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337" r:id="rId2"/>
    <p:sldId id="336" r:id="rId3"/>
    <p:sldId id="379" r:id="rId4"/>
    <p:sldId id="343" r:id="rId5"/>
    <p:sldId id="387" r:id="rId6"/>
    <p:sldId id="332" r:id="rId7"/>
    <p:sldId id="312" r:id="rId8"/>
    <p:sldId id="260" r:id="rId9"/>
    <p:sldId id="283" r:id="rId10"/>
    <p:sldId id="334" r:id="rId11"/>
    <p:sldId id="265" r:id="rId12"/>
    <p:sldId id="313" r:id="rId13"/>
    <p:sldId id="287" r:id="rId14"/>
    <p:sldId id="293" r:id="rId15"/>
    <p:sldId id="292" r:id="rId16"/>
    <p:sldId id="380" r:id="rId17"/>
    <p:sldId id="325" r:id="rId18"/>
    <p:sldId id="326" r:id="rId19"/>
    <p:sldId id="259" r:id="rId20"/>
    <p:sldId id="275" r:id="rId21"/>
    <p:sldId id="278" r:id="rId22"/>
    <p:sldId id="389" r:id="rId23"/>
    <p:sldId id="272" r:id="rId24"/>
    <p:sldId id="273" r:id="rId25"/>
    <p:sldId id="394" r:id="rId26"/>
    <p:sldId id="395" r:id="rId27"/>
    <p:sldId id="378" r:id="rId28"/>
    <p:sldId id="366" r:id="rId29"/>
    <p:sldId id="356" r:id="rId30"/>
    <p:sldId id="346" r:id="rId31"/>
    <p:sldId id="388" r:id="rId32"/>
    <p:sldId id="348" r:id="rId33"/>
    <p:sldId id="299" r:id="rId34"/>
    <p:sldId id="305" r:id="rId35"/>
    <p:sldId id="303" r:id="rId36"/>
    <p:sldId id="306" r:id="rId37"/>
    <p:sldId id="308" r:id="rId38"/>
    <p:sldId id="309" r:id="rId39"/>
    <p:sldId id="328" r:id="rId40"/>
    <p:sldId id="281" r:id="rId41"/>
    <p:sldId id="282" r:id="rId42"/>
    <p:sldId id="279" r:id="rId43"/>
    <p:sldId id="324" r:id="rId44"/>
    <p:sldId id="384" r:id="rId45"/>
    <p:sldId id="385" r:id="rId46"/>
    <p:sldId id="386" r:id="rId47"/>
    <p:sldId id="391" r:id="rId48"/>
    <p:sldId id="392" r:id="rId49"/>
    <p:sldId id="345" r:id="rId50"/>
    <p:sldId id="363" r:id="rId51"/>
    <p:sldId id="367" r:id="rId52"/>
    <p:sldId id="377" r:id="rId53"/>
    <p:sldId id="365" r:id="rId54"/>
    <p:sldId id="364" r:id="rId55"/>
    <p:sldId id="352" r:id="rId56"/>
    <p:sldId id="361" r:id="rId57"/>
    <p:sldId id="357" r:id="rId58"/>
    <p:sldId id="353" r:id="rId59"/>
    <p:sldId id="354" r:id="rId60"/>
    <p:sldId id="355" r:id="rId61"/>
    <p:sldId id="349" r:id="rId62"/>
    <p:sldId id="350" r:id="rId63"/>
    <p:sldId id="351" r:id="rId64"/>
    <p:sldId id="298" r:id="rId65"/>
    <p:sldId id="335" r:id="rId66"/>
    <p:sldId id="317" r:id="rId67"/>
    <p:sldId id="274" r:id="rId68"/>
    <p:sldId id="270" r:id="rId69"/>
    <p:sldId id="311" r:id="rId70"/>
    <p:sldId id="340" r:id="rId71"/>
    <p:sldId id="289" r:id="rId72"/>
    <p:sldId id="314" r:id="rId73"/>
    <p:sldId id="319" r:id="rId74"/>
    <p:sldId id="318" r:id="rId75"/>
    <p:sldId id="344" r:id="rId76"/>
    <p:sldId id="316" r:id="rId77"/>
    <p:sldId id="358" r:id="rId78"/>
    <p:sldId id="359" r:id="rId79"/>
    <p:sldId id="360" r:id="rId80"/>
    <p:sldId id="368" r:id="rId81"/>
    <p:sldId id="369" r:id="rId82"/>
    <p:sldId id="370" r:id="rId83"/>
    <p:sldId id="371" r:id="rId84"/>
    <p:sldId id="374" r:id="rId85"/>
    <p:sldId id="375" r:id="rId86"/>
    <p:sldId id="373" r:id="rId87"/>
    <p:sldId id="381" r:id="rId88"/>
    <p:sldId id="383" r:id="rId89"/>
    <p:sldId id="390" r:id="rId9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BB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76" autoAdjust="0"/>
    <p:restoredTop sz="89633" autoAdjust="0"/>
  </p:normalViewPr>
  <p:slideViewPr>
    <p:cSldViewPr>
      <p:cViewPr varScale="1">
        <p:scale>
          <a:sx n="88" d="100"/>
          <a:sy n="88" d="100"/>
        </p:scale>
        <p:origin x="51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382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BDED5BB-4092-4F7A-96CF-CCC9D0F14B8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p:spPr>
        <p:txBody>
          <a:bodyPr/>
          <a:lstStyle/>
          <a:p>
            <a:r>
              <a:rPr lang="en-US" altLang="en-US" smtClean="0">
                <a:latin typeface="Arial" panose="020B0604020202020204" pitchFamily="34" charset="0"/>
              </a:rPr>
              <a:t>One of my goals is to help increase human happiness, now and in the future.</a:t>
            </a:r>
          </a:p>
        </p:txBody>
      </p:sp>
      <p:sp>
        <p:nvSpPr>
          <p:cNvPr id="410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0E6966-7E3F-4448-A728-032852D77805}"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r>
              <a:rPr lang="en-US" altLang="en-US" smtClean="0">
                <a:latin typeface="Arial" panose="020B0604020202020204" pitchFamily="34" charset="0"/>
              </a:rPr>
              <a:t>Fertility rates used to be well above replacement (2) so there was rapid population growth.</a:t>
            </a:r>
          </a:p>
        </p:txBody>
      </p:sp>
      <p:sp>
        <p:nvSpPr>
          <p:cNvPr id="3379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01E28F-7043-444A-8E4A-1AD0C2783D82}" type="slidenum">
              <a:rPr lang="en-US" altLang="en-US"/>
              <a:pPr/>
              <a:t>17</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p:spPr>
        <p:txBody>
          <a:bodyPr/>
          <a:lstStyle/>
          <a:p>
            <a:r>
              <a:rPr lang="en-US" altLang="en-US" smtClean="0">
                <a:latin typeface="Arial" panose="020B0604020202020204" pitchFamily="34" charset="0"/>
              </a:rPr>
              <a:t>Fertility rates have dropped to near replacement for most of the world, except Africa.</a:t>
            </a:r>
          </a:p>
        </p:txBody>
      </p:sp>
      <p:sp>
        <p:nvSpPr>
          <p:cNvPr id="3584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9355F6-08B4-4D20-BB1D-4E4D94BF3BFB}" type="slidenum">
              <a:rPr lang="en-US" altLang="en-US"/>
              <a:pPr/>
              <a:t>18</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smtClean="0">
                <a:latin typeface="Arial" panose="020B0604020202020204" pitchFamily="34" charset="0"/>
              </a:rPr>
              <a:t>The UN has esimated that world population may peak at about 2050.</a:t>
            </a:r>
          </a:p>
        </p:txBody>
      </p:sp>
      <p:sp>
        <p:nvSpPr>
          <p:cNvPr id="3789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900FA9-742A-402D-BAC8-0020CEF9060F}" type="slidenum">
              <a:rPr lang="en-US" altLang="en-US"/>
              <a:pPr/>
              <a:t>19</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r>
              <a:rPr lang="en-US" altLang="en-US" smtClean="0">
                <a:latin typeface="Arial" panose="020B0604020202020204" pitchFamily="34" charset="0"/>
              </a:rPr>
              <a:t>At the same time, world food production has increased steadily but partly because of the use of fertilizers and industrial agricultural equipment.</a:t>
            </a:r>
          </a:p>
        </p:txBody>
      </p:sp>
      <p:sp>
        <p:nvSpPr>
          <p:cNvPr id="399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C73E58-AFC8-46D5-B182-223FF0FED411}" type="slidenum">
              <a:rPr lang="en-US" altLang="en-US"/>
              <a:pPr/>
              <a:t>20</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r>
              <a:rPr lang="en-US" altLang="en-US" smtClean="0">
                <a:latin typeface="Arial" panose="020B0604020202020204" pitchFamily="34" charset="0"/>
              </a:rPr>
              <a:t>Everyone agrees that we will run out of fossil fuels in the future but there is little agreement on when.  This will cause oil to steadily increase in cost and eventually case oil scarcity.</a:t>
            </a:r>
          </a:p>
        </p:txBody>
      </p:sp>
      <p:sp>
        <p:nvSpPr>
          <p:cNvPr id="419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484B1D-B99D-4D89-9F30-FEB226011A8B}" type="slidenum">
              <a:rPr lang="en-US" altLang="en-US"/>
              <a:pPr/>
              <a:t>21</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A fuel shortage in June clogs the streets of Cairo with gas lines. Egypt’s oil production has peaked, and now so has the patience of its people.</a:t>
            </a:r>
          </a:p>
          <a:p>
            <a:r>
              <a:rPr lang="en-US" dirty="0" smtClean="0"/>
              <a:t>http://www.dailyimpact.net/2013/07/11/the-arab-winter-stalks-egypt-whos-next/</a:t>
            </a:r>
            <a:endParaRPr lang="en-US" dirty="0"/>
          </a:p>
        </p:txBody>
      </p:sp>
      <p:sp>
        <p:nvSpPr>
          <p:cNvPr id="4" name="Slide Number Placeholder 3"/>
          <p:cNvSpPr>
            <a:spLocks noGrp="1"/>
          </p:cNvSpPr>
          <p:nvPr>
            <p:ph type="sldNum" sz="quarter" idx="10"/>
          </p:nvPr>
        </p:nvSpPr>
        <p:spPr/>
        <p:txBody>
          <a:bodyPr/>
          <a:lstStyle/>
          <a:p>
            <a:pPr>
              <a:defRPr/>
            </a:pPr>
            <a:fld id="{EBDED5BB-4092-4F7A-96CF-CCC9D0F14B86}" type="slidenum">
              <a:rPr lang="en-US" altLang="en-US" smtClean="0"/>
              <a:pPr>
                <a:defRPr/>
              </a:pPr>
              <a:t>22</a:t>
            </a:fld>
            <a:endParaRPr lang="en-US" altLang="en-US"/>
          </a:p>
        </p:txBody>
      </p:sp>
    </p:spTree>
    <p:extLst>
      <p:ext uri="{BB962C8B-B14F-4D97-AF65-F5344CB8AC3E}">
        <p14:creationId xmlns:p14="http://schemas.microsoft.com/office/powerpoint/2010/main" val="1257575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r>
              <a:rPr lang="en-US" altLang="en-US" smtClean="0">
                <a:latin typeface="Arial" panose="020B0604020202020204" pitchFamily="34" charset="0"/>
              </a:rPr>
              <a:t>The price of oil is tied directly to food production because as soon as the price of gasoline reaches about $4 per gallon, farms switch swelling corn for food and large quantities are sold for ethanol production.</a:t>
            </a:r>
          </a:p>
        </p:txBody>
      </p:sp>
      <p:sp>
        <p:nvSpPr>
          <p:cNvPr id="4403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5D6571-D749-4EC3-A0E7-3317A580F435}" type="slidenum">
              <a:rPr lang="en-US" altLang="en-US"/>
              <a:pPr/>
              <a:t>23</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r>
              <a:rPr lang="en-US" altLang="en-US" smtClean="0">
                <a:latin typeface="Arial" panose="020B0604020202020204" pitchFamily="34" charset="0"/>
              </a:rPr>
              <a:t>This has caused food riots in areas far from the US.</a:t>
            </a:r>
          </a:p>
        </p:txBody>
      </p:sp>
      <p:sp>
        <p:nvSpPr>
          <p:cNvPr id="4608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2E7057-3C7E-4FD0-A1B9-4CB968BB0A4F}" type="slidenum">
              <a:rPr lang="en-US" altLang="en-US"/>
              <a:pPr/>
              <a:t>24</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DED5BB-4092-4F7A-96CF-CCC9D0F14B86}" type="slidenum">
              <a:rPr lang="en-US" altLang="en-US" smtClean="0"/>
              <a:pPr>
                <a:defRPr/>
              </a:pPr>
              <a:t>25</a:t>
            </a:fld>
            <a:endParaRPr lang="en-US" altLang="en-US"/>
          </a:p>
        </p:txBody>
      </p:sp>
    </p:spTree>
    <p:extLst>
      <p:ext uri="{BB962C8B-B14F-4D97-AF65-F5344CB8AC3E}">
        <p14:creationId xmlns:p14="http://schemas.microsoft.com/office/powerpoint/2010/main" val="2271977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DED5BB-4092-4F7A-96CF-CCC9D0F14B86}" type="slidenum">
              <a:rPr lang="en-US" altLang="en-US" smtClean="0"/>
              <a:pPr>
                <a:defRPr/>
              </a:pPr>
              <a:t>26</a:t>
            </a:fld>
            <a:endParaRPr lang="en-US" altLang="en-US"/>
          </a:p>
        </p:txBody>
      </p:sp>
    </p:spTree>
    <p:extLst>
      <p:ext uri="{BB962C8B-B14F-4D97-AF65-F5344CB8AC3E}">
        <p14:creationId xmlns:p14="http://schemas.microsoft.com/office/powerpoint/2010/main" val="983940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614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E9D381-69C5-496E-830C-B3DE7F18927F}" type="slidenum">
              <a:rPr lang="en-US" altLang="en-US"/>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r>
              <a:rPr lang="en-US" altLang="en-US" smtClean="0">
                <a:latin typeface="Arial" panose="020B0604020202020204" pitchFamily="34" charset="0"/>
              </a:rPr>
              <a:t>Oldest stable government is Iceland</a:t>
            </a:r>
          </a:p>
          <a:p>
            <a:endParaRPr lang="en-US" altLang="en-US" smtClean="0">
              <a:latin typeface="Arial" panose="020B0604020202020204" pitchFamily="34" charset="0"/>
            </a:endParaRPr>
          </a:p>
        </p:txBody>
      </p:sp>
      <p:sp>
        <p:nvSpPr>
          <p:cNvPr id="5427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D60F53-A72F-4A82-853A-C9FB33953D1F}" type="slidenum">
              <a:rPr lang="en-US" altLang="en-US"/>
              <a:pPr/>
              <a:t>27</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r>
              <a:rPr lang="en-US" altLang="en-US" smtClean="0">
                <a:latin typeface="Arial" panose="020B0604020202020204" pitchFamily="34" charset="0"/>
              </a:rPr>
              <a:t>By 2030</a:t>
            </a:r>
          </a:p>
        </p:txBody>
      </p:sp>
      <p:sp>
        <p:nvSpPr>
          <p:cNvPr id="5734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3C57C3-E133-4744-B879-57FFAD894C17}" type="slidenum">
              <a:rPr lang="en-US" altLang="en-US"/>
              <a:pPr/>
              <a:t>29</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tLang="en-US" smtClean="0">
                <a:latin typeface="Arial" panose="020B0604020202020204" pitchFamily="34" charset="0"/>
              </a:rPr>
              <a:t>At no other point in history has a species had the knowledge to prevent it’s own demise, and continued on a path of destruction.</a:t>
            </a:r>
          </a:p>
          <a:p>
            <a:endParaRPr lang="en-US" altLang="en-US" smtClean="0">
              <a:latin typeface="Arial" panose="020B0604020202020204" pitchFamily="34" charset="0"/>
            </a:endParaRPr>
          </a:p>
        </p:txBody>
      </p:sp>
      <p:sp>
        <p:nvSpPr>
          <p:cNvPr id="5939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92EDCA-259A-47EB-BCE6-8BD709B4EFD6}" type="slidenum">
              <a:rPr lang="en-US" altLang="en-US"/>
              <a:pPr/>
              <a:t>30</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r>
              <a:rPr lang="en-US" altLang="en-US" smtClean="0">
                <a:latin typeface="Arial" panose="020B0604020202020204" pitchFamily="34" charset="0"/>
              </a:rPr>
              <a:t>How about we stop arguing about if and why and start taking action to mitigate the potential problems?</a:t>
            </a:r>
          </a:p>
          <a:p>
            <a:endParaRPr lang="en-US" altLang="en-US" smtClean="0">
              <a:latin typeface="Arial" panose="020B0604020202020204" pitchFamily="34" charset="0"/>
            </a:endParaRPr>
          </a:p>
        </p:txBody>
      </p:sp>
      <p:sp>
        <p:nvSpPr>
          <p:cNvPr id="6144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5DBB32-58F1-4B28-93B8-3BAA0EC99B7F}" type="slidenum">
              <a:rPr lang="en-US" altLang="en-US"/>
              <a:pPr/>
              <a:t>32</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r>
              <a:rPr lang="en-US" altLang="en-US" smtClean="0">
                <a:latin typeface="Arial" panose="020B0604020202020204" pitchFamily="34" charset="0"/>
              </a:rPr>
              <a:t>Another effect of atmospheric CO2 is that the ocean becomes more acidic as it absorbs CO2.</a:t>
            </a:r>
          </a:p>
        </p:txBody>
      </p:sp>
      <p:sp>
        <p:nvSpPr>
          <p:cNvPr id="4813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24FA24-AFB2-4005-BDA5-DF0476796B99}" type="slidenum">
              <a:rPr lang="en-US" altLang="en-US"/>
              <a:pPr/>
              <a:t>47</a:t>
            </a:fld>
            <a:endParaRPr lang="en-US" altLang="en-US"/>
          </a:p>
        </p:txBody>
      </p:sp>
    </p:spTree>
    <p:extLst>
      <p:ext uri="{BB962C8B-B14F-4D97-AF65-F5344CB8AC3E}">
        <p14:creationId xmlns:p14="http://schemas.microsoft.com/office/powerpoint/2010/main" val="2994004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lstStyle/>
          <a:p>
            <a:r>
              <a:rPr lang="en-US" altLang="en-US" smtClean="0">
                <a:latin typeface="Arial" panose="020B0604020202020204" pitchFamily="34" charset="0"/>
              </a:rPr>
              <a:t>This has caused a global increase in pH and recently caused oyster failures because the small oysters could not form their shells.  This has the potentially to cause collapses in major fisheries.</a:t>
            </a:r>
          </a:p>
        </p:txBody>
      </p:sp>
      <p:sp>
        <p:nvSpPr>
          <p:cNvPr id="5018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3E0500-4481-4407-A1EB-CF46B249A75A}" type="slidenum">
              <a:rPr lang="en-US" altLang="en-US"/>
              <a:pPr/>
              <a:t>48</a:t>
            </a:fld>
            <a:endParaRPr lang="en-US" altLang="en-US"/>
          </a:p>
        </p:txBody>
      </p:sp>
    </p:spTree>
    <p:extLst>
      <p:ext uri="{BB962C8B-B14F-4D97-AF65-F5344CB8AC3E}">
        <p14:creationId xmlns:p14="http://schemas.microsoft.com/office/powerpoint/2010/main" val="969300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r>
              <a:rPr lang="en-US" altLang="en-US" smtClean="0">
                <a:latin typeface="Arial" panose="020B0604020202020204" pitchFamily="34" charset="0"/>
              </a:rPr>
              <a:t>Oil goes for btween 65 to 90 dollars a barrel, 1 million a day = 65 million to 90 million a day, 24 to 32 billion (about 30 billion a year)</a:t>
            </a:r>
          </a:p>
        </p:txBody>
      </p:sp>
      <p:sp>
        <p:nvSpPr>
          <p:cNvPr id="747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0C657B-FB28-47A3-A8FF-B96612D53CB3}" type="slidenum">
              <a:rPr lang="en-US" altLang="en-US"/>
              <a:pPr/>
              <a:t>49</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7885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D30E5C-73DE-4B8C-8902-477D57D874A5}" type="slidenum">
              <a:rPr lang="en-US" altLang="en-US"/>
              <a:pPr>
                <a:spcBef>
                  <a:spcPct val="0"/>
                </a:spcBef>
              </a:pPr>
              <a:t>52</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p:spPr>
        <p:txBody>
          <a:bodyPr/>
          <a:lstStyle/>
          <a:p>
            <a:r>
              <a:rPr lang="en-US" altLang="en-US" smtClean="0">
                <a:latin typeface="Arial" panose="020B0604020202020204" pitchFamily="34" charset="0"/>
              </a:rPr>
              <a:t>- Biomass and hydro is down because of draughts, solar increasing but still small</a:t>
            </a:r>
          </a:p>
        </p:txBody>
      </p:sp>
      <p:sp>
        <p:nvSpPr>
          <p:cNvPr id="10240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652D4F-B448-4875-9760-EB5CD972FB44}" type="slidenum">
              <a:rPr lang="en-US" altLang="en-US"/>
              <a:pPr>
                <a:spcBef>
                  <a:spcPct val="0"/>
                </a:spcBef>
              </a:pPr>
              <a:t>74</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p:spPr>
        <p:txBody>
          <a:bodyPr/>
          <a:lstStyle/>
          <a:p>
            <a:r>
              <a:rPr lang="en-US" altLang="en-US" smtClean="0">
                <a:latin typeface="Arial" panose="020B0604020202020204" pitchFamily="34" charset="0"/>
              </a:rPr>
              <a:t>A the same time, military expenditures in the US remain high.  The map on the bottom uses a special approach that makes a polygon the size of an attribute, either increasing or decreasing it based on the value.  This map shows how the US dominates world military spending while the Russian Federation actually spends very little.</a:t>
            </a:r>
          </a:p>
        </p:txBody>
      </p:sp>
      <p:sp>
        <p:nvSpPr>
          <p:cNvPr id="1095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839FAD-9E5E-4155-9F3D-3353A9FA4EA2}" type="slidenum">
              <a:rPr lang="en-US" altLang="en-US"/>
              <a:pPr/>
              <a:t>80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r>
              <a:rPr lang="en-US" altLang="en-US" smtClean="0">
                <a:latin typeface="Arial" panose="020B0604020202020204" pitchFamily="34" charset="0"/>
              </a:rPr>
              <a:t>The number of deaths from conflict have dramatically decreased in the last 70 years.</a:t>
            </a:r>
          </a:p>
        </p:txBody>
      </p:sp>
      <p:sp>
        <p:nvSpPr>
          <p:cNvPr id="143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411F57-7E5C-49E6-B92D-E3C80344D68A}" type="slidenum">
              <a:rPr lang="en-US" altLang="en-US"/>
              <a:pPr/>
              <a:t>4</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p:spPr>
        <p:txBody>
          <a:bodyPr/>
          <a:lstStyle/>
          <a:p>
            <a:r>
              <a:rPr lang="en-US" altLang="en-US" smtClean="0">
                <a:latin typeface="Arial" panose="020B0604020202020204" pitchFamily="34" charset="0"/>
              </a:rPr>
              <a:t>For the first time in human history, there is a “northwest passage” open during the summer.</a:t>
            </a:r>
          </a:p>
        </p:txBody>
      </p:sp>
      <p:sp>
        <p:nvSpPr>
          <p:cNvPr id="11264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D9351E-3BB6-47C9-AAD8-4DBD8871EC94}" type="slidenum">
              <a:rPr lang="en-US" altLang="en-US"/>
              <a:pPr/>
              <a:t>82</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p:spPr>
        <p:txBody>
          <a:bodyPr/>
          <a:lstStyle/>
          <a:p>
            <a:r>
              <a:rPr lang="en-US" altLang="en-US" smtClean="0">
                <a:latin typeface="Arial" panose="020B0604020202020204" pitchFamily="34" charset="0"/>
              </a:rPr>
              <a:t>The entire ice cap of Greenland was defrosting in July of 2012, this is unprecidented in at least 150 years</a:t>
            </a:r>
          </a:p>
        </p:txBody>
      </p:sp>
      <p:sp>
        <p:nvSpPr>
          <p:cNvPr id="11469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C93379-6710-4018-8555-8B8BBDB8E5EF}" type="slidenum">
              <a:rPr lang="en-US" altLang="en-US"/>
              <a:pPr>
                <a:spcBef>
                  <a:spcPct val="0"/>
                </a:spcBef>
              </a:pPr>
              <a:t>83</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p:spPr>
        <p:txBody>
          <a:bodyPr/>
          <a:lstStyle/>
          <a:p>
            <a:r>
              <a:rPr lang="en-US" altLang="en-US" smtClean="0">
                <a:latin typeface="Arial" panose="020B0604020202020204" pitchFamily="34" charset="0"/>
              </a:rPr>
              <a:t>Another threat to food production is that we have a limited supply of phosphorus, an important fertilizer.</a:t>
            </a:r>
          </a:p>
        </p:txBody>
      </p:sp>
      <p:sp>
        <p:nvSpPr>
          <p:cNvPr id="1167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2277A0-9F87-4355-90DC-138EB859D953}" type="slidenum">
              <a:rPr lang="en-US" altLang="en-US"/>
              <a:pPr/>
              <a:t>84</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p:spPr>
        <p:txBody>
          <a:bodyPr/>
          <a:lstStyle/>
          <a:p>
            <a:r>
              <a:rPr lang="en-US" altLang="en-US" smtClean="0">
                <a:latin typeface="Arial" panose="020B0604020202020204" pitchFamily="34" charset="0"/>
              </a:rPr>
              <a:t>Countries that have strong economies are also investing in other countries and purchasing land to produce food for export.  This could reduce local production capacity.</a:t>
            </a:r>
          </a:p>
        </p:txBody>
      </p:sp>
      <p:sp>
        <p:nvSpPr>
          <p:cNvPr id="1187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641E39-6D79-4CCE-B317-F5EC8DCF448A}" type="slidenum">
              <a:rPr lang="en-US" altLang="en-US"/>
              <a:pPr/>
              <a:t>85</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p:spPr>
        <p:txBody>
          <a:bodyPr/>
          <a:lstStyle/>
          <a:p>
            <a:r>
              <a:rPr lang="en-US" altLang="en-US" smtClean="0">
                <a:latin typeface="Arial" panose="020B0604020202020204" pitchFamily="34" charset="0"/>
              </a:rPr>
              <a:t>The highest number of undernourished people are in Africa.</a:t>
            </a:r>
          </a:p>
        </p:txBody>
      </p:sp>
      <p:sp>
        <p:nvSpPr>
          <p:cNvPr id="12083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F6E062-9CBD-4A12-B2B9-9E74EB4137D4}" type="slidenum">
              <a:rPr lang="en-US" altLang="en-US"/>
              <a:pPr/>
              <a:t>86</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p:spPr>
        <p:txBody>
          <a:bodyPr/>
          <a:lstStyle/>
          <a:p>
            <a:pPr eaLnBrk="1" hangingPunct="1"/>
            <a:r>
              <a:rPr lang="en-US" altLang="en-US" smtClean="0">
                <a:latin typeface="Arial" panose="020B0604020202020204" pitchFamily="34" charset="0"/>
              </a:rPr>
              <a:t>Shows the predicted change in cereal production yield based on climate change scenarios.</a:t>
            </a:r>
          </a:p>
          <a:p>
            <a:pPr eaLnBrk="1" hangingPunct="1"/>
            <a:r>
              <a:rPr lang="en-US" altLang="en-US" smtClean="0">
                <a:latin typeface="Arial" panose="020B0604020202020204" pitchFamily="34" charset="0"/>
              </a:rPr>
              <a:t>Notice that there is actually a potential increase at first in the northern latitudes but then a uniform negative trend in output.</a:t>
            </a:r>
          </a:p>
        </p:txBody>
      </p:sp>
      <p:sp>
        <p:nvSpPr>
          <p:cNvPr id="12288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5CA6BA-7ABA-4175-AFB1-F3EE1A3B239F}" type="slidenum">
              <a:rPr lang="en-US" altLang="en-US"/>
              <a:pPr>
                <a:spcBef>
                  <a:spcPct val="0"/>
                </a:spcBef>
              </a:pPr>
              <a:t>87</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r>
              <a:rPr lang="en-US" altLang="en-US" smtClean="0">
                <a:latin typeface="Arial" panose="020B0604020202020204" pitchFamily="34" charset="0"/>
              </a:rPr>
              <a:t>There are still armed conflicts but they are relegated to increasingly smaller areas of the globe.</a:t>
            </a:r>
          </a:p>
        </p:txBody>
      </p:sp>
      <p:sp>
        <p:nvSpPr>
          <p:cNvPr id="112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779AC2-BE4D-4A48-87FE-38C8C64787DC}" type="slidenum">
              <a:rPr lang="en-US" altLang="en-US"/>
              <a:pPr/>
              <a:t>89</a:t>
            </a:fld>
            <a:endParaRPr lang="en-US" altLang="en-US"/>
          </a:p>
        </p:txBody>
      </p:sp>
    </p:spTree>
    <p:extLst>
      <p:ext uri="{BB962C8B-B14F-4D97-AF65-F5344CB8AC3E}">
        <p14:creationId xmlns:p14="http://schemas.microsoft.com/office/powerpoint/2010/main" val="3276002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r>
              <a:rPr lang="en-US" altLang="en-US" smtClean="0">
                <a:latin typeface="Arial" panose="020B0604020202020204" pitchFamily="34" charset="0"/>
              </a:rPr>
              <a:t>We continue to maintain a huge number of nuclear weapons which most folks do not think about today but this is still a major threat to happiness.</a:t>
            </a:r>
          </a:p>
        </p:txBody>
      </p:sp>
      <p:sp>
        <p:nvSpPr>
          <p:cNvPr id="163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641204-81E8-4E8E-8270-1BA8580B9A9F}" type="slidenum">
              <a:rPr lang="en-US" altLang="en-US"/>
              <a:pPr/>
              <a:t>6</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r>
              <a:rPr lang="en-US" altLang="en-US" smtClean="0">
                <a:latin typeface="Arial" panose="020B0604020202020204" pitchFamily="34" charset="0"/>
              </a:rPr>
              <a:t>Demand for energy continues to grow.</a:t>
            </a:r>
          </a:p>
        </p:txBody>
      </p:sp>
      <p:sp>
        <p:nvSpPr>
          <p:cNvPr id="2253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4C43CA-4236-43B0-9C83-A8E294C031D8}" type="slidenum">
              <a:rPr lang="en-US" altLang="en-US"/>
              <a:pPr/>
              <a:t>11</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r>
              <a:rPr lang="en-US" altLang="en-US" i="1" smtClean="0">
                <a:latin typeface="Arial" panose="020B0604020202020204" pitchFamily="34" charset="0"/>
              </a:rPr>
              <a:t>Global CO</a:t>
            </a:r>
            <a:r>
              <a:rPr lang="en-US" altLang="en-US" i="1" baseline="-25000" smtClean="0">
                <a:latin typeface="Arial" panose="020B0604020202020204" pitchFamily="34" charset="0"/>
              </a:rPr>
              <a:t>2</a:t>
            </a:r>
            <a:r>
              <a:rPr lang="en-US" altLang="en-US" i="1" smtClean="0">
                <a:latin typeface="Arial" panose="020B0604020202020204" pitchFamily="34" charset="0"/>
              </a:rPr>
              <a:t> emissions and warming compared to pre-industrial times for a scenario without climate policy (red) and a scenario in which the emissions are restricted to 1000 billion tonnes of CO</a:t>
            </a:r>
            <a:r>
              <a:rPr lang="en-US" altLang="en-US" i="1" baseline="-25000" smtClean="0">
                <a:latin typeface="Arial" panose="020B0604020202020204" pitchFamily="34" charset="0"/>
              </a:rPr>
              <a:t>2</a:t>
            </a:r>
            <a:r>
              <a:rPr lang="en-US" altLang="en-US" i="1" smtClean="0">
                <a:latin typeface="Arial" panose="020B0604020202020204" pitchFamily="34" charset="0"/>
              </a:rPr>
              <a:t> (blue) from 2000 to 2050. The intervention can limit the probability of exceeding the 2°C threshold to 25%. (Credit: Image courtesy of ETH Zurich)</a:t>
            </a:r>
            <a:endParaRPr lang="en-US" altLang="en-US" smtClean="0">
              <a:latin typeface="Arial" panose="020B0604020202020204" pitchFamily="34" charset="0"/>
            </a:endParaRPr>
          </a:p>
        </p:txBody>
      </p:sp>
      <p:sp>
        <p:nvSpPr>
          <p:cNvPr id="2458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A48DEA-BBF3-4F77-B0E0-E17B5C7367DB}" type="slidenum">
              <a:rPr lang="en-US" altLang="en-US"/>
              <a:pPr>
                <a:spcBef>
                  <a:spcPct val="0"/>
                </a:spcBef>
              </a:pPr>
              <a:t>12</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r>
              <a:rPr lang="en-US" altLang="en-US" smtClean="0">
                <a:latin typeface="Arial" panose="020B0604020202020204" pitchFamily="34" charset="0"/>
              </a:rPr>
              <a:t>Global warming is happening primarily in the northern latitudes and is rapidly changing ecosystems in the arctic.</a:t>
            </a:r>
          </a:p>
        </p:txBody>
      </p:sp>
      <p:sp>
        <p:nvSpPr>
          <p:cNvPr id="2662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C2F99E-9C61-4933-874D-12C59C8C9CCF}" type="slidenum">
              <a:rPr lang="en-US" altLang="en-US"/>
              <a:pPr/>
              <a:t>13</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rPr>
              <a:t>It will probably take a long time for a 60 meter sea level rise to occur, potentially thousands of years.  </a:t>
            </a:r>
          </a:p>
        </p:txBody>
      </p:sp>
      <p:sp>
        <p:nvSpPr>
          <p:cNvPr id="2867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F06536-E37F-4461-B830-975F4FDC4B68}" type="slidenum">
              <a:rPr lang="en-US" altLang="en-US"/>
              <a:pPr/>
              <a:t>14</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r>
              <a:rPr lang="en-US" altLang="en-US" smtClean="0">
                <a:latin typeface="Arial" panose="020B0604020202020204" pitchFamily="34" charset="0"/>
              </a:rPr>
              <a:t>Atlantic THC</a:t>
            </a:r>
          </a:p>
          <a:p>
            <a:r>
              <a:rPr lang="en-US" altLang="en-US" smtClean="0">
                <a:latin typeface="Arial" panose="020B0604020202020204" pitchFamily="34" charset="0"/>
              </a:rPr>
              <a:t>The real concern with climate change is the increase in temperature causing decreases in food production and water availability.</a:t>
            </a:r>
          </a:p>
        </p:txBody>
      </p:sp>
      <p:sp>
        <p:nvSpPr>
          <p:cNvPr id="3072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DA21AF-69A7-41A2-8F72-2A95CE6BF4BC}" type="slidenum">
              <a:rPr lang="en-US" altLang="en-US"/>
              <a:pPr>
                <a:spcBef>
                  <a:spcPct val="0"/>
                </a:spcBef>
              </a:pPr>
              <a:t>15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DE2575-0928-433D-96AA-F8C510863CAF}" type="slidenum">
              <a:rPr lang="en-US" altLang="en-US"/>
              <a:pPr>
                <a:defRPr/>
              </a:pPr>
              <a:t>‹#›</a:t>
            </a:fld>
            <a:endParaRPr lang="en-US" altLang="en-US"/>
          </a:p>
        </p:txBody>
      </p:sp>
    </p:spTree>
    <p:extLst>
      <p:ext uri="{BB962C8B-B14F-4D97-AF65-F5344CB8AC3E}">
        <p14:creationId xmlns:p14="http://schemas.microsoft.com/office/powerpoint/2010/main" val="270963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3B2C86-2EBB-4B6E-ACBB-6DC7FE4EDE03}" type="slidenum">
              <a:rPr lang="en-US" altLang="en-US"/>
              <a:pPr>
                <a:defRPr/>
              </a:pPr>
              <a:t>‹#›</a:t>
            </a:fld>
            <a:endParaRPr lang="en-US" altLang="en-US"/>
          </a:p>
        </p:txBody>
      </p:sp>
    </p:spTree>
    <p:extLst>
      <p:ext uri="{BB962C8B-B14F-4D97-AF65-F5344CB8AC3E}">
        <p14:creationId xmlns:p14="http://schemas.microsoft.com/office/powerpoint/2010/main" val="1664134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FDDD18-6A2B-4D60-9481-EA0FE91BF935}" type="slidenum">
              <a:rPr lang="en-US" altLang="en-US"/>
              <a:pPr>
                <a:defRPr/>
              </a:pPr>
              <a:t>‹#›</a:t>
            </a:fld>
            <a:endParaRPr lang="en-US" altLang="en-US"/>
          </a:p>
        </p:txBody>
      </p:sp>
    </p:spTree>
    <p:extLst>
      <p:ext uri="{BB962C8B-B14F-4D97-AF65-F5344CB8AC3E}">
        <p14:creationId xmlns:p14="http://schemas.microsoft.com/office/powerpoint/2010/main" val="593903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6800" y="1219200"/>
            <a:ext cx="7924800" cy="49530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94A502-68AA-4FAE-B090-D32444E9A521}" type="slidenum">
              <a:rPr lang="en-US" altLang="en-US"/>
              <a:pPr>
                <a:defRPr/>
              </a:pPr>
              <a:t>‹#›</a:t>
            </a:fld>
            <a:endParaRPr lang="en-US" altLang="en-US"/>
          </a:p>
        </p:txBody>
      </p:sp>
    </p:spTree>
    <p:extLst>
      <p:ext uri="{BB962C8B-B14F-4D97-AF65-F5344CB8AC3E}">
        <p14:creationId xmlns:p14="http://schemas.microsoft.com/office/powerpoint/2010/main" val="352034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219200"/>
            <a:ext cx="38862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05400" y="1219200"/>
            <a:ext cx="38862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05400" y="3771900"/>
            <a:ext cx="38862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5BE72CE-2A19-4AFA-928F-94397B1B53B8}" type="slidenum">
              <a:rPr lang="en-US" altLang="en-US"/>
              <a:pPr>
                <a:defRPr/>
              </a:pPr>
              <a:t>‹#›</a:t>
            </a:fld>
            <a:endParaRPr lang="en-US" altLang="en-US"/>
          </a:p>
        </p:txBody>
      </p:sp>
    </p:spTree>
    <p:extLst>
      <p:ext uri="{BB962C8B-B14F-4D97-AF65-F5344CB8AC3E}">
        <p14:creationId xmlns:p14="http://schemas.microsoft.com/office/powerpoint/2010/main" val="497967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4C626A-88F2-4DD6-B46E-686697B705BF}" type="slidenum">
              <a:rPr lang="en-US" altLang="en-US"/>
              <a:pPr>
                <a:defRPr/>
              </a:pPr>
              <a:t>‹#›</a:t>
            </a:fld>
            <a:endParaRPr lang="en-US" altLang="en-US"/>
          </a:p>
        </p:txBody>
      </p:sp>
    </p:spTree>
    <p:extLst>
      <p:ext uri="{BB962C8B-B14F-4D97-AF65-F5344CB8AC3E}">
        <p14:creationId xmlns:p14="http://schemas.microsoft.com/office/powerpoint/2010/main" val="2907259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3A847C-A4EE-45F5-8E60-8D691433301E}" type="slidenum">
              <a:rPr lang="en-US" altLang="en-US"/>
              <a:pPr>
                <a:defRPr/>
              </a:pPr>
              <a:t>‹#›</a:t>
            </a:fld>
            <a:endParaRPr lang="en-US" altLang="en-US"/>
          </a:p>
        </p:txBody>
      </p:sp>
    </p:spTree>
    <p:extLst>
      <p:ext uri="{BB962C8B-B14F-4D97-AF65-F5344CB8AC3E}">
        <p14:creationId xmlns:p14="http://schemas.microsoft.com/office/powerpoint/2010/main" val="4063144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1F0779-5842-4263-A037-44268B92AC5A}" type="slidenum">
              <a:rPr lang="en-US" altLang="en-US"/>
              <a:pPr>
                <a:defRPr/>
              </a:pPr>
              <a:t>‹#›</a:t>
            </a:fld>
            <a:endParaRPr lang="en-US" altLang="en-US"/>
          </a:p>
        </p:txBody>
      </p:sp>
    </p:spTree>
    <p:extLst>
      <p:ext uri="{BB962C8B-B14F-4D97-AF65-F5344CB8AC3E}">
        <p14:creationId xmlns:p14="http://schemas.microsoft.com/office/powerpoint/2010/main" val="42458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95A12BF-5A18-4C31-9A57-7F87D401836D}" type="slidenum">
              <a:rPr lang="en-US" altLang="en-US"/>
              <a:pPr>
                <a:defRPr/>
              </a:pPr>
              <a:t>‹#›</a:t>
            </a:fld>
            <a:endParaRPr lang="en-US" altLang="en-US"/>
          </a:p>
        </p:txBody>
      </p:sp>
    </p:spTree>
    <p:extLst>
      <p:ext uri="{BB962C8B-B14F-4D97-AF65-F5344CB8AC3E}">
        <p14:creationId xmlns:p14="http://schemas.microsoft.com/office/powerpoint/2010/main" val="1987182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A1F5C2-E078-4CB9-B854-49AC96586EEE}" type="slidenum">
              <a:rPr lang="en-US" altLang="en-US"/>
              <a:pPr>
                <a:defRPr/>
              </a:pPr>
              <a:t>‹#›</a:t>
            </a:fld>
            <a:endParaRPr lang="en-US" altLang="en-US"/>
          </a:p>
        </p:txBody>
      </p:sp>
    </p:spTree>
    <p:extLst>
      <p:ext uri="{BB962C8B-B14F-4D97-AF65-F5344CB8AC3E}">
        <p14:creationId xmlns:p14="http://schemas.microsoft.com/office/powerpoint/2010/main" val="3056577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764B7C-D6B8-4FD9-A022-F9298F48AFAE}" type="slidenum">
              <a:rPr lang="en-US" altLang="en-US"/>
              <a:pPr>
                <a:defRPr/>
              </a:pPr>
              <a:t>‹#›</a:t>
            </a:fld>
            <a:endParaRPr lang="en-US" altLang="en-US"/>
          </a:p>
        </p:txBody>
      </p:sp>
    </p:spTree>
    <p:extLst>
      <p:ext uri="{BB962C8B-B14F-4D97-AF65-F5344CB8AC3E}">
        <p14:creationId xmlns:p14="http://schemas.microsoft.com/office/powerpoint/2010/main" val="52805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8CAE58-B659-4094-9B82-22338A4DFDDF}" type="slidenum">
              <a:rPr lang="en-US" altLang="en-US"/>
              <a:pPr>
                <a:defRPr/>
              </a:pPr>
              <a:t>‹#›</a:t>
            </a:fld>
            <a:endParaRPr lang="en-US" altLang="en-US"/>
          </a:p>
        </p:txBody>
      </p:sp>
    </p:spTree>
    <p:extLst>
      <p:ext uri="{BB962C8B-B14F-4D97-AF65-F5344CB8AC3E}">
        <p14:creationId xmlns:p14="http://schemas.microsoft.com/office/powerpoint/2010/main" val="760475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FC2C0F-0E8F-485F-94F0-C608F32E265D}" type="slidenum">
              <a:rPr lang="en-US" altLang="en-US"/>
              <a:pPr>
                <a:defRPr/>
              </a:pPr>
              <a:t>‹#›</a:t>
            </a:fld>
            <a:endParaRPr lang="en-US" altLang="en-US"/>
          </a:p>
        </p:txBody>
      </p:sp>
    </p:spTree>
    <p:extLst>
      <p:ext uri="{BB962C8B-B14F-4D97-AF65-F5344CB8AC3E}">
        <p14:creationId xmlns:p14="http://schemas.microsoft.com/office/powerpoint/2010/main" val="1416171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jan.ucc.nau.edu/~rcb7/namNm15.jpg" TargetMode="External"/><Relationship Id="rId3" Type="http://schemas.openxmlformats.org/officeDocument/2006/relationships/slideLayout" Target="../slideLayouts/slideLayout3.xml"/><Relationship Id="rId21" Type="http://schemas.openxmlformats.org/officeDocument/2006/relationships/image" Target="../media/image6.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20"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66800" y="0"/>
            <a:ext cx="7924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066800" y="1219200"/>
            <a:ext cx="7924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1066800" y="6248400"/>
            <a:ext cx="2514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657600" y="6248400"/>
            <a:ext cx="3124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8580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0A59D3-CA95-44AE-B283-E230620B4EE7}" type="slidenum">
              <a:rPr lang="en-US" altLang="en-US"/>
              <a:pPr>
                <a:defRPr/>
              </a:pPr>
              <a:t>‹#›</a:t>
            </a:fld>
            <a:endParaRPr lang="en-US" altLang="en-US"/>
          </a:p>
        </p:txBody>
      </p:sp>
      <p:pic>
        <p:nvPicPr>
          <p:cNvPr id="1031" name="Picture 8" descr="stckchrt1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90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 descr="macau-stone-map"/>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914400"/>
            <a:ext cx="10080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7" descr="img15walke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2362200"/>
            <a:ext cx="1008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9" descr="namNm15">
            <a:hlinkClick r:id="rId18"/>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5902325"/>
            <a:ext cx="990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21" descr="piri.jp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0" y="3505200"/>
            <a:ext cx="9636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23" descr="ancient-greece-map-761459"/>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4800600"/>
            <a:ext cx="1011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0" fontAlgn="base" hangingPunct="0">
        <a:spcBef>
          <a:spcPct val="0"/>
        </a:spcBef>
        <a:spcAft>
          <a:spcPct val="0"/>
        </a:spcAft>
        <a:defRPr sz="4400" u="sng">
          <a:solidFill>
            <a:schemeClr val="tx2"/>
          </a:solidFill>
          <a:latin typeface="+mj-lt"/>
          <a:ea typeface="+mj-ea"/>
          <a:cs typeface="+mj-cs"/>
        </a:defRPr>
      </a:lvl1pPr>
      <a:lvl2pPr algn="l" rtl="0" eaLnBrk="0" fontAlgn="base" hangingPunct="0">
        <a:spcBef>
          <a:spcPct val="0"/>
        </a:spcBef>
        <a:spcAft>
          <a:spcPct val="0"/>
        </a:spcAft>
        <a:defRPr sz="4400" u="sng">
          <a:solidFill>
            <a:schemeClr val="tx2"/>
          </a:solidFill>
          <a:latin typeface="Arial" charset="0"/>
        </a:defRPr>
      </a:lvl2pPr>
      <a:lvl3pPr algn="l" rtl="0" eaLnBrk="0" fontAlgn="base" hangingPunct="0">
        <a:spcBef>
          <a:spcPct val="0"/>
        </a:spcBef>
        <a:spcAft>
          <a:spcPct val="0"/>
        </a:spcAft>
        <a:defRPr sz="4400" u="sng">
          <a:solidFill>
            <a:schemeClr val="tx2"/>
          </a:solidFill>
          <a:latin typeface="Arial" charset="0"/>
        </a:defRPr>
      </a:lvl3pPr>
      <a:lvl4pPr algn="l" rtl="0" eaLnBrk="0" fontAlgn="base" hangingPunct="0">
        <a:spcBef>
          <a:spcPct val="0"/>
        </a:spcBef>
        <a:spcAft>
          <a:spcPct val="0"/>
        </a:spcAft>
        <a:defRPr sz="4400" u="sng">
          <a:solidFill>
            <a:schemeClr val="tx2"/>
          </a:solidFill>
          <a:latin typeface="Arial" charset="0"/>
        </a:defRPr>
      </a:lvl4pPr>
      <a:lvl5pPr algn="l" rtl="0" eaLnBrk="0" fontAlgn="base" hangingPunct="0">
        <a:spcBef>
          <a:spcPct val="0"/>
        </a:spcBef>
        <a:spcAft>
          <a:spcPct val="0"/>
        </a:spcAft>
        <a:defRPr sz="4400" u="sng">
          <a:solidFill>
            <a:schemeClr val="tx2"/>
          </a:solidFill>
          <a:latin typeface="Arial" charset="0"/>
        </a:defRPr>
      </a:lvl5pPr>
      <a:lvl6pPr marL="457200" algn="l" rtl="0" fontAlgn="base">
        <a:spcBef>
          <a:spcPct val="0"/>
        </a:spcBef>
        <a:spcAft>
          <a:spcPct val="0"/>
        </a:spcAft>
        <a:defRPr sz="4400" u="sng">
          <a:solidFill>
            <a:schemeClr val="tx2"/>
          </a:solidFill>
          <a:latin typeface="Arial" charset="0"/>
        </a:defRPr>
      </a:lvl6pPr>
      <a:lvl7pPr marL="914400" algn="l" rtl="0" fontAlgn="base">
        <a:spcBef>
          <a:spcPct val="0"/>
        </a:spcBef>
        <a:spcAft>
          <a:spcPct val="0"/>
        </a:spcAft>
        <a:defRPr sz="4400" u="sng">
          <a:solidFill>
            <a:schemeClr val="tx2"/>
          </a:solidFill>
          <a:latin typeface="Arial" charset="0"/>
        </a:defRPr>
      </a:lvl7pPr>
      <a:lvl8pPr marL="1371600" algn="l" rtl="0" fontAlgn="base">
        <a:spcBef>
          <a:spcPct val="0"/>
        </a:spcBef>
        <a:spcAft>
          <a:spcPct val="0"/>
        </a:spcAft>
        <a:defRPr sz="4400" u="sng">
          <a:solidFill>
            <a:schemeClr val="tx2"/>
          </a:solidFill>
          <a:latin typeface="Arial" charset="0"/>
        </a:defRPr>
      </a:lvl8pPr>
      <a:lvl9pPr marL="1828800" algn="l" rtl="0" fontAlgn="base">
        <a:spcBef>
          <a:spcPct val="0"/>
        </a:spcBef>
        <a:spcAft>
          <a:spcPct val="0"/>
        </a:spcAft>
        <a:defRPr sz="4400" u="sng">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knoema.com/qnlwwie/the-2017-global-peace-index" TargetMode="External"/><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Note"/><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5" name="Title 1"/>
          <p:cNvSpPr>
            <a:spLocks noGrp="1"/>
          </p:cNvSpPr>
          <p:nvPr>
            <p:ph type="title"/>
          </p:nvPr>
        </p:nvSpPr>
        <p:spPr>
          <a:xfrm>
            <a:off x="-34925" y="0"/>
            <a:ext cx="7924800" cy="914400"/>
          </a:xfrm>
        </p:spPr>
        <p:txBody>
          <a:bodyPr/>
          <a:lstStyle/>
          <a:p>
            <a:r>
              <a:rPr lang="en-US" altLang="en-US" dirty="0" smtClean="0"/>
              <a:t>World Happiness Map</a:t>
            </a:r>
          </a:p>
        </p:txBody>
      </p:sp>
      <p:sp>
        <p:nvSpPr>
          <p:cNvPr id="3076" name="Content Placeholder 2"/>
          <p:cNvSpPr>
            <a:spLocks noGrp="1"/>
          </p:cNvSpPr>
          <p:nvPr>
            <p:ph idx="1"/>
          </p:nvPr>
        </p:nvSpPr>
        <p:spPr>
          <a:xfrm>
            <a:off x="0" y="5486400"/>
            <a:ext cx="8991600" cy="1371600"/>
          </a:xfrm>
          <a:solidFill>
            <a:schemeClr val="bg1"/>
          </a:solidFill>
        </p:spPr>
        <p:txBody>
          <a:bodyPr/>
          <a:lstStyle/>
          <a:p>
            <a:r>
              <a:rPr lang="en-US" altLang="en-US" sz="2000" smtClean="0"/>
              <a:t>The results of Columbia University's World Happiness Report, mapped. (Max Fisher/The Washington Post) </a:t>
            </a:r>
          </a:p>
          <a:p>
            <a:r>
              <a:rPr lang="en-US" altLang="en-US" sz="2000" smtClean="0"/>
              <a:t>The United States ranks 17th of the 156 ranked countries, behind Mexico (16) and Panama (15).</a:t>
            </a:r>
          </a:p>
        </p:txBody>
      </p:sp>
      <p:pic>
        <p:nvPicPr>
          <p:cNvPr id="307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69963"/>
            <a:ext cx="9032875" cy="446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altLang="en-US" smtClean="0"/>
          </a:p>
        </p:txBody>
      </p:sp>
      <p:sp>
        <p:nvSpPr>
          <p:cNvPr id="20483" name="Content Placeholder 2"/>
          <p:cNvSpPr>
            <a:spLocks noGrp="1"/>
          </p:cNvSpPr>
          <p:nvPr>
            <p:ph idx="1"/>
          </p:nvPr>
        </p:nvSpPr>
        <p:spPr/>
        <p:txBody>
          <a:bodyPr/>
          <a:lstStyle/>
          <a:p>
            <a:endParaRPr lang="en-US" altLang="en-US" smtClean="0"/>
          </a:p>
        </p:txBody>
      </p:sp>
      <p:pic>
        <p:nvPicPr>
          <p:cNvPr id="2048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9196388"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507" name="Title 1"/>
          <p:cNvSpPr>
            <a:spLocks noGrp="1"/>
          </p:cNvSpPr>
          <p:nvPr>
            <p:ph type="title"/>
          </p:nvPr>
        </p:nvSpPr>
        <p:spPr/>
        <p:txBody>
          <a:bodyPr/>
          <a:lstStyle/>
          <a:p>
            <a:pPr eaLnBrk="1" hangingPunct="1"/>
            <a:r>
              <a:rPr lang="en-US" altLang="en-US" smtClean="0"/>
              <a:t>Increase in Energy Demand</a:t>
            </a:r>
          </a:p>
        </p:txBody>
      </p:sp>
      <p:sp>
        <p:nvSpPr>
          <p:cNvPr id="21508" name="TextBox 3"/>
          <p:cNvSpPr txBox="1">
            <a:spLocks noChangeArrowheads="1"/>
          </p:cNvSpPr>
          <p:nvPr/>
        </p:nvSpPr>
        <p:spPr bwMode="auto">
          <a:xfrm>
            <a:off x="6073775" y="6486525"/>
            <a:ext cx="307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International Energy Agency</a:t>
            </a:r>
          </a:p>
        </p:txBody>
      </p:sp>
      <p:pic>
        <p:nvPicPr>
          <p:cNvPr id="2150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898525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35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3500"/>
            <a:ext cx="5867400" cy="679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TextBox 3"/>
          <p:cNvSpPr txBox="1">
            <a:spLocks noChangeArrowheads="1"/>
          </p:cNvSpPr>
          <p:nvPr/>
        </p:nvSpPr>
        <p:spPr bwMode="auto">
          <a:xfrm>
            <a:off x="6775450" y="6551613"/>
            <a:ext cx="241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http://www.sciencedaily.com</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Global Warming</a:t>
            </a:r>
          </a:p>
        </p:txBody>
      </p:sp>
      <p:pic>
        <p:nvPicPr>
          <p:cNvPr id="256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77247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Sea Level Rise</a:t>
            </a:r>
          </a:p>
        </p:txBody>
      </p:sp>
      <p:sp>
        <p:nvSpPr>
          <p:cNvPr id="27651" name="Content Placeholder 2"/>
          <p:cNvSpPr>
            <a:spLocks noGrp="1"/>
          </p:cNvSpPr>
          <p:nvPr>
            <p:ph idx="1"/>
          </p:nvPr>
        </p:nvSpPr>
        <p:spPr/>
        <p:txBody>
          <a:bodyPr/>
          <a:lstStyle/>
          <a:p>
            <a:r>
              <a:rPr lang="en-US" altLang="en-US" dirty="0" smtClean="0"/>
              <a:t>If Greenland ice cap melts:</a:t>
            </a:r>
          </a:p>
          <a:p>
            <a:pPr lvl="1"/>
            <a:r>
              <a:rPr lang="en-US" altLang="en-US" dirty="0" smtClean="0"/>
              <a:t>7 meter sea level rise</a:t>
            </a:r>
          </a:p>
          <a:p>
            <a:r>
              <a:rPr lang="en-US" altLang="en-US" dirty="0" smtClean="0"/>
              <a:t>If Antarctic ice cap melts:</a:t>
            </a:r>
          </a:p>
          <a:p>
            <a:pPr lvl="1"/>
            <a:r>
              <a:rPr lang="en-US" altLang="en-US" dirty="0" smtClean="0"/>
              <a:t>60 meter sea level rise (about 240 feet!)</a:t>
            </a:r>
          </a:p>
          <a:p>
            <a:r>
              <a:rPr lang="en-US" altLang="en-US" dirty="0" smtClean="0"/>
              <a:t>See: http://geology.com/sea-level-rise/</a:t>
            </a:r>
          </a:p>
          <a:p>
            <a:endParaRPr lang="en-US" altLang="en-US" dirty="0" smtClean="0"/>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438" y="3989388"/>
            <a:ext cx="4627562" cy="286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Box 1"/>
          <p:cNvSpPr txBox="1">
            <a:spLocks noChangeArrowheads="1"/>
          </p:cNvSpPr>
          <p:nvPr/>
        </p:nvSpPr>
        <p:spPr bwMode="auto">
          <a:xfrm>
            <a:off x="2819400" y="6524625"/>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wordpress.com</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96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75" y="152400"/>
            <a:ext cx="59436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460750"/>
            <a:ext cx="59436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itle 3"/>
          <p:cNvSpPr>
            <a:spLocks noGrp="1"/>
          </p:cNvSpPr>
          <p:nvPr>
            <p:ph type="title"/>
          </p:nvPr>
        </p:nvSpPr>
        <p:spPr/>
        <p:txBody>
          <a:bodyPr/>
          <a:lstStyle/>
          <a:p>
            <a:r>
              <a:rPr lang="en-US" altLang="en-US" smtClean="0"/>
              <a:t>Corn</a:t>
            </a:r>
            <a:br>
              <a:rPr lang="en-US" altLang="en-US" smtClean="0"/>
            </a:br>
            <a:r>
              <a:rPr lang="en-US" altLang="en-US" smtClean="0"/>
              <a:t>Habitat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Fertility Rate: 1970</a:t>
            </a:r>
          </a:p>
        </p:txBody>
      </p:sp>
      <p:sp>
        <p:nvSpPr>
          <p:cNvPr id="32771" name="Content Placeholder 2"/>
          <p:cNvSpPr>
            <a:spLocks noGrp="1"/>
          </p:cNvSpPr>
          <p:nvPr>
            <p:ph idx="1"/>
          </p:nvPr>
        </p:nvSpPr>
        <p:spPr/>
        <p:txBody>
          <a:bodyPr/>
          <a:lstStyle/>
          <a:p>
            <a:endParaRPr lang="en-US" altLang="en-US" smtClean="0"/>
          </a:p>
        </p:txBody>
      </p:sp>
      <p:pic>
        <p:nvPicPr>
          <p:cNvPr id="327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219200"/>
            <a:ext cx="8894762" cy="510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TextBox 3"/>
          <p:cNvSpPr txBox="1">
            <a:spLocks noChangeArrowheads="1"/>
          </p:cNvSpPr>
          <p:nvPr/>
        </p:nvSpPr>
        <p:spPr bwMode="auto">
          <a:xfrm>
            <a:off x="6199188"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http://www.fooddeserts.org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t>Fertility Rate: 2005</a:t>
            </a:r>
          </a:p>
        </p:txBody>
      </p:sp>
      <p:sp>
        <p:nvSpPr>
          <p:cNvPr id="34819" name="Content Placeholder 2"/>
          <p:cNvSpPr>
            <a:spLocks noGrp="1"/>
          </p:cNvSpPr>
          <p:nvPr>
            <p:ph idx="1"/>
          </p:nvPr>
        </p:nvSpPr>
        <p:spPr/>
        <p:txBody>
          <a:bodyPr/>
          <a:lstStyle/>
          <a:p>
            <a:endParaRPr lang="en-US" altLang="en-US" smtClean="0"/>
          </a:p>
        </p:txBody>
      </p:sp>
      <p:pic>
        <p:nvPicPr>
          <p:cNvPr id="348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12863"/>
            <a:ext cx="8737600" cy="50149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TextBox 5"/>
          <p:cNvSpPr txBox="1">
            <a:spLocks noChangeArrowheads="1"/>
          </p:cNvSpPr>
          <p:nvPr/>
        </p:nvSpPr>
        <p:spPr bwMode="auto">
          <a:xfrm>
            <a:off x="6199188"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http://www.fooddeserts.org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altLang="en-US" smtClean="0"/>
              <a:t>Estimated World Population</a:t>
            </a:r>
          </a:p>
        </p:txBody>
      </p:sp>
      <p:sp>
        <p:nvSpPr>
          <p:cNvPr id="36867" name="TextBox 3"/>
          <p:cNvSpPr txBox="1">
            <a:spLocks noChangeArrowheads="1"/>
          </p:cNvSpPr>
          <p:nvPr/>
        </p:nvSpPr>
        <p:spPr bwMode="auto">
          <a:xfrm>
            <a:off x="1219200" y="6488113"/>
            <a:ext cx="524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WORLD POPULATION TO 2300 - United Nations</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66800"/>
            <a:ext cx="6262688"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219200" y="152400"/>
            <a:ext cx="8229600" cy="1143000"/>
          </a:xfrm>
        </p:spPr>
        <p:txBody>
          <a:bodyPr/>
          <a:lstStyle/>
          <a:p>
            <a:r>
              <a:rPr lang="en-US" altLang="en-US" dirty="0" smtClean="0"/>
              <a:t>Human Happiness</a:t>
            </a:r>
            <a:endParaRPr lang="en-US" altLang="en-US" dirty="0" smtClean="0"/>
          </a:p>
        </p:txBody>
      </p:sp>
      <p:sp>
        <p:nvSpPr>
          <p:cNvPr id="5123" name="Text Placeholder 4"/>
          <p:cNvSpPr>
            <a:spLocks noGrp="1"/>
          </p:cNvSpPr>
          <p:nvPr>
            <p:ph type="body" idx="1"/>
          </p:nvPr>
        </p:nvSpPr>
        <p:spPr>
          <a:xfrm>
            <a:off x="1219200" y="1412875"/>
            <a:ext cx="4040188" cy="639763"/>
          </a:xfrm>
        </p:spPr>
        <p:txBody>
          <a:bodyPr/>
          <a:lstStyle/>
          <a:p>
            <a:r>
              <a:rPr lang="en-US" altLang="en-US" smtClean="0"/>
              <a:t>Humans Need:</a:t>
            </a:r>
          </a:p>
        </p:txBody>
      </p:sp>
      <p:sp>
        <p:nvSpPr>
          <p:cNvPr id="5124" name="Content Placeholder 2"/>
          <p:cNvSpPr>
            <a:spLocks noGrp="1"/>
          </p:cNvSpPr>
          <p:nvPr>
            <p:ph sz="half" idx="2"/>
          </p:nvPr>
        </p:nvSpPr>
        <p:spPr>
          <a:xfrm>
            <a:off x="1219200" y="2052638"/>
            <a:ext cx="4040188" cy="3951287"/>
          </a:xfrm>
        </p:spPr>
        <p:txBody>
          <a:bodyPr/>
          <a:lstStyle/>
          <a:p>
            <a:r>
              <a:rPr lang="en-US" altLang="en-US" smtClean="0"/>
              <a:t>Safe homes</a:t>
            </a:r>
          </a:p>
          <a:p>
            <a:r>
              <a:rPr lang="en-US" altLang="en-US" smtClean="0"/>
              <a:t>Clean water</a:t>
            </a:r>
          </a:p>
          <a:p>
            <a:r>
              <a:rPr lang="en-US" altLang="en-US" smtClean="0"/>
              <a:t>Good food</a:t>
            </a:r>
          </a:p>
          <a:p>
            <a:r>
              <a:rPr lang="en-US" altLang="en-US" smtClean="0"/>
              <a:t>Socialization</a:t>
            </a:r>
          </a:p>
          <a:p>
            <a:r>
              <a:rPr lang="en-US" altLang="en-US" smtClean="0"/>
              <a:t>Freedom</a:t>
            </a:r>
          </a:p>
          <a:p>
            <a:endParaRPr lang="en-US" altLang="en-US" smtClean="0"/>
          </a:p>
        </p:txBody>
      </p:sp>
      <p:sp>
        <p:nvSpPr>
          <p:cNvPr id="5125" name="Text Placeholder 5"/>
          <p:cNvSpPr>
            <a:spLocks noGrp="1"/>
          </p:cNvSpPr>
          <p:nvPr>
            <p:ph type="body" sz="quarter" idx="3"/>
          </p:nvPr>
        </p:nvSpPr>
        <p:spPr>
          <a:xfrm>
            <a:off x="5099050" y="1412875"/>
            <a:ext cx="4041775" cy="639763"/>
          </a:xfrm>
        </p:spPr>
        <p:txBody>
          <a:bodyPr/>
          <a:lstStyle/>
          <a:p>
            <a:r>
              <a:rPr lang="en-US" altLang="en-US" smtClean="0"/>
              <a:t>Risks:</a:t>
            </a:r>
          </a:p>
        </p:txBody>
      </p:sp>
      <p:sp>
        <p:nvSpPr>
          <p:cNvPr id="4102" name="Content Placeholder 6"/>
          <p:cNvSpPr>
            <a:spLocks noGrp="1"/>
          </p:cNvSpPr>
          <p:nvPr>
            <p:ph sz="quarter" idx="4"/>
          </p:nvPr>
        </p:nvSpPr>
        <p:spPr>
          <a:xfrm>
            <a:off x="5099050" y="2052638"/>
            <a:ext cx="4041775" cy="3951287"/>
          </a:xfrm>
        </p:spPr>
        <p:txBody>
          <a:bodyPr/>
          <a:lstStyle/>
          <a:p>
            <a:pPr>
              <a:defRPr/>
            </a:pPr>
            <a:r>
              <a:rPr lang="en-US" altLang="en-US" dirty="0" smtClean="0"/>
              <a:t>War/Armed Conflict</a:t>
            </a:r>
          </a:p>
          <a:p>
            <a:pPr>
              <a:defRPr/>
            </a:pPr>
            <a:r>
              <a:rPr lang="en-US" altLang="en-US" dirty="0" smtClean="0"/>
              <a:t>Natural Disasters</a:t>
            </a:r>
          </a:p>
          <a:p>
            <a:pPr>
              <a:defRPr/>
            </a:pPr>
            <a:r>
              <a:rPr lang="en-US" altLang="en-US" dirty="0" smtClean="0"/>
              <a:t>Totalitarian Governments</a:t>
            </a:r>
          </a:p>
          <a:p>
            <a:pPr>
              <a:defRPr/>
            </a:pPr>
            <a:r>
              <a:rPr lang="en-US" altLang="en-US" dirty="0" smtClean="0"/>
              <a:t>Disease</a:t>
            </a:r>
            <a:endParaRPr lang="en-US" altLang="en-US" dirty="0"/>
          </a:p>
          <a:p>
            <a:pPr>
              <a:defRPr/>
            </a:pPr>
            <a:r>
              <a:rPr lang="en-US" altLang="en-US" dirty="0"/>
              <a:t>Famine</a:t>
            </a:r>
          </a:p>
          <a:p>
            <a:pPr>
              <a:defRPr/>
            </a:pPr>
            <a:r>
              <a:rPr lang="en-US" altLang="en-US" dirty="0" smtClean="0"/>
              <a:t>Drought</a:t>
            </a:r>
            <a:endParaRPr lang="en-US" altLang="en-US" dirty="0"/>
          </a:p>
          <a:p>
            <a:pPr marL="0" indent="0">
              <a:buFontTx/>
              <a:buNone/>
              <a:defRPr/>
            </a:pPr>
            <a:endParaRPr lang="en-US" altLang="en-US" dirty="0" smtClean="0"/>
          </a:p>
          <a:p>
            <a:pPr>
              <a:defRPr/>
            </a:pPr>
            <a:endParaRPr lang="en-US" altLang="en-US" dirty="0" smtClean="0"/>
          </a:p>
          <a:p>
            <a:pPr>
              <a:defRPr/>
            </a:pPr>
            <a:endParaRPr lang="en-US" altLang="en-US" dirty="0" smtClean="0"/>
          </a:p>
        </p:txBody>
      </p:sp>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29200"/>
            <a:ext cx="32115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8" name="TextBox 1"/>
          <p:cNvSpPr txBox="1">
            <a:spLocks noChangeArrowheads="1"/>
          </p:cNvSpPr>
          <p:nvPr/>
        </p:nvSpPr>
        <p:spPr bwMode="auto">
          <a:xfrm>
            <a:off x="0" y="6550025"/>
            <a:ext cx="1747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Clean water council</a:t>
            </a:r>
          </a:p>
        </p:txBody>
      </p:sp>
      <p:pic>
        <p:nvPicPr>
          <p:cNvPr id="51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029200"/>
            <a:ext cx="27828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029200"/>
            <a:ext cx="27574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963" y="5029200"/>
            <a:ext cx="2352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32" name="TextBox 11"/>
          <p:cNvSpPr txBox="1">
            <a:spLocks noChangeArrowheads="1"/>
          </p:cNvSpPr>
          <p:nvPr/>
        </p:nvSpPr>
        <p:spPr bwMode="auto">
          <a:xfrm>
            <a:off x="1981200" y="6578600"/>
            <a:ext cx="56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NPR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altLang="en-US" smtClean="0"/>
              <a:t>Food Production in Increasing</a:t>
            </a: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7131050"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altLang="en-US" smtClean="0"/>
              <a:t>Peak Oil?</a:t>
            </a:r>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74580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4" name="TextBox 2"/>
          <p:cNvSpPr txBox="1">
            <a:spLocks noChangeArrowheads="1"/>
          </p:cNvSpPr>
          <p:nvPr/>
        </p:nvSpPr>
        <p:spPr bwMode="auto">
          <a:xfrm>
            <a:off x="1146175" y="6400800"/>
            <a:ext cx="2530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www.greatdreams.com</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Oil Shortages</a:t>
            </a:r>
            <a:endParaRPr lang="en-US" dirty="0"/>
          </a:p>
        </p:txBody>
      </p:sp>
      <p:pic>
        <p:nvPicPr>
          <p:cNvPr id="138242" name="Picture 2" descr="A fuel shortage in June clogs the streets of Cairo with gas lines. Egypt's oil production has peaked, and now so has the patience of its peop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550" y="3514725"/>
            <a:ext cx="5505450" cy="334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76400" y="6211669"/>
            <a:ext cx="1980029" cy="646331"/>
          </a:xfrm>
          <a:prstGeom prst="rect">
            <a:avLst/>
          </a:prstGeom>
          <a:effectLst>
            <a:glow rad="63500">
              <a:schemeClr val="accent4">
                <a:satMod val="175000"/>
                <a:alpha val="40000"/>
              </a:schemeClr>
            </a:glow>
          </a:effectLst>
        </p:spPr>
        <p:txBody>
          <a:bodyPr wrap="none">
            <a:spAutoFit/>
          </a:bodyPr>
          <a:lstStyle/>
          <a:p>
            <a:pPr algn="r"/>
            <a:r>
              <a:rPr lang="en-US" dirty="0" smtClean="0"/>
              <a:t>Shortage in Cairo</a:t>
            </a:r>
            <a:endParaRPr lang="en-US" dirty="0"/>
          </a:p>
          <a:p>
            <a:pPr algn="r"/>
            <a:r>
              <a:rPr lang="en-US" dirty="0" smtClean="0"/>
              <a:t>dailyimpact.net</a:t>
            </a:r>
            <a:endParaRPr lang="en-US" dirty="0"/>
          </a:p>
        </p:txBody>
      </p:sp>
      <p:pic>
        <p:nvPicPr>
          <p:cNvPr id="4" name="Picture 3"/>
          <p:cNvPicPr>
            <a:picLocks noChangeAspect="1"/>
          </p:cNvPicPr>
          <p:nvPr/>
        </p:nvPicPr>
        <p:blipFill>
          <a:blip r:embed="rId4"/>
          <a:stretch>
            <a:fillRect/>
          </a:stretch>
        </p:blipFill>
        <p:spPr>
          <a:xfrm>
            <a:off x="152400" y="1219200"/>
            <a:ext cx="5181600" cy="3419475"/>
          </a:xfrm>
          <a:prstGeom prst="rect">
            <a:avLst/>
          </a:prstGeom>
        </p:spPr>
      </p:pic>
      <p:sp>
        <p:nvSpPr>
          <p:cNvPr id="5" name="TextBox 4"/>
          <p:cNvSpPr txBox="1"/>
          <p:nvPr/>
        </p:nvSpPr>
        <p:spPr>
          <a:xfrm>
            <a:off x="5410200" y="1219200"/>
            <a:ext cx="3005951" cy="646331"/>
          </a:xfrm>
          <a:prstGeom prst="rect">
            <a:avLst/>
          </a:prstGeom>
          <a:noFill/>
        </p:spPr>
        <p:txBody>
          <a:bodyPr wrap="none" rtlCol="0">
            <a:spAutoFit/>
          </a:bodyPr>
          <a:lstStyle/>
          <a:p>
            <a:r>
              <a:rPr lang="en-US" dirty="0" smtClean="0"/>
              <a:t>OPEC Oil Embargo in 1973</a:t>
            </a:r>
          </a:p>
          <a:p>
            <a:r>
              <a:rPr lang="en-US" dirty="0" smtClean="0"/>
              <a:t>Wall Street Journal</a:t>
            </a:r>
            <a:endParaRPr lang="en-US" dirty="0"/>
          </a:p>
        </p:txBody>
      </p:sp>
    </p:spTree>
    <p:extLst>
      <p:ext uri="{BB962C8B-B14F-4D97-AF65-F5344CB8AC3E}">
        <p14:creationId xmlns:p14="http://schemas.microsoft.com/office/powerpoint/2010/main" val="18765962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altLang="en-US" smtClean="0"/>
              <a:t>Ethanol Food Connection</a:t>
            </a:r>
          </a:p>
        </p:txBody>
      </p:sp>
      <p:sp>
        <p:nvSpPr>
          <p:cNvPr id="43011" name="TextBox 3"/>
          <p:cNvSpPr txBox="1">
            <a:spLocks noChangeArrowheads="1"/>
          </p:cNvSpPr>
          <p:nvPr/>
        </p:nvSpPr>
        <p:spPr bwMode="auto">
          <a:xfrm>
            <a:off x="1219200" y="6308725"/>
            <a:ext cx="71247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a:t>2011, Johson, EM, Commodity Traitors: Financial Speculation on Commodities Fuels Global Insecurity, </a:t>
            </a:r>
          </a:p>
          <a:p>
            <a:pPr eaLnBrk="1" hangingPunct="1">
              <a:spcBef>
                <a:spcPct val="0"/>
              </a:spcBef>
              <a:buFontTx/>
              <a:buNone/>
            </a:pPr>
            <a:r>
              <a:rPr lang="en-US" altLang="en-US" sz="1100" b="1"/>
              <a:t>Scientific American Blog.</a:t>
            </a:r>
            <a:endParaRPr lang="en-US" altLang="en-US" sz="1100"/>
          </a:p>
        </p:txBody>
      </p:sp>
      <p:pic>
        <p:nvPicPr>
          <p:cNvPr id="430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7610475"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en-US" smtClean="0"/>
              <a:t>Food Riots</a:t>
            </a:r>
          </a:p>
        </p:txBody>
      </p:sp>
      <p:sp>
        <p:nvSpPr>
          <p:cNvPr id="45059" name="Content Placeholder 2"/>
          <p:cNvSpPr>
            <a:spLocks noGrp="1"/>
          </p:cNvSpPr>
          <p:nvPr>
            <p:ph idx="1"/>
          </p:nvPr>
        </p:nvSpPr>
        <p:spPr/>
        <p:txBody>
          <a:bodyPr/>
          <a:lstStyle/>
          <a:p>
            <a:pPr eaLnBrk="1" hangingPunct="1"/>
            <a:endParaRPr lang="en-US" altLang="en-US" smtClean="0"/>
          </a:p>
        </p:txBody>
      </p:sp>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49338"/>
            <a:ext cx="8288338" cy="5438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1" name="TextBox 3"/>
          <p:cNvSpPr txBox="1">
            <a:spLocks noChangeArrowheads="1"/>
          </p:cNvSpPr>
          <p:nvPr/>
        </p:nvSpPr>
        <p:spPr bwMode="auto">
          <a:xfrm>
            <a:off x="1136650" y="6488113"/>
            <a:ext cx="800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Technology Review, MIT, http://www.technologyreview.com/blog/arxiv/27083/</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eaLnBrk="1" hangingPunct="1">
              <a:defRPr/>
            </a:pPr>
            <a:endParaRPr lang="en-US"/>
          </a:p>
        </p:txBody>
      </p:sp>
      <p:sp>
        <p:nvSpPr>
          <p:cNvPr id="8" name="Rectangle 7"/>
          <p:cNvSpPr/>
          <p:nvPr/>
        </p:nvSpPr>
        <p:spPr>
          <a:xfrm>
            <a:off x="2286000" y="228600"/>
            <a:ext cx="1371600" cy="609600"/>
          </a:xfrm>
          <a:prstGeom prst="rect">
            <a:avLst/>
          </a:prstGeom>
          <a:solidFill>
            <a:srgbClr val="FEBBB0"/>
          </a:solidFill>
          <a:ln>
            <a:noFill/>
          </a:ln>
          <a:scene3d>
            <a:camera prst="orthographicFront"/>
            <a:lightRig rig="threePt" dir="t"/>
          </a:scene3d>
          <a:sp3d>
            <a:bevelT/>
          </a:sp3d>
        </p:spPr>
        <p:txBody>
          <a:bodyPr wrap="square" anchor="ctr" anchorCtr="0">
            <a:noAutofit/>
          </a:bodyPr>
          <a:lstStyle/>
          <a:p>
            <a:pPr algn="ctr" eaLnBrk="1" hangingPunct="1">
              <a:defRPr/>
            </a:pPr>
            <a:r>
              <a:rPr lang="en-US" sz="1600" dirty="0"/>
              <a:t>Drought</a:t>
            </a:r>
          </a:p>
        </p:txBody>
      </p:sp>
      <p:sp>
        <p:nvSpPr>
          <p:cNvPr id="10" name="TextBox 9"/>
          <p:cNvSpPr txBox="1"/>
          <p:nvPr/>
        </p:nvSpPr>
        <p:spPr>
          <a:xfrm>
            <a:off x="304800" y="2209800"/>
            <a:ext cx="1371600" cy="609600"/>
          </a:xfrm>
          <a:prstGeom prst="rect">
            <a:avLst/>
          </a:prstGeom>
          <a:solidFill>
            <a:srgbClr val="FEBBB0"/>
          </a:solidFill>
          <a:ln>
            <a:noFill/>
          </a:ln>
          <a:scene3d>
            <a:camera prst="orthographicFront"/>
            <a:lightRig rig="threePt" dir="t"/>
          </a:scene3d>
          <a:sp3d>
            <a:bevelT/>
          </a:sp3d>
        </p:spPr>
        <p:txBody>
          <a:bodyPr wrap="square">
            <a:noAutofit/>
          </a:bodyPr>
          <a:lstStyle/>
          <a:p>
            <a:pPr algn="ctr" eaLnBrk="1" hangingPunct="1">
              <a:defRPr/>
            </a:pPr>
            <a:r>
              <a:rPr lang="en-US" sz="1600" dirty="0"/>
              <a:t>Greenhouse </a:t>
            </a:r>
          </a:p>
          <a:p>
            <a:pPr algn="ctr" eaLnBrk="1" hangingPunct="1">
              <a:defRPr/>
            </a:pPr>
            <a:r>
              <a:rPr lang="en-US" sz="1600" dirty="0"/>
              <a:t>Gases</a:t>
            </a:r>
          </a:p>
        </p:txBody>
      </p:sp>
      <p:sp>
        <p:nvSpPr>
          <p:cNvPr id="12" name="TextBox 11"/>
          <p:cNvSpPr txBox="1"/>
          <p:nvPr/>
        </p:nvSpPr>
        <p:spPr>
          <a:xfrm>
            <a:off x="304800" y="1219200"/>
            <a:ext cx="1371600" cy="609599"/>
          </a:xfrm>
          <a:prstGeom prst="rect">
            <a:avLst/>
          </a:prstGeom>
          <a:solidFill>
            <a:srgbClr val="FEBBB0"/>
          </a:solidFill>
          <a:ln>
            <a:noFill/>
          </a:ln>
          <a:scene3d>
            <a:camera prst="orthographicFront"/>
            <a:lightRig rig="threePt" dir="t"/>
          </a:scene3d>
          <a:sp3d>
            <a:bevelT/>
          </a:sp3d>
        </p:spPr>
        <p:txBody>
          <a:bodyPr wrap="square">
            <a:noAutofit/>
          </a:bodyPr>
          <a:lstStyle/>
          <a:p>
            <a:pPr algn="ctr" eaLnBrk="1" hangingPunct="1">
              <a:defRPr/>
            </a:pPr>
            <a:r>
              <a:rPr lang="en-US" sz="1600" dirty="0"/>
              <a:t>Climate </a:t>
            </a:r>
          </a:p>
          <a:p>
            <a:pPr algn="ctr" eaLnBrk="1" hangingPunct="1">
              <a:defRPr/>
            </a:pPr>
            <a:r>
              <a:rPr lang="en-US" sz="1600" dirty="0"/>
              <a:t>Warming</a:t>
            </a:r>
          </a:p>
        </p:txBody>
      </p:sp>
      <p:sp>
        <p:nvSpPr>
          <p:cNvPr id="14" name="TextBox 13"/>
          <p:cNvSpPr txBox="1"/>
          <p:nvPr/>
        </p:nvSpPr>
        <p:spPr>
          <a:xfrm>
            <a:off x="2286000" y="22098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Marine </a:t>
            </a:r>
          </a:p>
          <a:p>
            <a:pPr algn="ctr" eaLnBrk="1" hangingPunct="1">
              <a:defRPr/>
            </a:pPr>
            <a:r>
              <a:rPr lang="en-US" sz="1600" dirty="0"/>
              <a:t>Acidification</a:t>
            </a:r>
          </a:p>
        </p:txBody>
      </p:sp>
      <p:sp>
        <p:nvSpPr>
          <p:cNvPr id="16" name="TextBox 15"/>
          <p:cNvSpPr txBox="1"/>
          <p:nvPr/>
        </p:nvSpPr>
        <p:spPr>
          <a:xfrm>
            <a:off x="6400800" y="2286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Invasive </a:t>
            </a:r>
          </a:p>
          <a:p>
            <a:pPr algn="ctr" eaLnBrk="1" hangingPunct="1">
              <a:defRPr/>
            </a:pPr>
            <a:r>
              <a:rPr lang="en-US" sz="1600" dirty="0"/>
              <a:t>Species</a:t>
            </a:r>
          </a:p>
        </p:txBody>
      </p:sp>
      <p:sp>
        <p:nvSpPr>
          <p:cNvPr id="18" name="TextBox 17"/>
          <p:cNvSpPr txBox="1"/>
          <p:nvPr/>
        </p:nvSpPr>
        <p:spPr>
          <a:xfrm>
            <a:off x="304800" y="3200400"/>
            <a:ext cx="1371600" cy="609600"/>
          </a:xfrm>
          <a:prstGeom prst="rect">
            <a:avLst/>
          </a:prstGeom>
          <a:solidFill>
            <a:srgbClr val="FEBBB0"/>
          </a:solidFill>
          <a:ln>
            <a:noFill/>
          </a:ln>
          <a:scene3d>
            <a:camera prst="orthographicFront"/>
            <a:lightRig rig="threePt" dir="t"/>
          </a:scene3d>
          <a:sp3d>
            <a:bevelT/>
          </a:sp3d>
        </p:spPr>
        <p:txBody>
          <a:bodyPr wrap="square" anchor="ctr" anchorCtr="0">
            <a:noAutofit/>
          </a:bodyPr>
          <a:lstStyle/>
          <a:p>
            <a:pPr algn="ctr" eaLnBrk="1" hangingPunct="1">
              <a:defRPr/>
            </a:pPr>
            <a:r>
              <a:rPr lang="en-US" sz="1600" dirty="0"/>
              <a:t>Pollution</a:t>
            </a:r>
          </a:p>
        </p:txBody>
      </p:sp>
      <p:sp>
        <p:nvSpPr>
          <p:cNvPr id="20" name="Rectangle 19"/>
          <p:cNvSpPr/>
          <p:nvPr/>
        </p:nvSpPr>
        <p:spPr>
          <a:xfrm>
            <a:off x="7696200" y="2209800"/>
            <a:ext cx="1295400" cy="609600"/>
          </a:xfrm>
          <a:prstGeom prst="rect">
            <a:avLst/>
          </a:prstGeom>
          <a:solidFill>
            <a:srgbClr val="FEBBB0"/>
          </a:solidFill>
          <a:ln>
            <a:noFill/>
          </a:ln>
          <a:scene3d>
            <a:camera prst="orthographicFront"/>
            <a:lightRig rig="threePt" dir="t"/>
          </a:scene3d>
          <a:sp3d>
            <a:bevelT/>
          </a:sp3d>
        </p:spPr>
        <p:txBody>
          <a:bodyPr wrap="none" anchor="ctr" anchorCtr="0">
            <a:noAutofit/>
          </a:bodyPr>
          <a:lstStyle/>
          <a:p>
            <a:pPr algn="ctr" eaLnBrk="1" hangingPunct="1">
              <a:defRPr/>
            </a:pPr>
            <a:r>
              <a:rPr lang="en-US" altLang="en-US" sz="1600" dirty="0"/>
              <a:t>Over-fishing</a:t>
            </a:r>
          </a:p>
        </p:txBody>
      </p:sp>
      <p:sp>
        <p:nvSpPr>
          <p:cNvPr id="23" name="TextBox 22"/>
          <p:cNvSpPr txBox="1"/>
          <p:nvPr/>
        </p:nvSpPr>
        <p:spPr>
          <a:xfrm>
            <a:off x="304800" y="4267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Oil </a:t>
            </a:r>
          </a:p>
          <a:p>
            <a:pPr algn="ctr" eaLnBrk="1" hangingPunct="1">
              <a:defRPr/>
            </a:pPr>
            <a:r>
              <a:rPr lang="en-US" sz="1600" dirty="0"/>
              <a:t>“Scarcity”</a:t>
            </a:r>
          </a:p>
        </p:txBody>
      </p:sp>
      <p:sp>
        <p:nvSpPr>
          <p:cNvPr id="24" name="TextBox 23"/>
          <p:cNvSpPr txBox="1"/>
          <p:nvPr/>
        </p:nvSpPr>
        <p:spPr>
          <a:xfrm>
            <a:off x="2286000" y="4267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Biofuels </a:t>
            </a:r>
          </a:p>
          <a:p>
            <a:pPr algn="ctr" eaLnBrk="1" hangingPunct="1">
              <a:defRPr/>
            </a:pPr>
            <a:r>
              <a:rPr lang="en-US" sz="1600" dirty="0"/>
              <a:t>Increase</a:t>
            </a:r>
          </a:p>
        </p:txBody>
      </p:sp>
      <p:sp>
        <p:nvSpPr>
          <p:cNvPr id="26" name="TextBox 25"/>
          <p:cNvSpPr txBox="1"/>
          <p:nvPr/>
        </p:nvSpPr>
        <p:spPr>
          <a:xfrm>
            <a:off x="7696201" y="3200400"/>
            <a:ext cx="12954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Fertilizers </a:t>
            </a:r>
          </a:p>
          <a:p>
            <a:pPr algn="ctr" eaLnBrk="1" hangingPunct="1">
              <a:defRPr/>
            </a:pPr>
            <a:r>
              <a:rPr lang="en-US" sz="1600" dirty="0"/>
              <a:t>Reduced</a:t>
            </a:r>
          </a:p>
        </p:txBody>
      </p:sp>
      <p:sp>
        <p:nvSpPr>
          <p:cNvPr id="27" name="TextBox 26"/>
          <p:cNvSpPr txBox="1"/>
          <p:nvPr/>
        </p:nvSpPr>
        <p:spPr>
          <a:xfrm>
            <a:off x="7696200" y="4114800"/>
            <a:ext cx="12954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Phosphorus </a:t>
            </a:r>
          </a:p>
          <a:p>
            <a:pPr algn="ctr" eaLnBrk="1" hangingPunct="1">
              <a:defRPr/>
            </a:pPr>
            <a:r>
              <a:rPr lang="en-US" sz="1600" dirty="0"/>
              <a:t>Shortage</a:t>
            </a:r>
          </a:p>
        </p:txBody>
      </p:sp>
      <p:sp>
        <p:nvSpPr>
          <p:cNvPr id="29" name="TextBox 28"/>
          <p:cNvSpPr txBox="1"/>
          <p:nvPr/>
        </p:nvSpPr>
        <p:spPr>
          <a:xfrm>
            <a:off x="2286000" y="1219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Sea </a:t>
            </a:r>
          </a:p>
          <a:p>
            <a:pPr algn="ctr" eaLnBrk="1" hangingPunct="1">
              <a:defRPr/>
            </a:pPr>
            <a:r>
              <a:rPr lang="en-US" sz="1600" dirty="0"/>
              <a:t>Level </a:t>
            </a:r>
            <a:r>
              <a:rPr lang="en-US" sz="1600" dirty="0" smtClean="0"/>
              <a:t>Rise</a:t>
            </a:r>
            <a:endParaRPr lang="en-US" sz="1600" dirty="0"/>
          </a:p>
        </p:txBody>
      </p:sp>
      <p:sp>
        <p:nvSpPr>
          <p:cNvPr id="35" name="TextBox 34"/>
          <p:cNvSpPr txBox="1"/>
          <p:nvPr/>
        </p:nvSpPr>
        <p:spPr>
          <a:xfrm>
            <a:off x="4724400" y="228600"/>
            <a:ext cx="1371600" cy="584775"/>
          </a:xfrm>
          <a:prstGeom prst="rect">
            <a:avLst/>
          </a:prstGeom>
          <a:solidFill>
            <a:srgbClr val="FEBBB0"/>
          </a:solidFill>
          <a:ln>
            <a:solidFill>
              <a:schemeClr val="accent1">
                <a:shade val="50000"/>
              </a:schemeClr>
            </a:solidFill>
          </a:ln>
          <a:scene3d>
            <a:camera prst="orthographicFront"/>
            <a:lightRig rig="threePt" dir="t"/>
          </a:scene3d>
          <a:sp3d>
            <a:bevelT/>
          </a:sp3d>
        </p:spPr>
        <p:txBody>
          <a:bodyPr wrap="square">
            <a:spAutoFit/>
          </a:bodyPr>
          <a:lstStyle/>
          <a:p>
            <a:pPr algn="ctr" eaLnBrk="1" hangingPunct="1">
              <a:defRPr/>
            </a:pPr>
            <a:r>
              <a:rPr lang="en-US" sz="1600" dirty="0"/>
              <a:t>Increasing</a:t>
            </a:r>
          </a:p>
          <a:p>
            <a:pPr algn="ctr" eaLnBrk="1" hangingPunct="1">
              <a:defRPr/>
            </a:pPr>
            <a:r>
              <a:rPr lang="en-US" sz="1600" dirty="0"/>
              <a:t>Population</a:t>
            </a:r>
          </a:p>
        </p:txBody>
      </p:sp>
      <p:cxnSp>
        <p:nvCxnSpPr>
          <p:cNvPr id="224" name="Elbow Connector 223"/>
          <p:cNvCxnSpPr>
            <a:stCxn id="35" idx="2"/>
            <a:endCxn id="337" idx="0"/>
          </p:cNvCxnSpPr>
          <p:nvPr/>
        </p:nvCxnSpPr>
        <p:spPr>
          <a:xfrm rot="16200000" flipH="1">
            <a:off x="4597688" y="1625887"/>
            <a:ext cx="1853625" cy="228600"/>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7" name="Elbow Connector 226"/>
          <p:cNvCxnSpPr>
            <a:stCxn id="16" idx="2"/>
            <a:endCxn id="337" idx="0"/>
          </p:cNvCxnSpPr>
          <p:nvPr/>
        </p:nvCxnSpPr>
        <p:spPr>
          <a:xfrm rot="5400000">
            <a:off x="5435888" y="1016287"/>
            <a:ext cx="1853625" cy="14478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0" name="Elbow Connector 229"/>
          <p:cNvCxnSpPr>
            <a:stCxn id="14" idx="3"/>
            <a:endCxn id="337" idx="1"/>
          </p:cNvCxnSpPr>
          <p:nvPr/>
        </p:nvCxnSpPr>
        <p:spPr>
          <a:xfrm>
            <a:off x="3657600" y="2502188"/>
            <a:ext cx="1143000" cy="6601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3" name="Elbow Connector 232"/>
          <p:cNvCxnSpPr>
            <a:stCxn id="27" idx="0"/>
            <a:endCxn id="26" idx="2"/>
          </p:cNvCxnSpPr>
          <p:nvPr/>
        </p:nvCxnSpPr>
        <p:spPr>
          <a:xfrm rot="5400000" flipH="1" flipV="1">
            <a:off x="8179088" y="3949988"/>
            <a:ext cx="329625" cy="1"/>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7" name="Elbow Connector 236"/>
          <p:cNvCxnSpPr>
            <a:stCxn id="24" idx="3"/>
            <a:endCxn id="337" idx="1"/>
          </p:cNvCxnSpPr>
          <p:nvPr/>
        </p:nvCxnSpPr>
        <p:spPr>
          <a:xfrm flipV="1">
            <a:off x="3657600" y="3162300"/>
            <a:ext cx="1143000" cy="1397288"/>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0" name="Elbow Connector 239"/>
          <p:cNvCxnSpPr>
            <a:stCxn id="10" idx="0"/>
            <a:endCxn id="12" idx="2"/>
          </p:cNvCxnSpPr>
          <p:nvPr/>
        </p:nvCxnSpPr>
        <p:spPr>
          <a:xfrm rot="5400000" flipH="1" flipV="1">
            <a:off x="800100" y="2019300"/>
            <a:ext cx="381001"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6" name="Elbow Connector 245"/>
          <p:cNvCxnSpPr>
            <a:stCxn id="26" idx="1"/>
            <a:endCxn id="337" idx="3"/>
          </p:cNvCxnSpPr>
          <p:nvPr/>
        </p:nvCxnSpPr>
        <p:spPr>
          <a:xfrm rot="10800000">
            <a:off x="6477001" y="3162300"/>
            <a:ext cx="1219201" cy="330488"/>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2" name="Elbow Connector 251"/>
          <p:cNvCxnSpPr>
            <a:stCxn id="20" idx="1"/>
            <a:endCxn id="337" idx="3"/>
          </p:cNvCxnSpPr>
          <p:nvPr/>
        </p:nvCxnSpPr>
        <p:spPr>
          <a:xfrm rot="10800000" flipV="1">
            <a:off x="6477000" y="2514600"/>
            <a:ext cx="1219200" cy="647700"/>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5" name="Elbow Connector 254"/>
          <p:cNvCxnSpPr>
            <a:stCxn id="10" idx="3"/>
            <a:endCxn id="14" idx="1"/>
          </p:cNvCxnSpPr>
          <p:nvPr/>
        </p:nvCxnSpPr>
        <p:spPr>
          <a:xfrm flipV="1">
            <a:off x="1676400" y="2502188"/>
            <a:ext cx="609600" cy="124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2" name="Elbow Connector 261"/>
          <p:cNvCxnSpPr>
            <a:stCxn id="12" idx="3"/>
            <a:endCxn id="8" idx="1"/>
          </p:cNvCxnSpPr>
          <p:nvPr/>
        </p:nvCxnSpPr>
        <p:spPr>
          <a:xfrm flipV="1">
            <a:off x="1676400" y="533400"/>
            <a:ext cx="609600" cy="9906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5" name="Elbow Connector 264"/>
          <p:cNvCxnSpPr>
            <a:stCxn id="23" idx="3"/>
            <a:endCxn id="24" idx="1"/>
          </p:cNvCxnSpPr>
          <p:nvPr/>
        </p:nvCxnSpPr>
        <p:spPr>
          <a:xfrm>
            <a:off x="1676400" y="4559588"/>
            <a:ext cx="6096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4" name="Rounded Rectangle 273"/>
          <p:cNvSpPr/>
          <p:nvPr/>
        </p:nvSpPr>
        <p:spPr>
          <a:xfrm>
            <a:off x="4953000" y="42672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Famine</a:t>
            </a:r>
            <a:endParaRPr lang="en-US" dirty="0"/>
          </a:p>
        </p:txBody>
      </p:sp>
      <p:sp>
        <p:nvSpPr>
          <p:cNvPr id="275" name="Rounded Rectangle 274"/>
          <p:cNvSpPr/>
          <p:nvPr/>
        </p:nvSpPr>
        <p:spPr>
          <a:xfrm>
            <a:off x="6096000" y="60960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Death</a:t>
            </a:r>
            <a:endParaRPr lang="en-US" dirty="0">
              <a:solidFill>
                <a:schemeClr val="bg1"/>
              </a:solidFill>
            </a:endParaRPr>
          </a:p>
        </p:txBody>
      </p:sp>
      <p:sp>
        <p:nvSpPr>
          <p:cNvPr id="276" name="Rounded Rectangle 275"/>
          <p:cNvSpPr/>
          <p:nvPr/>
        </p:nvSpPr>
        <p:spPr>
          <a:xfrm>
            <a:off x="3657600" y="60960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Disease</a:t>
            </a:r>
            <a:endParaRPr lang="en-US" dirty="0">
              <a:solidFill>
                <a:schemeClr val="bg1"/>
              </a:solidFill>
            </a:endParaRPr>
          </a:p>
        </p:txBody>
      </p:sp>
      <p:cxnSp>
        <p:nvCxnSpPr>
          <p:cNvPr id="277" name="Elbow Connector 276"/>
          <p:cNvCxnSpPr>
            <a:stCxn id="337" idx="2"/>
            <a:endCxn id="274" idx="0"/>
          </p:cNvCxnSpPr>
          <p:nvPr/>
        </p:nvCxnSpPr>
        <p:spPr>
          <a:xfrm rot="5400000">
            <a:off x="5334000" y="3962400"/>
            <a:ext cx="6096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1" name="Elbow Connector 280"/>
          <p:cNvCxnSpPr>
            <a:stCxn id="274" idx="2"/>
            <a:endCxn id="276" idx="0"/>
          </p:cNvCxnSpPr>
          <p:nvPr/>
        </p:nvCxnSpPr>
        <p:spPr>
          <a:xfrm rot="5400000">
            <a:off x="4381500" y="4838700"/>
            <a:ext cx="1219200" cy="12954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4" name="Elbow Connector 283"/>
          <p:cNvCxnSpPr>
            <a:stCxn id="274" idx="2"/>
            <a:endCxn id="275" idx="0"/>
          </p:cNvCxnSpPr>
          <p:nvPr/>
        </p:nvCxnSpPr>
        <p:spPr>
          <a:xfrm rot="16200000" flipH="1">
            <a:off x="5600700" y="4914900"/>
            <a:ext cx="1219200" cy="11430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7" name="Elbow Connector 286"/>
          <p:cNvCxnSpPr>
            <a:stCxn id="276" idx="3"/>
            <a:endCxn id="275" idx="1"/>
          </p:cNvCxnSpPr>
          <p:nvPr/>
        </p:nvCxnSpPr>
        <p:spPr>
          <a:xfrm>
            <a:off x="5029200" y="6400800"/>
            <a:ext cx="10668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7" name="Rounded Rectangle 336"/>
          <p:cNvSpPr/>
          <p:nvPr/>
        </p:nvSpPr>
        <p:spPr>
          <a:xfrm>
            <a:off x="4800600" y="2667000"/>
            <a:ext cx="1676400" cy="990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dirty="0">
                <a:solidFill>
                  <a:schemeClr val="bg1"/>
                </a:solidFill>
              </a:rPr>
              <a:t>Decrease </a:t>
            </a:r>
          </a:p>
          <a:p>
            <a:pPr algn="ctr" eaLnBrk="1" hangingPunct="1">
              <a:defRPr/>
            </a:pPr>
            <a:r>
              <a:rPr lang="en-US" dirty="0">
                <a:solidFill>
                  <a:schemeClr val="bg1"/>
                </a:solidFill>
              </a:rPr>
              <a:t>in Food </a:t>
            </a:r>
            <a:r>
              <a:rPr lang="en-US" dirty="0" smtClean="0">
                <a:solidFill>
                  <a:schemeClr val="bg1"/>
                </a:solidFill>
              </a:rPr>
              <a:t>Availability</a:t>
            </a:r>
            <a:endParaRPr lang="en-US" dirty="0">
              <a:solidFill>
                <a:schemeClr val="bg1"/>
              </a:solidFill>
            </a:endParaRPr>
          </a:p>
        </p:txBody>
      </p:sp>
      <p:cxnSp>
        <p:nvCxnSpPr>
          <p:cNvPr id="352" name="Elbow Connector 351"/>
          <p:cNvCxnSpPr>
            <a:stCxn id="12" idx="3"/>
            <a:endCxn id="29" idx="1"/>
          </p:cNvCxnSpPr>
          <p:nvPr/>
        </p:nvCxnSpPr>
        <p:spPr>
          <a:xfrm flipV="1">
            <a:off x="1676400" y="1511588"/>
            <a:ext cx="609600" cy="124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8" idx="3"/>
            <a:endCxn id="337" idx="1"/>
          </p:cNvCxnSpPr>
          <p:nvPr/>
        </p:nvCxnSpPr>
        <p:spPr>
          <a:xfrm>
            <a:off x="3657600" y="533400"/>
            <a:ext cx="1143000" cy="26289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18" idx="3"/>
            <a:endCxn id="337" idx="1"/>
          </p:cNvCxnSpPr>
          <p:nvPr/>
        </p:nvCxnSpPr>
        <p:spPr>
          <a:xfrm flipV="1">
            <a:off x="1676400" y="3162300"/>
            <a:ext cx="3124200" cy="3429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Elbow Connector 109"/>
          <p:cNvCxnSpPr>
            <a:stCxn id="29" idx="3"/>
            <a:endCxn id="337" idx="1"/>
          </p:cNvCxnSpPr>
          <p:nvPr/>
        </p:nvCxnSpPr>
        <p:spPr>
          <a:xfrm>
            <a:off x="3657600" y="1511588"/>
            <a:ext cx="1143000" cy="1650712"/>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4286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eaLnBrk="1" hangingPunct="1">
              <a:defRPr/>
            </a:pPr>
            <a:endParaRPr lang="en-US"/>
          </a:p>
        </p:txBody>
      </p:sp>
      <p:sp>
        <p:nvSpPr>
          <p:cNvPr id="8" name="Rectangle 7"/>
          <p:cNvSpPr/>
          <p:nvPr/>
        </p:nvSpPr>
        <p:spPr>
          <a:xfrm>
            <a:off x="4572000" y="381000"/>
            <a:ext cx="1371600" cy="609600"/>
          </a:xfrm>
          <a:prstGeom prst="rect">
            <a:avLst/>
          </a:prstGeom>
          <a:solidFill>
            <a:srgbClr val="FEBBB0"/>
          </a:solidFill>
          <a:ln>
            <a:noFill/>
          </a:ln>
          <a:scene3d>
            <a:camera prst="orthographicFront"/>
            <a:lightRig rig="threePt" dir="t"/>
          </a:scene3d>
          <a:sp3d>
            <a:bevelT/>
          </a:sp3d>
        </p:spPr>
        <p:txBody>
          <a:bodyPr wrap="square" anchor="ctr" anchorCtr="0">
            <a:noAutofit/>
          </a:bodyPr>
          <a:lstStyle/>
          <a:p>
            <a:pPr algn="ctr" eaLnBrk="1" hangingPunct="1">
              <a:defRPr/>
            </a:pPr>
            <a:r>
              <a:rPr lang="en-US" sz="1600" dirty="0"/>
              <a:t>Drought</a:t>
            </a:r>
          </a:p>
        </p:txBody>
      </p:sp>
      <p:sp>
        <p:nvSpPr>
          <p:cNvPr id="10" name="TextBox 9"/>
          <p:cNvSpPr txBox="1"/>
          <p:nvPr/>
        </p:nvSpPr>
        <p:spPr>
          <a:xfrm>
            <a:off x="2590800" y="2362200"/>
            <a:ext cx="1371600" cy="609600"/>
          </a:xfrm>
          <a:prstGeom prst="rect">
            <a:avLst/>
          </a:prstGeom>
          <a:solidFill>
            <a:srgbClr val="FEBBB0"/>
          </a:solidFill>
          <a:ln>
            <a:noFill/>
          </a:ln>
          <a:scene3d>
            <a:camera prst="orthographicFront"/>
            <a:lightRig rig="threePt" dir="t"/>
          </a:scene3d>
          <a:sp3d>
            <a:bevelT/>
          </a:sp3d>
        </p:spPr>
        <p:txBody>
          <a:bodyPr wrap="square">
            <a:noAutofit/>
          </a:bodyPr>
          <a:lstStyle/>
          <a:p>
            <a:pPr algn="ctr" eaLnBrk="1" hangingPunct="1">
              <a:defRPr/>
            </a:pPr>
            <a:r>
              <a:rPr lang="en-US" sz="1600" dirty="0"/>
              <a:t>Greenhouse </a:t>
            </a:r>
          </a:p>
          <a:p>
            <a:pPr algn="ctr" eaLnBrk="1" hangingPunct="1">
              <a:defRPr/>
            </a:pPr>
            <a:r>
              <a:rPr lang="en-US" sz="1600" dirty="0"/>
              <a:t>Gases</a:t>
            </a:r>
          </a:p>
        </p:txBody>
      </p:sp>
      <p:sp>
        <p:nvSpPr>
          <p:cNvPr id="12" name="TextBox 11"/>
          <p:cNvSpPr txBox="1"/>
          <p:nvPr/>
        </p:nvSpPr>
        <p:spPr>
          <a:xfrm>
            <a:off x="2590800" y="1371600"/>
            <a:ext cx="1371600" cy="609599"/>
          </a:xfrm>
          <a:prstGeom prst="rect">
            <a:avLst/>
          </a:prstGeom>
          <a:solidFill>
            <a:srgbClr val="FEBBB0"/>
          </a:solidFill>
          <a:ln>
            <a:noFill/>
          </a:ln>
          <a:scene3d>
            <a:camera prst="orthographicFront"/>
            <a:lightRig rig="threePt" dir="t"/>
          </a:scene3d>
          <a:sp3d>
            <a:bevelT/>
          </a:sp3d>
        </p:spPr>
        <p:txBody>
          <a:bodyPr wrap="square">
            <a:noAutofit/>
          </a:bodyPr>
          <a:lstStyle/>
          <a:p>
            <a:pPr algn="ctr" eaLnBrk="1" hangingPunct="1">
              <a:defRPr/>
            </a:pPr>
            <a:r>
              <a:rPr lang="en-US" sz="1600" dirty="0"/>
              <a:t>Climate </a:t>
            </a:r>
          </a:p>
          <a:p>
            <a:pPr algn="ctr" eaLnBrk="1" hangingPunct="1">
              <a:defRPr/>
            </a:pPr>
            <a:r>
              <a:rPr lang="en-US" sz="1600" dirty="0"/>
              <a:t>Warming</a:t>
            </a:r>
          </a:p>
        </p:txBody>
      </p:sp>
      <p:sp>
        <p:nvSpPr>
          <p:cNvPr id="14" name="TextBox 13"/>
          <p:cNvSpPr txBox="1"/>
          <p:nvPr/>
        </p:nvSpPr>
        <p:spPr>
          <a:xfrm>
            <a:off x="4572000" y="23622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Marine </a:t>
            </a:r>
          </a:p>
          <a:p>
            <a:pPr algn="ctr" eaLnBrk="1" hangingPunct="1">
              <a:defRPr/>
            </a:pPr>
            <a:r>
              <a:rPr lang="en-US" sz="1600" dirty="0"/>
              <a:t>Acidification</a:t>
            </a:r>
          </a:p>
        </p:txBody>
      </p:sp>
      <p:sp>
        <p:nvSpPr>
          <p:cNvPr id="18" name="TextBox 17"/>
          <p:cNvSpPr txBox="1"/>
          <p:nvPr/>
        </p:nvSpPr>
        <p:spPr>
          <a:xfrm>
            <a:off x="2590800" y="3352800"/>
            <a:ext cx="1371600" cy="609600"/>
          </a:xfrm>
          <a:prstGeom prst="rect">
            <a:avLst/>
          </a:prstGeom>
          <a:solidFill>
            <a:srgbClr val="FEBBB0"/>
          </a:solidFill>
          <a:ln>
            <a:noFill/>
          </a:ln>
          <a:scene3d>
            <a:camera prst="orthographicFront"/>
            <a:lightRig rig="threePt" dir="t"/>
          </a:scene3d>
          <a:sp3d>
            <a:bevelT/>
          </a:sp3d>
        </p:spPr>
        <p:txBody>
          <a:bodyPr wrap="square" anchor="ctr" anchorCtr="0">
            <a:noAutofit/>
          </a:bodyPr>
          <a:lstStyle/>
          <a:p>
            <a:pPr algn="ctr" eaLnBrk="1" hangingPunct="1">
              <a:defRPr/>
            </a:pPr>
            <a:r>
              <a:rPr lang="en-US" sz="1600" dirty="0"/>
              <a:t>Pollution</a:t>
            </a:r>
          </a:p>
        </p:txBody>
      </p:sp>
      <p:sp>
        <p:nvSpPr>
          <p:cNvPr id="23" name="TextBox 22"/>
          <p:cNvSpPr txBox="1"/>
          <p:nvPr/>
        </p:nvSpPr>
        <p:spPr>
          <a:xfrm>
            <a:off x="2590800" y="44196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Oil </a:t>
            </a:r>
          </a:p>
          <a:p>
            <a:pPr algn="ctr" eaLnBrk="1" hangingPunct="1">
              <a:defRPr/>
            </a:pPr>
            <a:r>
              <a:rPr lang="en-US" sz="1600" dirty="0"/>
              <a:t>“Scarcity”</a:t>
            </a:r>
          </a:p>
        </p:txBody>
      </p:sp>
      <p:sp>
        <p:nvSpPr>
          <p:cNvPr id="24" name="TextBox 23"/>
          <p:cNvSpPr txBox="1"/>
          <p:nvPr/>
        </p:nvSpPr>
        <p:spPr>
          <a:xfrm>
            <a:off x="4572000" y="44196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Biofuels </a:t>
            </a:r>
          </a:p>
          <a:p>
            <a:pPr algn="ctr" eaLnBrk="1" hangingPunct="1">
              <a:defRPr/>
            </a:pPr>
            <a:r>
              <a:rPr lang="en-US" sz="1600" dirty="0"/>
              <a:t>Increase</a:t>
            </a:r>
          </a:p>
        </p:txBody>
      </p:sp>
      <p:sp>
        <p:nvSpPr>
          <p:cNvPr id="29" name="TextBox 28"/>
          <p:cNvSpPr txBox="1"/>
          <p:nvPr/>
        </p:nvSpPr>
        <p:spPr>
          <a:xfrm>
            <a:off x="4572000" y="1371600"/>
            <a:ext cx="1371600" cy="584775"/>
          </a:xfrm>
          <a:prstGeom prst="rect">
            <a:avLst/>
          </a:prstGeom>
          <a:solidFill>
            <a:srgbClr val="FEBBB0"/>
          </a:solidFill>
          <a:ln>
            <a:noFill/>
          </a:ln>
          <a:scene3d>
            <a:camera prst="orthographicFront"/>
            <a:lightRig rig="threePt" dir="t"/>
          </a:scene3d>
          <a:sp3d>
            <a:bevelT/>
          </a:sp3d>
        </p:spPr>
        <p:txBody>
          <a:bodyPr wrap="square">
            <a:spAutoFit/>
          </a:bodyPr>
          <a:lstStyle/>
          <a:p>
            <a:pPr algn="ctr" eaLnBrk="1" hangingPunct="1">
              <a:defRPr/>
            </a:pPr>
            <a:r>
              <a:rPr lang="en-US" sz="1600" dirty="0"/>
              <a:t>Sea </a:t>
            </a:r>
          </a:p>
          <a:p>
            <a:pPr algn="ctr" eaLnBrk="1" hangingPunct="1">
              <a:defRPr/>
            </a:pPr>
            <a:r>
              <a:rPr lang="en-US" sz="1600" dirty="0"/>
              <a:t>Level </a:t>
            </a:r>
            <a:r>
              <a:rPr lang="en-US" sz="1600" dirty="0" smtClean="0"/>
              <a:t>Rise</a:t>
            </a:r>
            <a:endParaRPr lang="en-US" sz="1600" dirty="0"/>
          </a:p>
        </p:txBody>
      </p:sp>
      <p:cxnSp>
        <p:nvCxnSpPr>
          <p:cNvPr id="230" name="Elbow Connector 229"/>
          <p:cNvCxnSpPr>
            <a:stCxn id="14" idx="3"/>
            <a:endCxn id="337" idx="1"/>
          </p:cNvCxnSpPr>
          <p:nvPr/>
        </p:nvCxnSpPr>
        <p:spPr>
          <a:xfrm>
            <a:off x="5943600" y="2654588"/>
            <a:ext cx="1143000" cy="6601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7" name="Elbow Connector 236"/>
          <p:cNvCxnSpPr>
            <a:stCxn id="24" idx="3"/>
            <a:endCxn id="337" idx="1"/>
          </p:cNvCxnSpPr>
          <p:nvPr/>
        </p:nvCxnSpPr>
        <p:spPr>
          <a:xfrm flipV="1">
            <a:off x="5943600" y="3314700"/>
            <a:ext cx="1143000" cy="1397288"/>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0" name="Elbow Connector 239"/>
          <p:cNvCxnSpPr>
            <a:stCxn id="10" idx="0"/>
            <a:endCxn id="12" idx="2"/>
          </p:cNvCxnSpPr>
          <p:nvPr/>
        </p:nvCxnSpPr>
        <p:spPr>
          <a:xfrm rot="5400000" flipH="1" flipV="1">
            <a:off x="3086100" y="2171700"/>
            <a:ext cx="381001"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5" name="Elbow Connector 254"/>
          <p:cNvCxnSpPr>
            <a:stCxn id="10" idx="3"/>
            <a:endCxn id="14" idx="1"/>
          </p:cNvCxnSpPr>
          <p:nvPr/>
        </p:nvCxnSpPr>
        <p:spPr>
          <a:xfrm flipV="1">
            <a:off x="3962400" y="2654588"/>
            <a:ext cx="609600" cy="124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2" name="Elbow Connector 261"/>
          <p:cNvCxnSpPr>
            <a:stCxn id="12" idx="3"/>
            <a:endCxn id="8" idx="1"/>
          </p:cNvCxnSpPr>
          <p:nvPr/>
        </p:nvCxnSpPr>
        <p:spPr>
          <a:xfrm flipV="1">
            <a:off x="3962400" y="685800"/>
            <a:ext cx="609600" cy="9906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5" name="Elbow Connector 264"/>
          <p:cNvCxnSpPr>
            <a:stCxn id="23" idx="3"/>
            <a:endCxn id="24" idx="1"/>
          </p:cNvCxnSpPr>
          <p:nvPr/>
        </p:nvCxnSpPr>
        <p:spPr>
          <a:xfrm>
            <a:off x="3962400" y="4711988"/>
            <a:ext cx="6096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4" name="Rounded Rectangle 273"/>
          <p:cNvSpPr/>
          <p:nvPr/>
        </p:nvSpPr>
        <p:spPr>
          <a:xfrm>
            <a:off x="7239000" y="44196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Famine</a:t>
            </a:r>
            <a:endParaRPr lang="en-US" dirty="0"/>
          </a:p>
        </p:txBody>
      </p:sp>
      <p:sp>
        <p:nvSpPr>
          <p:cNvPr id="275" name="Rounded Rectangle 274"/>
          <p:cNvSpPr/>
          <p:nvPr/>
        </p:nvSpPr>
        <p:spPr>
          <a:xfrm>
            <a:off x="7543800" y="60960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Death</a:t>
            </a:r>
            <a:endParaRPr lang="en-US" dirty="0">
              <a:solidFill>
                <a:schemeClr val="bg1"/>
              </a:solidFill>
            </a:endParaRPr>
          </a:p>
        </p:txBody>
      </p:sp>
      <p:sp>
        <p:nvSpPr>
          <p:cNvPr id="276" name="Rounded Rectangle 275"/>
          <p:cNvSpPr/>
          <p:nvPr/>
        </p:nvSpPr>
        <p:spPr>
          <a:xfrm>
            <a:off x="5105400" y="6096000"/>
            <a:ext cx="1371600" cy="609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Disease</a:t>
            </a:r>
            <a:endParaRPr lang="en-US" dirty="0">
              <a:solidFill>
                <a:schemeClr val="bg1"/>
              </a:solidFill>
            </a:endParaRPr>
          </a:p>
        </p:txBody>
      </p:sp>
      <p:cxnSp>
        <p:nvCxnSpPr>
          <p:cNvPr id="277" name="Elbow Connector 276"/>
          <p:cNvCxnSpPr>
            <a:stCxn id="337" idx="2"/>
            <a:endCxn id="274" idx="0"/>
          </p:cNvCxnSpPr>
          <p:nvPr/>
        </p:nvCxnSpPr>
        <p:spPr>
          <a:xfrm rot="5400000">
            <a:off x="7620000" y="4114800"/>
            <a:ext cx="6096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1" name="Elbow Connector 280"/>
          <p:cNvCxnSpPr>
            <a:stCxn id="274" idx="2"/>
            <a:endCxn id="276" idx="0"/>
          </p:cNvCxnSpPr>
          <p:nvPr/>
        </p:nvCxnSpPr>
        <p:spPr>
          <a:xfrm rot="5400000">
            <a:off x="6324600" y="4495800"/>
            <a:ext cx="1066800" cy="21336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4" name="Elbow Connector 283"/>
          <p:cNvCxnSpPr>
            <a:stCxn id="274" idx="2"/>
            <a:endCxn id="275" idx="0"/>
          </p:cNvCxnSpPr>
          <p:nvPr/>
        </p:nvCxnSpPr>
        <p:spPr>
          <a:xfrm rot="16200000" flipH="1">
            <a:off x="7543800" y="5410200"/>
            <a:ext cx="1066800" cy="3048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7" name="Elbow Connector 286"/>
          <p:cNvCxnSpPr>
            <a:stCxn id="276" idx="3"/>
            <a:endCxn id="275" idx="1"/>
          </p:cNvCxnSpPr>
          <p:nvPr/>
        </p:nvCxnSpPr>
        <p:spPr>
          <a:xfrm>
            <a:off x="6477000" y="6400800"/>
            <a:ext cx="1066800" cy="12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7" name="Rounded Rectangle 336"/>
          <p:cNvSpPr/>
          <p:nvPr/>
        </p:nvSpPr>
        <p:spPr>
          <a:xfrm>
            <a:off x="7086600" y="2819400"/>
            <a:ext cx="1676400" cy="990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dirty="0">
                <a:solidFill>
                  <a:schemeClr val="bg1"/>
                </a:solidFill>
              </a:rPr>
              <a:t>Decrease </a:t>
            </a:r>
          </a:p>
          <a:p>
            <a:pPr algn="ctr" eaLnBrk="1" hangingPunct="1">
              <a:defRPr/>
            </a:pPr>
            <a:r>
              <a:rPr lang="en-US" dirty="0">
                <a:solidFill>
                  <a:schemeClr val="bg1"/>
                </a:solidFill>
              </a:rPr>
              <a:t>in Food </a:t>
            </a:r>
            <a:r>
              <a:rPr lang="en-US" dirty="0" smtClean="0">
                <a:solidFill>
                  <a:schemeClr val="bg1"/>
                </a:solidFill>
              </a:rPr>
              <a:t>Availability</a:t>
            </a:r>
            <a:endParaRPr lang="en-US" dirty="0">
              <a:solidFill>
                <a:schemeClr val="bg1"/>
              </a:solidFill>
            </a:endParaRPr>
          </a:p>
        </p:txBody>
      </p:sp>
      <p:cxnSp>
        <p:nvCxnSpPr>
          <p:cNvPr id="352" name="Elbow Connector 351"/>
          <p:cNvCxnSpPr>
            <a:stCxn id="12" idx="3"/>
            <a:endCxn id="29" idx="1"/>
          </p:cNvCxnSpPr>
          <p:nvPr/>
        </p:nvCxnSpPr>
        <p:spPr>
          <a:xfrm flipV="1">
            <a:off x="3962400" y="1663988"/>
            <a:ext cx="609600" cy="12412"/>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8" idx="3"/>
            <a:endCxn id="337" idx="1"/>
          </p:cNvCxnSpPr>
          <p:nvPr/>
        </p:nvCxnSpPr>
        <p:spPr>
          <a:xfrm>
            <a:off x="5943600" y="685800"/>
            <a:ext cx="1143000" cy="26289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18" idx="3"/>
            <a:endCxn id="337" idx="1"/>
          </p:cNvCxnSpPr>
          <p:nvPr/>
        </p:nvCxnSpPr>
        <p:spPr>
          <a:xfrm flipV="1">
            <a:off x="3962400" y="3314700"/>
            <a:ext cx="3124200" cy="3429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Elbow Connector 109"/>
          <p:cNvCxnSpPr>
            <a:stCxn id="29" idx="3"/>
            <a:endCxn id="337" idx="1"/>
          </p:cNvCxnSpPr>
          <p:nvPr/>
        </p:nvCxnSpPr>
        <p:spPr>
          <a:xfrm>
            <a:off x="5943600" y="1663988"/>
            <a:ext cx="1143000" cy="1650712"/>
          </a:xfrm>
          <a:prstGeom prst="bentConnector3">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228600" y="3200400"/>
            <a:ext cx="1600200" cy="990600"/>
          </a:xfrm>
          <a:prstGeom prst="roundRect">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Burning Oil, Coal, and Natural Gas</a:t>
            </a:r>
            <a:endParaRPr lang="en-US" dirty="0"/>
          </a:p>
        </p:txBody>
      </p:sp>
      <p:cxnSp>
        <p:nvCxnSpPr>
          <p:cNvPr id="44" name="Elbow Connector 43"/>
          <p:cNvCxnSpPr>
            <a:stCxn id="39" idx="3"/>
            <a:endCxn id="10" idx="1"/>
          </p:cNvCxnSpPr>
          <p:nvPr/>
        </p:nvCxnSpPr>
        <p:spPr>
          <a:xfrm flipV="1">
            <a:off x="1828800" y="2667000"/>
            <a:ext cx="762000" cy="10287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39" idx="3"/>
            <a:endCxn id="18" idx="1"/>
          </p:cNvCxnSpPr>
          <p:nvPr/>
        </p:nvCxnSpPr>
        <p:spPr>
          <a:xfrm flipV="1">
            <a:off x="1828800" y="3657600"/>
            <a:ext cx="762000" cy="38100"/>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39" idx="3"/>
            <a:endCxn id="23" idx="1"/>
          </p:cNvCxnSpPr>
          <p:nvPr/>
        </p:nvCxnSpPr>
        <p:spPr>
          <a:xfrm>
            <a:off x="1828800" y="3695700"/>
            <a:ext cx="762000" cy="1016288"/>
          </a:xfrm>
          <a:prstGeom prst="bentConnector3">
            <a:avLst>
              <a:gd name="adj1" fmla="val 50000"/>
            </a:avLst>
          </a:prstGeom>
          <a:ln w="25400">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3178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Why not Nuclear?</a:t>
            </a:r>
          </a:p>
        </p:txBody>
      </p:sp>
      <p:sp>
        <p:nvSpPr>
          <p:cNvPr id="53251" name="Content Placeholder 2"/>
          <p:cNvSpPr>
            <a:spLocks noGrp="1"/>
          </p:cNvSpPr>
          <p:nvPr>
            <p:ph idx="1"/>
          </p:nvPr>
        </p:nvSpPr>
        <p:spPr/>
        <p:txBody>
          <a:bodyPr/>
          <a:lstStyle/>
          <a:p>
            <a:r>
              <a:rPr lang="en-US" altLang="en-US" dirty="0" smtClean="0"/>
              <a:t>Potential for disasters</a:t>
            </a:r>
          </a:p>
          <a:p>
            <a:r>
              <a:rPr lang="en-US" altLang="en-US" dirty="0" smtClean="0"/>
              <a:t>Limited supply of fuel</a:t>
            </a:r>
          </a:p>
          <a:p>
            <a:r>
              <a:rPr lang="en-US" altLang="en-US" dirty="0" smtClean="0"/>
              <a:t>No plan to store the waste</a:t>
            </a:r>
          </a:p>
          <a:p>
            <a:pPr lvl="1"/>
            <a:r>
              <a:rPr lang="en-US" altLang="en-US" dirty="0" smtClean="0"/>
              <a:t>Estimates for the time required to store nuclear waste range from 1000 to 100,000 years.</a:t>
            </a:r>
          </a:p>
          <a:p>
            <a:r>
              <a:rPr lang="en-US" altLang="en-US" dirty="0" smtClean="0"/>
              <a:t>Oldest stable government in the world is Iceland at about 800 years.</a:t>
            </a:r>
          </a:p>
          <a:p>
            <a:pPr lvl="1"/>
            <a:r>
              <a:rPr lang="en-US" altLang="en-US" dirty="0" smtClean="0"/>
              <a:t>The US is second at about </a:t>
            </a:r>
            <a:r>
              <a:rPr lang="en-US" altLang="en-US" dirty="0" smtClean="0"/>
              <a:t>240</a:t>
            </a:r>
            <a:r>
              <a:rPr lang="en-US" altLang="en-US" dirty="0" smtClean="0"/>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p:cNvSpPr>
            <a:spLocks noGrp="1"/>
          </p:cNvSpPr>
          <p:nvPr>
            <p:ph type="title"/>
          </p:nvPr>
        </p:nvSpPr>
        <p:spPr/>
        <p:txBody>
          <a:bodyPr/>
          <a:lstStyle/>
          <a:p>
            <a:r>
              <a:rPr lang="en-US" altLang="en-US" smtClean="0"/>
              <a:t>All we have to do is:</a:t>
            </a:r>
          </a:p>
        </p:txBody>
      </p:sp>
      <p:sp>
        <p:nvSpPr>
          <p:cNvPr id="55299" name="Content Placeholder 3"/>
          <p:cNvSpPr>
            <a:spLocks noGrp="1"/>
          </p:cNvSpPr>
          <p:nvPr>
            <p:ph idx="1"/>
          </p:nvPr>
        </p:nvSpPr>
        <p:spPr/>
        <p:txBody>
          <a:bodyPr/>
          <a:lstStyle/>
          <a:p>
            <a:r>
              <a:rPr lang="en-US" altLang="en-US" smtClean="0"/>
              <a:t>Stop burning fossil fuels!</a:t>
            </a:r>
          </a:p>
          <a:p>
            <a:pPr lvl="1"/>
            <a:r>
              <a:rPr lang="en-US" altLang="en-US" smtClean="0"/>
              <a:t>Including uranium.</a:t>
            </a:r>
          </a:p>
          <a:p>
            <a:r>
              <a:rPr lang="en-US" altLang="en-US" smtClean="0"/>
              <a:t>Switch to sustainable, clean solutions</a:t>
            </a:r>
          </a:p>
          <a:p>
            <a:r>
              <a:rPr lang="en-US" altLang="en-US" smtClean="0"/>
              <a:t>Conserve energy</a:t>
            </a:r>
          </a:p>
          <a:p>
            <a:r>
              <a:rPr lang="en-US" altLang="en-US" smtClean="0"/>
              <a:t>Have fewer children</a:t>
            </a:r>
          </a:p>
          <a:p>
            <a:endParaRPr lang="en-US" altLang="en-US" smtClean="0"/>
          </a:p>
          <a:p>
            <a:r>
              <a:rPr lang="en-US" altLang="en-US" smtClean="0"/>
              <a:t>It’s probably too late to avoid major problems but the sooner we get started, the less problems we will have</a:t>
            </a:r>
          </a:p>
          <a:p>
            <a:endParaRPr lang="en-US" alt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323" name="Title 1"/>
          <p:cNvSpPr>
            <a:spLocks noGrp="1"/>
          </p:cNvSpPr>
          <p:nvPr>
            <p:ph type="title"/>
          </p:nvPr>
        </p:nvSpPr>
        <p:spPr>
          <a:xfrm>
            <a:off x="1066800" y="228600"/>
            <a:ext cx="7924800" cy="1143000"/>
          </a:xfrm>
        </p:spPr>
        <p:txBody>
          <a:bodyPr/>
          <a:lstStyle/>
          <a:p>
            <a:r>
              <a:rPr lang="en-US" altLang="en-US" sz="4000" smtClean="0"/>
              <a:t>Providing all global energy with clean renewable power</a:t>
            </a:r>
          </a:p>
        </p:txBody>
      </p:sp>
      <p:sp>
        <p:nvSpPr>
          <p:cNvPr id="56324" name="Content Placeholder 2"/>
          <p:cNvSpPr>
            <a:spLocks noGrp="1"/>
          </p:cNvSpPr>
          <p:nvPr>
            <p:ph idx="1"/>
          </p:nvPr>
        </p:nvSpPr>
        <p:spPr>
          <a:xfrm>
            <a:off x="1066800" y="1752600"/>
            <a:ext cx="7924800" cy="4419600"/>
          </a:xfrm>
        </p:spPr>
        <p:txBody>
          <a:bodyPr/>
          <a:lstStyle/>
          <a:p>
            <a:r>
              <a:rPr lang="en-US" altLang="en-US" sz="2800" smtClean="0"/>
              <a:t>3,800,000 5MW wind turbines, </a:t>
            </a:r>
          </a:p>
          <a:p>
            <a:r>
              <a:rPr lang="en-US" altLang="en-US" sz="2800" smtClean="0"/>
              <a:t>49,000 300MW concentrated solar plants</a:t>
            </a:r>
          </a:p>
          <a:p>
            <a:r>
              <a:rPr lang="en-US" altLang="en-US" sz="2800" smtClean="0"/>
              <a:t>40,000 300 Mw solar PV power plants</a:t>
            </a:r>
          </a:p>
          <a:p>
            <a:r>
              <a:rPr lang="en-US" altLang="en-US" sz="2800" smtClean="0"/>
              <a:t>1.7 billion 3kW roof top PV systems</a:t>
            </a:r>
          </a:p>
          <a:p>
            <a:r>
              <a:rPr lang="en-US" altLang="en-US" sz="2800" smtClean="0"/>
              <a:t>5350 100MW geothermal power plants</a:t>
            </a:r>
          </a:p>
          <a:p>
            <a:r>
              <a:rPr lang="en-US" altLang="en-US" sz="2800" smtClean="0"/>
              <a:t>270 new 1300MW hydroelectric power plants</a:t>
            </a:r>
          </a:p>
          <a:p>
            <a:r>
              <a:rPr lang="en-US" altLang="en-US" sz="2800" smtClean="0"/>
              <a:t>720,0000 75MW wave devices</a:t>
            </a:r>
          </a:p>
          <a:p>
            <a:r>
              <a:rPr lang="en-US" altLang="en-US" sz="2800" smtClean="0"/>
              <a:t>490,000 1MW tidal turbines</a:t>
            </a:r>
          </a:p>
        </p:txBody>
      </p:sp>
      <p:sp>
        <p:nvSpPr>
          <p:cNvPr id="56325" name="TextBox 3"/>
          <p:cNvSpPr txBox="1">
            <a:spLocks noChangeArrowheads="1"/>
          </p:cNvSpPr>
          <p:nvPr/>
        </p:nvSpPr>
        <p:spPr bwMode="auto">
          <a:xfrm>
            <a:off x="76200" y="6343650"/>
            <a:ext cx="8589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Jacobson M. Z., M. A. Delucchi, 2011, Providing all global energy with wind, water, and solar power, Part I:</a:t>
            </a:r>
          </a:p>
          <a:p>
            <a:pPr eaLnBrk="1" hangingPunct="1">
              <a:spcBef>
                <a:spcPct val="0"/>
              </a:spcBef>
              <a:buFontTx/>
              <a:buNone/>
            </a:pPr>
            <a:r>
              <a:rPr lang="en-US" altLang="en-US" sz="1400"/>
              <a:t>Technologies, energy resources, quantities and areas of infrastructure.  Energy Policy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6"/>
          <p:cNvSpPr>
            <a:spLocks noGrp="1"/>
          </p:cNvSpPr>
          <p:nvPr>
            <p:ph type="title"/>
          </p:nvPr>
        </p:nvSpPr>
        <p:spPr>
          <a:xfrm>
            <a:off x="1066800" y="0"/>
            <a:ext cx="7924800" cy="1371600"/>
          </a:xfrm>
        </p:spPr>
        <p:txBody>
          <a:bodyPr/>
          <a:lstStyle/>
          <a:p>
            <a:r>
              <a:rPr lang="en-US" altLang="en-US" smtClean="0"/>
              <a:t>Armed Conflict to Drop to 1 in 12 countries by 2050</a:t>
            </a:r>
          </a:p>
        </p:txBody>
      </p:sp>
      <p:pic>
        <p:nvPicPr>
          <p:cNvPr id="12291" name="Picture 2" descr="Professor Håvard Hegre predicts conflict will be on the wane by 2050. Here's how the war map will 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371600"/>
            <a:ext cx="80089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7"/>
          <p:cNvSpPr txBox="1">
            <a:spLocks noChangeArrowheads="1"/>
          </p:cNvSpPr>
          <p:nvPr/>
        </p:nvSpPr>
        <p:spPr bwMode="auto">
          <a:xfrm>
            <a:off x="1143000" y="6119813"/>
            <a:ext cx="78803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Higher education, lower infant mortality and lower population growth are reasons why the world can expect a more peaceful future</a:t>
            </a:r>
            <a:br>
              <a:rPr lang="en-US" altLang="en-US" sz="1800"/>
            </a:br>
            <a:r>
              <a:rPr lang="en-US" altLang="en-US" sz="1800"/>
              <a:t/>
            </a:r>
            <a:br>
              <a:rPr lang="en-US" altLang="en-US" sz="1800"/>
            </a:br>
            <a:endParaRPr lang="en-US" altLang="en-US" sz="1800"/>
          </a:p>
          <a:p>
            <a:pPr>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71" name="Title 1"/>
          <p:cNvSpPr>
            <a:spLocks noGrp="1"/>
          </p:cNvSpPr>
          <p:nvPr>
            <p:ph type="title"/>
          </p:nvPr>
        </p:nvSpPr>
        <p:spPr>
          <a:xfrm>
            <a:off x="152400" y="152400"/>
            <a:ext cx="7924800" cy="1143000"/>
          </a:xfrm>
        </p:spPr>
        <p:txBody>
          <a:bodyPr/>
          <a:lstStyle/>
          <a:p>
            <a:r>
              <a:rPr lang="en-US" altLang="en-US" smtClean="0"/>
              <a:t>Short-Term Thinking Leads to Long-Term Disasters</a:t>
            </a:r>
          </a:p>
        </p:txBody>
      </p:sp>
      <p:pic>
        <p:nvPicPr>
          <p:cNvPr id="5837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74788"/>
            <a:ext cx="9164638"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Short term thinking leads to long-term disasters</a:t>
            </a:r>
            <a:endParaRPr lang="en-US" dirty="0"/>
          </a:p>
        </p:txBody>
      </p:sp>
      <p:sp>
        <p:nvSpPr>
          <p:cNvPr id="4" name="Content Placeholder 3"/>
          <p:cNvSpPr>
            <a:spLocks noGrp="1"/>
          </p:cNvSpPr>
          <p:nvPr>
            <p:ph idx="1"/>
          </p:nvPr>
        </p:nvSpPr>
        <p:spPr>
          <a:xfrm>
            <a:off x="1143000" y="1524000"/>
            <a:ext cx="7924800" cy="4953000"/>
          </a:xfrm>
        </p:spPr>
        <p:txBody>
          <a:bodyPr/>
          <a:lstStyle/>
          <a:p>
            <a:r>
              <a:rPr lang="en-US" dirty="0" smtClean="0"/>
              <a:t>Companies report earnings and profit every 3 months</a:t>
            </a:r>
          </a:p>
          <a:p>
            <a:r>
              <a:rPr lang="en-US" dirty="0" smtClean="0"/>
              <a:t>The primary measure of success in the US is:</a:t>
            </a:r>
          </a:p>
          <a:p>
            <a:pPr lvl="1"/>
            <a:r>
              <a:rPr lang="en-US" dirty="0" smtClean="0"/>
              <a:t>National: Gross National Product</a:t>
            </a:r>
          </a:p>
          <a:p>
            <a:pPr lvl="1"/>
            <a:r>
              <a:rPr lang="en-US" dirty="0" smtClean="0"/>
              <a:t>Personal: Annual salary and wealth</a:t>
            </a:r>
          </a:p>
          <a:p>
            <a:pPr lvl="1"/>
            <a:r>
              <a:rPr lang="en-US" dirty="0" smtClean="0"/>
              <a:t>“He who dies with the most toys wins”</a:t>
            </a:r>
          </a:p>
          <a:p>
            <a:pPr lvl="2"/>
            <a:r>
              <a:rPr lang="en-US" dirty="0" smtClean="0"/>
              <a:t>His children do not.</a:t>
            </a:r>
            <a:endParaRPr lang="en-US" dirty="0"/>
          </a:p>
        </p:txBody>
      </p:sp>
    </p:spTree>
    <p:extLst>
      <p:ext uri="{BB962C8B-B14F-4D97-AF65-F5344CB8AC3E}">
        <p14:creationId xmlns:p14="http://schemas.microsoft.com/office/powerpoint/2010/main" val="42468163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smtClean="0"/>
              <a:t>The Risk</a:t>
            </a:r>
          </a:p>
        </p:txBody>
      </p:sp>
      <p:graphicFrame>
        <p:nvGraphicFramePr>
          <p:cNvPr id="4" name="Content Placeholder 3"/>
          <p:cNvGraphicFramePr>
            <a:graphicFrameLocks noGrp="1"/>
          </p:cNvGraphicFramePr>
          <p:nvPr>
            <p:ph idx="1"/>
          </p:nvPr>
        </p:nvGraphicFramePr>
        <p:xfrm>
          <a:off x="1066800" y="1371600"/>
          <a:ext cx="7924800" cy="3932238"/>
        </p:xfrm>
        <a:graphic>
          <a:graphicData uri="http://schemas.openxmlformats.org/drawingml/2006/table">
            <a:tbl>
              <a:tblPr firstRow="1" bandRow="1">
                <a:tableStyleId>{00A15C55-8517-42AA-B614-E9B94910E393}</a:tableStyleId>
              </a:tblPr>
              <a:tblGrid>
                <a:gridCol w="21336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396272">
                <a:tc>
                  <a:txBody>
                    <a:bodyPr/>
                    <a:lstStyle/>
                    <a:p>
                      <a:endParaRPr lang="en-US" sz="2000" dirty="0"/>
                    </a:p>
                  </a:txBody>
                  <a:tcPr marT="45724" marB="45724"/>
                </a:tc>
                <a:tc>
                  <a:txBody>
                    <a:bodyPr/>
                    <a:lstStyle/>
                    <a:p>
                      <a:r>
                        <a:rPr lang="en-US" sz="2000" dirty="0" smtClean="0"/>
                        <a:t>Do Nothing</a:t>
                      </a:r>
                      <a:endParaRPr lang="en-US" sz="2000" dirty="0"/>
                    </a:p>
                  </a:txBody>
                  <a:tcPr marT="45724" marB="45724"/>
                </a:tc>
                <a:tc>
                  <a:txBody>
                    <a:bodyPr/>
                    <a:lstStyle/>
                    <a:p>
                      <a:r>
                        <a:rPr lang="en-US" sz="2000" dirty="0" smtClean="0"/>
                        <a:t>Take Action</a:t>
                      </a:r>
                      <a:endParaRPr lang="en-US" sz="2000" dirty="0"/>
                    </a:p>
                  </a:txBody>
                  <a:tcPr marT="45724" marB="45724"/>
                </a:tc>
                <a:extLst>
                  <a:ext uri="{0D108BD9-81ED-4DB2-BD59-A6C34878D82A}">
                    <a16:rowId xmlns:a16="http://schemas.microsoft.com/office/drawing/2014/main" val="10000"/>
                  </a:ext>
                </a:extLst>
              </a:tr>
              <a:tr h="1005921">
                <a:tc>
                  <a:txBody>
                    <a:bodyPr/>
                    <a:lstStyle/>
                    <a:p>
                      <a:r>
                        <a:rPr lang="en-US" sz="2000" dirty="0" smtClean="0"/>
                        <a:t>Global Change is not happening</a:t>
                      </a:r>
                      <a:endParaRPr lang="en-US" sz="2000" dirty="0"/>
                    </a:p>
                  </a:txBody>
                  <a:tcPr marT="45724" marB="45724"/>
                </a:tc>
                <a:tc>
                  <a:txBody>
                    <a:bodyPr/>
                    <a:lstStyle/>
                    <a:p>
                      <a:r>
                        <a:rPr lang="en-US" sz="2000" dirty="0" smtClean="0"/>
                        <a:t>No effect</a:t>
                      </a:r>
                      <a:endParaRPr lang="en-US" sz="2000" dirty="0"/>
                    </a:p>
                  </a:txBody>
                  <a:tcPr marT="45724" marB="45724"/>
                </a:tc>
                <a:tc>
                  <a:txBody>
                    <a:bodyPr/>
                    <a:lstStyle/>
                    <a:p>
                      <a:r>
                        <a:rPr lang="en-US" sz="2000" dirty="0" smtClean="0"/>
                        <a:t>Cleaner</a:t>
                      </a:r>
                      <a:r>
                        <a:rPr lang="en-US" sz="2000" baseline="0" dirty="0" smtClean="0"/>
                        <a:t> environment for everyone</a:t>
                      </a:r>
                    </a:p>
                    <a:p>
                      <a:r>
                        <a:rPr lang="en-US" sz="2000" baseline="0" dirty="0" smtClean="0"/>
                        <a:t>Economic impacts?</a:t>
                      </a:r>
                      <a:endParaRPr lang="en-US" sz="2000" dirty="0"/>
                    </a:p>
                  </a:txBody>
                  <a:tcPr marT="45724" marB="45724"/>
                </a:tc>
                <a:extLst>
                  <a:ext uri="{0D108BD9-81ED-4DB2-BD59-A6C34878D82A}">
                    <a16:rowId xmlns:a16="http://schemas.microsoft.com/office/drawing/2014/main" val="10001"/>
                  </a:ext>
                </a:extLst>
              </a:tr>
              <a:tr h="2530045">
                <a:tc>
                  <a:txBody>
                    <a:bodyPr/>
                    <a:lstStyle/>
                    <a:p>
                      <a:r>
                        <a:rPr lang="en-US" sz="2000" dirty="0" smtClean="0"/>
                        <a:t>Global Change</a:t>
                      </a:r>
                      <a:r>
                        <a:rPr lang="en-US" sz="2000" baseline="0" dirty="0" smtClean="0"/>
                        <a:t> is happening</a:t>
                      </a:r>
                      <a:endParaRPr lang="en-US" sz="2000" dirty="0"/>
                    </a:p>
                  </a:txBody>
                  <a:tcPr marT="45724" marB="45724"/>
                </a:tc>
                <a:tc>
                  <a:txBody>
                    <a:bodyPr/>
                    <a:lstStyle/>
                    <a:p>
                      <a:r>
                        <a:rPr lang="en-US" sz="2000" dirty="0" smtClean="0"/>
                        <a:t>Billions</a:t>
                      </a:r>
                      <a:r>
                        <a:rPr lang="en-US" sz="2000" baseline="0" dirty="0" smtClean="0"/>
                        <a:t> starve</a:t>
                      </a:r>
                    </a:p>
                    <a:p>
                      <a:r>
                        <a:rPr lang="en-US" sz="2000" baseline="0" dirty="0" smtClean="0"/>
                        <a:t>Most major cities have to move</a:t>
                      </a:r>
                    </a:p>
                    <a:p>
                      <a:r>
                        <a:rPr lang="en-US" sz="2000" baseline="0" dirty="0" smtClean="0"/>
                        <a:t>Island cultures relocated</a:t>
                      </a:r>
                    </a:p>
                    <a:p>
                      <a:r>
                        <a:rPr lang="en-US" sz="2000" baseline="0" dirty="0" smtClean="0"/>
                        <a:t>Low-lying countries inundated</a:t>
                      </a:r>
                    </a:p>
                    <a:p>
                      <a:r>
                        <a:rPr lang="en-US" sz="2000" baseline="0" dirty="0" smtClean="0"/>
                        <a:t>20-50% species lost</a:t>
                      </a:r>
                      <a:endParaRPr lang="en-US" sz="2000" dirty="0"/>
                    </a:p>
                  </a:txBody>
                  <a:tcPr marT="45724" marB="45724"/>
                </a:tc>
                <a:tc>
                  <a:txBody>
                    <a:bodyPr/>
                    <a:lstStyle/>
                    <a:p>
                      <a:r>
                        <a:rPr lang="en-US" sz="2000" dirty="0" smtClean="0"/>
                        <a:t>Less starve</a:t>
                      </a:r>
                    </a:p>
                    <a:p>
                      <a:r>
                        <a:rPr lang="en-US" sz="2000" dirty="0" smtClean="0"/>
                        <a:t>Less impact on cities</a:t>
                      </a:r>
                    </a:p>
                    <a:p>
                      <a:r>
                        <a:rPr lang="en-US" sz="2000" dirty="0" smtClean="0"/>
                        <a:t>Less impact on island</a:t>
                      </a:r>
                      <a:r>
                        <a:rPr lang="en-US" sz="2000" baseline="0" dirty="0" smtClean="0"/>
                        <a:t> cultures</a:t>
                      </a:r>
                    </a:p>
                    <a:p>
                      <a:r>
                        <a:rPr lang="en-US" sz="2000" baseline="0" dirty="0" smtClean="0"/>
                        <a:t>Less impact on low-lying countries</a:t>
                      </a:r>
                    </a:p>
                    <a:p>
                      <a:r>
                        <a:rPr lang="en-US" sz="2000" baseline="0" dirty="0" smtClean="0"/>
                        <a:t>Less species loss</a:t>
                      </a:r>
                      <a:endParaRPr lang="en-US" sz="2000" dirty="0"/>
                    </a:p>
                  </a:txBody>
                  <a:tcPr marT="45724" marB="45724"/>
                </a:tc>
                <a:extLst>
                  <a:ext uri="{0D108BD9-81ED-4DB2-BD59-A6C34878D82A}">
                    <a16:rowId xmlns:a16="http://schemas.microsoft.com/office/drawing/2014/main" val="10002"/>
                  </a:ext>
                </a:extLst>
              </a:tr>
            </a:tbl>
          </a:graphicData>
        </a:graphic>
      </p:graphicFrame>
      <p:sp>
        <p:nvSpPr>
          <p:cNvPr id="60437" name="TextBox 1"/>
          <p:cNvSpPr txBox="1">
            <a:spLocks noChangeArrowheads="1"/>
          </p:cNvSpPr>
          <p:nvPr/>
        </p:nvSpPr>
        <p:spPr bwMode="auto">
          <a:xfrm>
            <a:off x="1219200" y="57150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Adapted from YouTube video: The most terrifying video you'll ever see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2467" name="Title 1"/>
          <p:cNvSpPr>
            <a:spLocks noGrp="1"/>
          </p:cNvSpPr>
          <p:nvPr>
            <p:ph type="title"/>
          </p:nvPr>
        </p:nvSpPr>
        <p:spPr>
          <a:xfrm>
            <a:off x="228600" y="0"/>
            <a:ext cx="8763000" cy="1143000"/>
          </a:xfrm>
        </p:spPr>
        <p:txBody>
          <a:bodyPr/>
          <a:lstStyle/>
          <a:p>
            <a:r>
              <a:rPr lang="en-US" altLang="en-US" sz="4000" smtClean="0"/>
              <a:t>What does this have to do with GIS?</a:t>
            </a:r>
          </a:p>
        </p:txBody>
      </p:sp>
      <p:pic>
        <p:nvPicPr>
          <p:cNvPr id="624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49580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73275"/>
            <a:ext cx="441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0" name="TextBox 3"/>
          <p:cNvSpPr txBox="1">
            <a:spLocks noChangeArrowheads="1"/>
          </p:cNvSpPr>
          <p:nvPr/>
        </p:nvSpPr>
        <p:spPr bwMode="auto">
          <a:xfrm>
            <a:off x="0" y="546100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NASA</a:t>
            </a:r>
          </a:p>
        </p:txBody>
      </p:sp>
      <p:sp>
        <p:nvSpPr>
          <p:cNvPr id="62471" name="TextBox 4"/>
          <p:cNvSpPr txBox="1">
            <a:spLocks noChangeArrowheads="1"/>
          </p:cNvSpPr>
          <p:nvPr/>
        </p:nvSpPr>
        <p:spPr bwMode="auto">
          <a:xfrm>
            <a:off x="7959725" y="649287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Wikipedia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34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65200"/>
            <a:ext cx="88392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2" name="Title 1"/>
          <p:cNvSpPr>
            <a:spLocks noGrp="1"/>
          </p:cNvSpPr>
          <p:nvPr>
            <p:ph type="title"/>
          </p:nvPr>
        </p:nvSpPr>
        <p:spPr/>
        <p:txBody>
          <a:bodyPr/>
          <a:lstStyle/>
          <a:p>
            <a:r>
              <a:rPr lang="en-US" altLang="en-US" smtClean="0"/>
              <a:t>US Renewable Energy</a:t>
            </a:r>
          </a:p>
        </p:txBody>
      </p:sp>
      <p:sp>
        <p:nvSpPr>
          <p:cNvPr id="63493" name="Rectangle 3"/>
          <p:cNvSpPr>
            <a:spLocks noChangeArrowheads="1"/>
          </p:cNvSpPr>
          <p:nvPr/>
        </p:nvSpPr>
        <p:spPr bwMode="auto">
          <a:xfrm>
            <a:off x="0" y="6538913"/>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http://thinkprogress.org/climate/2011/11/03/360531/getting-clean-energy-economy-facts/?mobile=nc</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mtClean="0"/>
              <a:t>Solar Engery</a:t>
            </a:r>
          </a:p>
        </p:txBody>
      </p:sp>
      <p:pic>
        <p:nvPicPr>
          <p:cNvPr id="645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1219200"/>
            <a:ext cx="8689975" cy="480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6" name="TextBox 3"/>
          <p:cNvSpPr txBox="1">
            <a:spLocks noChangeArrowheads="1"/>
          </p:cNvSpPr>
          <p:nvPr/>
        </p:nvSpPr>
        <p:spPr bwMode="auto">
          <a:xfrm>
            <a:off x="5295900" y="6488113"/>
            <a:ext cx="384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http://www.exploregreenenergy.com</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smtClean="0"/>
              <a:t>Mean Annual Wind Speed</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62025"/>
            <a:ext cx="7391400" cy="5557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0" name="TextBox 3"/>
          <p:cNvSpPr txBox="1">
            <a:spLocks noChangeArrowheads="1"/>
          </p:cNvSpPr>
          <p:nvPr/>
        </p:nvSpPr>
        <p:spPr bwMode="auto">
          <a:xfrm>
            <a:off x="3135313" y="6488113"/>
            <a:ext cx="600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http://myweb.unomaha.edu/~gpagett/CartGIS/gallery.htm</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smtClean="0"/>
              <a:t>Geothermal</a:t>
            </a:r>
          </a:p>
        </p:txBody>
      </p:sp>
      <p:pic>
        <p:nvPicPr>
          <p:cNvPr id="665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7067550"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mtClean="0"/>
              <a:t>Biofuel</a:t>
            </a:r>
          </a:p>
        </p:txBody>
      </p:sp>
      <p:pic>
        <p:nvPicPr>
          <p:cNvPr id="675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7391400" cy="559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smtClean="0"/>
              <a:t>Pressure on Critical Land</a:t>
            </a:r>
          </a:p>
        </p:txBody>
      </p:sp>
      <p:sp>
        <p:nvSpPr>
          <p:cNvPr id="68611" name="Content Placeholder 2"/>
          <p:cNvSpPr>
            <a:spLocks noGrp="1"/>
          </p:cNvSpPr>
          <p:nvPr>
            <p:ph idx="1"/>
          </p:nvPr>
        </p:nvSpPr>
        <p:spPr>
          <a:xfrm>
            <a:off x="5105400" y="1143000"/>
            <a:ext cx="3695700" cy="2362200"/>
          </a:xfrm>
        </p:spPr>
        <p:txBody>
          <a:bodyPr/>
          <a:lstStyle/>
          <a:p>
            <a:r>
              <a:rPr lang="en-US" altLang="en-US" smtClean="0"/>
              <a:t>Food</a:t>
            </a:r>
          </a:p>
          <a:p>
            <a:r>
              <a:rPr lang="en-US" altLang="en-US" smtClean="0"/>
              <a:t>Energy</a:t>
            </a:r>
          </a:p>
          <a:p>
            <a:r>
              <a:rPr lang="en-US" altLang="en-US" smtClean="0"/>
              <a:t>Biodiversity</a:t>
            </a:r>
          </a:p>
          <a:p>
            <a:r>
              <a:rPr lang="en-US" altLang="en-US" smtClean="0"/>
              <a:t>Water</a:t>
            </a:r>
          </a:p>
        </p:txBody>
      </p:sp>
      <p:pic>
        <p:nvPicPr>
          <p:cNvPr id="686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3705225"/>
            <a:ext cx="523875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2688"/>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15" name="Title 1"/>
          <p:cNvSpPr>
            <a:spLocks noGrp="1"/>
          </p:cNvSpPr>
          <p:nvPr>
            <p:ph type="title"/>
          </p:nvPr>
        </p:nvSpPr>
        <p:spPr/>
        <p:txBody>
          <a:bodyPr/>
          <a:lstStyle/>
          <a:p>
            <a:r>
              <a:rPr lang="en-US" altLang="en-US" smtClean="0"/>
              <a:t>Armed Conflict</a:t>
            </a:r>
          </a:p>
        </p:txBody>
      </p:sp>
      <p:pic>
        <p:nvPicPr>
          <p:cNvPr id="1331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50988"/>
            <a:ext cx="9144000"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altLang="en-US" smtClean="0"/>
              <a:t>MSP</a:t>
            </a:r>
          </a:p>
        </p:txBody>
      </p:sp>
      <p:sp>
        <p:nvSpPr>
          <p:cNvPr id="69635" name="Content Placeholder 2"/>
          <p:cNvSpPr>
            <a:spLocks noGrp="1"/>
          </p:cNvSpPr>
          <p:nvPr>
            <p:ph idx="1"/>
          </p:nvPr>
        </p:nvSpPr>
        <p:spPr>
          <a:xfrm>
            <a:off x="1066800" y="1219200"/>
            <a:ext cx="3505200" cy="4953000"/>
          </a:xfrm>
        </p:spPr>
        <p:txBody>
          <a:bodyPr/>
          <a:lstStyle/>
          <a:p>
            <a:pPr eaLnBrk="1" hangingPunct="1"/>
            <a:r>
              <a:rPr lang="en-US" altLang="en-US" smtClean="0"/>
              <a:t>Marine Spatial Planning</a:t>
            </a:r>
          </a:p>
          <a:p>
            <a:pPr eaLnBrk="1" hangingPunct="1"/>
            <a:r>
              <a:rPr lang="en-US" altLang="en-US" smtClean="0"/>
              <a:t>Mass. Ocean Management Plan</a:t>
            </a:r>
          </a:p>
        </p:txBody>
      </p:sp>
      <p:pic>
        <p:nvPicPr>
          <p:cNvPr id="696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0"/>
            <a:ext cx="4495800" cy="680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altLang="en-US" smtClean="0"/>
              <a:t>Nantucket Island</a:t>
            </a:r>
          </a:p>
        </p:txBody>
      </p:sp>
      <p:sp>
        <p:nvSpPr>
          <p:cNvPr id="70659" name="Content Placeholder 2"/>
          <p:cNvSpPr>
            <a:spLocks noGrp="1"/>
          </p:cNvSpPr>
          <p:nvPr>
            <p:ph idx="1"/>
          </p:nvPr>
        </p:nvSpPr>
        <p:spPr/>
        <p:txBody>
          <a:bodyPr/>
          <a:lstStyle/>
          <a:p>
            <a:pPr eaLnBrk="1" hangingPunct="1"/>
            <a:endParaRPr lang="en-US" altLang="en-US" smtClean="0"/>
          </a:p>
        </p:txBody>
      </p:sp>
      <p:pic>
        <p:nvPicPr>
          <p:cNvPr id="706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9200"/>
            <a:ext cx="6911975" cy="3657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5029200"/>
            <a:ext cx="6796087" cy="1692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altLang="en-US" dirty="0" smtClean="0"/>
              <a:t>What can we do?</a:t>
            </a:r>
          </a:p>
        </p:txBody>
      </p:sp>
      <p:sp>
        <p:nvSpPr>
          <p:cNvPr id="71683" name="Content Placeholder 2"/>
          <p:cNvSpPr>
            <a:spLocks noGrp="1"/>
          </p:cNvSpPr>
          <p:nvPr>
            <p:ph idx="1"/>
          </p:nvPr>
        </p:nvSpPr>
        <p:spPr>
          <a:xfrm>
            <a:off x="1066800" y="1219200"/>
            <a:ext cx="7924800" cy="5638800"/>
          </a:xfrm>
        </p:spPr>
        <p:txBody>
          <a:bodyPr/>
          <a:lstStyle/>
          <a:p>
            <a:pPr eaLnBrk="1" hangingPunct="1"/>
            <a:r>
              <a:rPr lang="en-US" altLang="en-US" dirty="0" smtClean="0"/>
              <a:t>Listen, then define and describe the issue</a:t>
            </a:r>
          </a:p>
          <a:p>
            <a:pPr eaLnBrk="1" hangingPunct="1"/>
            <a:r>
              <a:rPr lang="en-US" altLang="en-US" dirty="0" smtClean="0"/>
              <a:t>Collect and qualify data</a:t>
            </a:r>
          </a:p>
          <a:p>
            <a:pPr eaLnBrk="1" hangingPunct="1"/>
            <a:r>
              <a:rPr lang="en-US" altLang="en-US" dirty="0" smtClean="0"/>
              <a:t>Analyze, model, map, and write</a:t>
            </a:r>
          </a:p>
          <a:p>
            <a:pPr eaLnBrk="1" hangingPunct="1"/>
            <a:r>
              <a:rPr lang="en-US" altLang="en-US" dirty="0" smtClean="0"/>
              <a:t>Convey results, with </a:t>
            </a:r>
            <a:r>
              <a:rPr lang="en-US" altLang="en-US" dirty="0" err="1" smtClean="0"/>
              <a:t>uncertinaties</a:t>
            </a:r>
            <a:r>
              <a:rPr lang="en-US" altLang="en-US" dirty="0" smtClean="0"/>
              <a:t>, to all interested parties</a:t>
            </a:r>
          </a:p>
          <a:p>
            <a:pPr eaLnBrk="1" hangingPunct="1"/>
            <a:r>
              <a:rPr lang="en-US" altLang="en-US" dirty="0" smtClean="0"/>
              <a:t>Learn and educate</a:t>
            </a:r>
          </a:p>
          <a:p>
            <a:pPr eaLnBrk="1" hangingPunct="1"/>
            <a:endParaRPr lang="en-US" altLang="en-US" dirty="0" smtClean="0"/>
          </a:p>
          <a:p>
            <a:pPr eaLnBrk="1" hangingPunct="1"/>
            <a:r>
              <a:rPr lang="en-US" altLang="en-US" dirty="0" smtClean="0"/>
              <a:t>Maps can make a difference, locally or globally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dirty="0" smtClean="0"/>
              <a:t>Additional Slides</a:t>
            </a:r>
          </a:p>
        </p:txBody>
      </p:sp>
      <p:sp>
        <p:nvSpPr>
          <p:cNvPr id="72707" name="Content Placeholder 2"/>
          <p:cNvSpPr>
            <a:spLocks noGrp="1"/>
          </p:cNvSpPr>
          <p:nvPr>
            <p:ph idx="1"/>
          </p:nvPr>
        </p:nvSpPr>
        <p:spPr/>
        <p:txBody>
          <a:bodyPr/>
          <a:lstStyle/>
          <a:p>
            <a:endParaRPr lang="en-US" altLang="en-U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114800"/>
            <a:ext cx="739140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381000"/>
            <a:ext cx="7370763"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2"/>
          <p:cNvSpPr txBox="1">
            <a:spLocks noChangeArrowheads="1"/>
          </p:cNvSpPr>
          <p:nvPr/>
        </p:nvSpPr>
        <p:spPr bwMode="auto">
          <a:xfrm>
            <a:off x="4343400" y="6488113"/>
            <a:ext cx="491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https://en.wikipedia.org/wiki/Democracy_Index</a:t>
            </a:r>
          </a:p>
        </p:txBody>
      </p:sp>
      <p:sp>
        <p:nvSpPr>
          <p:cNvPr id="7173" name="TextBox 4"/>
          <p:cNvSpPr txBox="1">
            <a:spLocks noChangeArrowheads="1"/>
          </p:cNvSpPr>
          <p:nvPr/>
        </p:nvSpPr>
        <p:spPr bwMode="auto">
          <a:xfrm>
            <a:off x="1752600" y="9525"/>
            <a:ext cx="637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Economist Intelligence Unit Democracy Index Map for 2014</a:t>
            </a:r>
          </a:p>
        </p:txBody>
      </p:sp>
    </p:spTree>
    <p:extLst>
      <p:ext uri="{BB962C8B-B14F-4D97-AF65-F5344CB8AC3E}">
        <p14:creationId xmlns:p14="http://schemas.microsoft.com/office/powerpoint/2010/main" val="30741984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1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25" y="228600"/>
            <a:ext cx="91916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043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934450" cy="525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19" name="TextBox 3"/>
          <p:cNvSpPr txBox="1">
            <a:spLocks noChangeArrowheads="1"/>
          </p:cNvSpPr>
          <p:nvPr/>
        </p:nvSpPr>
        <p:spPr bwMode="auto">
          <a:xfrm>
            <a:off x="1066800" y="6400800"/>
            <a:ext cx="6950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http://www.pri.org/stories/2014-10-27/map-shows-which-deadliest-infectious-disease-where-you-live</a:t>
            </a:r>
          </a:p>
        </p:txBody>
      </p:sp>
      <p:sp>
        <p:nvSpPr>
          <p:cNvPr id="9220" name="TextBox 4"/>
          <p:cNvSpPr txBox="1">
            <a:spLocks noChangeArrowheads="1"/>
          </p:cNvSpPr>
          <p:nvPr/>
        </p:nvSpPr>
        <p:spPr bwMode="auto">
          <a:xfrm>
            <a:off x="1219200" y="304800"/>
            <a:ext cx="646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Which is the deadliest infectious disease where you live?</a:t>
            </a:r>
          </a:p>
        </p:txBody>
      </p:sp>
    </p:spTree>
    <p:extLst>
      <p:ext uri="{BB962C8B-B14F-4D97-AF65-F5344CB8AC3E}">
        <p14:creationId xmlns:p14="http://schemas.microsoft.com/office/powerpoint/2010/main" val="35838223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Ocean Acidification</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47800"/>
            <a:ext cx="76200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23530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t>Increase in pH Since 1700s</a:t>
            </a:r>
          </a:p>
        </p:txBody>
      </p:sp>
      <p:pic>
        <p:nvPicPr>
          <p:cNvPr id="491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8029575"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75199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70104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Peace Index</a:t>
            </a:r>
            <a:endParaRPr lang="en-US" dirty="0"/>
          </a:p>
        </p:txBody>
      </p:sp>
      <p:pic>
        <p:nvPicPr>
          <p:cNvPr id="3" name="Picture 2"/>
          <p:cNvPicPr>
            <a:picLocks noChangeAspect="1"/>
          </p:cNvPicPr>
          <p:nvPr/>
        </p:nvPicPr>
        <p:blipFill>
          <a:blip r:embed="rId2"/>
          <a:stretch>
            <a:fillRect/>
          </a:stretch>
        </p:blipFill>
        <p:spPr>
          <a:xfrm>
            <a:off x="1142999" y="1295400"/>
            <a:ext cx="7760677" cy="3962400"/>
          </a:xfrm>
          <a:prstGeom prst="rect">
            <a:avLst/>
          </a:prstGeom>
        </p:spPr>
      </p:pic>
      <p:sp>
        <p:nvSpPr>
          <p:cNvPr id="4" name="TextBox 3"/>
          <p:cNvSpPr txBox="1"/>
          <p:nvPr/>
        </p:nvSpPr>
        <p:spPr>
          <a:xfrm>
            <a:off x="5326258" y="6400800"/>
            <a:ext cx="3839513" cy="369332"/>
          </a:xfrm>
          <a:prstGeom prst="rect">
            <a:avLst/>
          </a:prstGeom>
          <a:noFill/>
        </p:spPr>
        <p:txBody>
          <a:bodyPr wrap="none" rtlCol="0">
            <a:spAutoFit/>
          </a:bodyPr>
          <a:lstStyle/>
          <a:p>
            <a:r>
              <a:rPr lang="en-US" dirty="0" smtClean="0">
                <a:hlinkClick r:id="rId3"/>
              </a:rPr>
              <a:t>Global Peace Index Interactive Map</a:t>
            </a:r>
            <a:endParaRPr lang="en-US" dirty="0"/>
          </a:p>
        </p:txBody>
      </p:sp>
      <p:pic>
        <p:nvPicPr>
          <p:cNvPr id="5" name="Picture 4"/>
          <p:cNvPicPr>
            <a:picLocks noChangeAspect="1"/>
          </p:cNvPicPr>
          <p:nvPr/>
        </p:nvPicPr>
        <p:blipFill>
          <a:blip r:embed="rId4"/>
          <a:stretch>
            <a:fillRect/>
          </a:stretch>
        </p:blipFill>
        <p:spPr>
          <a:xfrm>
            <a:off x="1143000" y="4875320"/>
            <a:ext cx="1524000" cy="1982680"/>
          </a:xfrm>
          <a:prstGeom prst="rect">
            <a:avLst/>
          </a:prstGeom>
        </p:spPr>
      </p:pic>
    </p:spTree>
    <p:extLst>
      <p:ext uri="{BB962C8B-B14F-4D97-AF65-F5344CB8AC3E}">
        <p14:creationId xmlns:p14="http://schemas.microsoft.com/office/powerpoint/2010/main" val="14271765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779" name="Title 1"/>
          <p:cNvSpPr>
            <a:spLocks noGrp="1"/>
          </p:cNvSpPr>
          <p:nvPr>
            <p:ph type="title"/>
          </p:nvPr>
        </p:nvSpPr>
        <p:spPr/>
        <p:txBody>
          <a:bodyPr/>
          <a:lstStyle/>
          <a:p>
            <a:endParaRPr lang="en-US" altLang="en-US" smtClean="0"/>
          </a:p>
        </p:txBody>
      </p:sp>
      <p:pic>
        <p:nvPicPr>
          <p:cNvPr id="757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28125" cy="622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1" name="TextBox 3"/>
          <p:cNvSpPr txBox="1">
            <a:spLocks noChangeArrowheads="1"/>
          </p:cNvSpPr>
          <p:nvPr/>
        </p:nvSpPr>
        <p:spPr bwMode="auto">
          <a:xfrm>
            <a:off x="7391400" y="65087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sparkaction.org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smtClean="0"/>
              <a:t>Solar in the US</a:t>
            </a:r>
          </a:p>
        </p:txBody>
      </p:sp>
      <p:pic>
        <p:nvPicPr>
          <p:cNvPr id="768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7586663" cy="579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US" altLang="en-US" smtClean="0"/>
              <a:t>Spatial-Tempral Planning</a:t>
            </a:r>
          </a:p>
        </p:txBody>
      </p:sp>
      <p:sp>
        <p:nvSpPr>
          <p:cNvPr id="77827" name="Content Placeholder 2"/>
          <p:cNvSpPr>
            <a:spLocks noGrp="1"/>
          </p:cNvSpPr>
          <p:nvPr>
            <p:ph idx="1"/>
          </p:nvPr>
        </p:nvSpPr>
        <p:spPr>
          <a:xfrm>
            <a:off x="1066800" y="1219200"/>
            <a:ext cx="7924800" cy="5638800"/>
          </a:xfrm>
        </p:spPr>
        <p:txBody>
          <a:bodyPr/>
          <a:lstStyle/>
          <a:p>
            <a:pPr eaLnBrk="1" hangingPunct="1"/>
            <a:r>
              <a:rPr lang="en-US" altLang="en-US" sz="2800" smtClean="0"/>
              <a:t>Disease Outbreaks</a:t>
            </a:r>
          </a:p>
          <a:p>
            <a:pPr eaLnBrk="1" hangingPunct="1"/>
            <a:r>
              <a:rPr lang="en-US" altLang="en-US" sz="2800" smtClean="0"/>
              <a:t>Safety/Emergency services</a:t>
            </a:r>
          </a:p>
          <a:p>
            <a:pPr eaLnBrk="1" hangingPunct="1"/>
            <a:r>
              <a:rPr lang="en-US" altLang="en-US" sz="2800" smtClean="0"/>
              <a:t>Recreation</a:t>
            </a:r>
          </a:p>
          <a:p>
            <a:pPr eaLnBrk="1" hangingPunct="1"/>
            <a:r>
              <a:rPr lang="en-US" altLang="en-US" sz="2800" smtClean="0"/>
              <a:t>Economics</a:t>
            </a:r>
          </a:p>
          <a:p>
            <a:pPr eaLnBrk="1" hangingPunct="1"/>
            <a:r>
              <a:rPr lang="en-US" altLang="en-US" sz="2800" smtClean="0"/>
              <a:t>Fish &amp; Wildlife</a:t>
            </a:r>
          </a:p>
          <a:p>
            <a:pPr eaLnBrk="1" hangingPunct="1"/>
            <a:r>
              <a:rPr lang="en-US" altLang="en-US" sz="2800" smtClean="0"/>
              <a:t>Agriculture</a:t>
            </a:r>
          </a:p>
          <a:p>
            <a:pPr eaLnBrk="1" hangingPunct="1"/>
            <a:r>
              <a:rPr lang="en-US" altLang="en-US" sz="2800" smtClean="0"/>
              <a:t>Cultural Resources</a:t>
            </a:r>
          </a:p>
          <a:p>
            <a:pPr eaLnBrk="1" hangingPunct="1"/>
            <a:r>
              <a:rPr lang="en-US" altLang="en-US" sz="2800" smtClean="0"/>
              <a:t>Energy Production</a:t>
            </a:r>
          </a:p>
          <a:p>
            <a:pPr eaLnBrk="1" hangingPunct="1"/>
            <a:r>
              <a:rPr lang="en-US" altLang="en-US" sz="2800" smtClean="0"/>
              <a:t>Legal Issues</a:t>
            </a:r>
          </a:p>
          <a:p>
            <a:pPr eaLnBrk="1" hangingPunct="1"/>
            <a:r>
              <a:rPr lang="en-US" altLang="en-US" sz="2800" smtClean="0"/>
              <a:t>Ownership</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2"/>
          <p:cNvSpPr>
            <a:spLocks noGrp="1"/>
          </p:cNvSpPr>
          <p:nvPr>
            <p:ph type="title"/>
          </p:nvPr>
        </p:nvSpPr>
        <p:spPr/>
        <p:txBody>
          <a:bodyPr/>
          <a:lstStyle/>
          <a:p>
            <a:r>
              <a:rPr lang="en-US" altLang="en-US" sz="4000" smtClean="0"/>
              <a:t>Impacted by Ocean Acidification</a:t>
            </a:r>
          </a:p>
        </p:txBody>
      </p:sp>
      <p:sp>
        <p:nvSpPr>
          <p:cNvPr id="79875" name="Content Placeholder 3"/>
          <p:cNvSpPr>
            <a:spLocks noGrp="1"/>
          </p:cNvSpPr>
          <p:nvPr>
            <p:ph idx="1"/>
          </p:nvPr>
        </p:nvSpPr>
        <p:spPr>
          <a:xfrm>
            <a:off x="1066800" y="990600"/>
            <a:ext cx="7924800" cy="5867400"/>
          </a:xfrm>
        </p:spPr>
        <p:txBody>
          <a:bodyPr/>
          <a:lstStyle/>
          <a:p>
            <a:r>
              <a:rPr lang="en-US" altLang="en-US" smtClean="0"/>
              <a:t>Coccolithophores &amp; Foraminifera: Plankton</a:t>
            </a:r>
          </a:p>
          <a:p>
            <a:pPr lvl="1"/>
            <a:r>
              <a:rPr lang="en-US" altLang="en-US" smtClean="0"/>
              <a:t>&gt; ?</a:t>
            </a:r>
          </a:p>
          <a:p>
            <a:r>
              <a:rPr lang="en-US" altLang="en-US" smtClean="0"/>
              <a:t>Corals: </a:t>
            </a:r>
          </a:p>
          <a:p>
            <a:pPr lvl="1"/>
            <a:r>
              <a:rPr lang="en-US" altLang="en-US" smtClean="0"/>
              <a:t>&gt; huge variety of fish</a:t>
            </a:r>
          </a:p>
          <a:p>
            <a:r>
              <a:rPr lang="en-US" altLang="en-US" smtClean="0"/>
              <a:t>Echinoderms: star fish, echinoderms</a:t>
            </a:r>
          </a:p>
          <a:p>
            <a:pPr lvl="1"/>
            <a:r>
              <a:rPr lang="en-US" altLang="en-US" smtClean="0"/>
              <a:t>&gt; Mammals</a:t>
            </a:r>
          </a:p>
          <a:p>
            <a:r>
              <a:rPr lang="en-US" altLang="en-US" smtClean="0"/>
              <a:t>Crustaceans: Shrimp, crabs, lobsters</a:t>
            </a:r>
          </a:p>
          <a:p>
            <a:pPr lvl="1"/>
            <a:r>
              <a:rPr lang="en-US" altLang="en-US" smtClean="0"/>
              <a:t>&gt; birds, mammals, fish, and humans</a:t>
            </a:r>
          </a:p>
          <a:p>
            <a:r>
              <a:rPr lang="en-US" altLang="en-US" smtClean="0"/>
              <a:t>Molluscs: Snails </a:t>
            </a:r>
          </a:p>
          <a:p>
            <a:pPr lvl="1"/>
            <a:r>
              <a:rPr lang="en-US" altLang="en-US" smtClean="0"/>
              <a:t>&gt; birds, others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0899" name="Title 1"/>
          <p:cNvSpPr>
            <a:spLocks noGrp="1"/>
          </p:cNvSpPr>
          <p:nvPr>
            <p:ph type="title"/>
          </p:nvPr>
        </p:nvSpPr>
        <p:spPr/>
        <p:txBody>
          <a:bodyPr/>
          <a:lstStyle/>
          <a:p>
            <a:r>
              <a:rPr lang="en-US" altLang="en-US" smtClean="0"/>
              <a:t>Australian Fire Storms</a:t>
            </a:r>
          </a:p>
        </p:txBody>
      </p:sp>
      <p:sp>
        <p:nvSpPr>
          <p:cNvPr id="80900" name="TextBox 3"/>
          <p:cNvSpPr txBox="1">
            <a:spLocks noChangeArrowheads="1"/>
          </p:cNvSpPr>
          <p:nvPr/>
        </p:nvSpPr>
        <p:spPr bwMode="auto">
          <a:xfrm>
            <a:off x="42863" y="6489700"/>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ksj.mit.edu</a:t>
            </a:r>
          </a:p>
        </p:txBody>
      </p:sp>
      <p:pic>
        <p:nvPicPr>
          <p:cNvPr id="8090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371600"/>
            <a:ext cx="5595937" cy="365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3505200"/>
            <a:ext cx="46355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1923" name="Title 1"/>
          <p:cNvSpPr>
            <a:spLocks noGrp="1"/>
          </p:cNvSpPr>
          <p:nvPr>
            <p:ph type="title"/>
          </p:nvPr>
        </p:nvSpPr>
        <p:spPr/>
        <p:txBody>
          <a:bodyPr/>
          <a:lstStyle/>
          <a:p>
            <a:pPr eaLnBrk="1" hangingPunct="1"/>
            <a:endParaRPr lang="en-US" altLang="en-US" smtClean="0"/>
          </a:p>
        </p:txBody>
      </p:sp>
      <p:sp>
        <p:nvSpPr>
          <p:cNvPr id="81924" name="Content Placeholder 2"/>
          <p:cNvSpPr>
            <a:spLocks noGrp="1"/>
          </p:cNvSpPr>
          <p:nvPr>
            <p:ph idx="1"/>
          </p:nvPr>
        </p:nvSpPr>
        <p:spPr/>
        <p:txBody>
          <a:bodyPr/>
          <a:lstStyle/>
          <a:p>
            <a:pPr eaLnBrk="1" hangingPunct="1"/>
            <a:endParaRPr lang="en-US" altLang="en-US" smtClean="0"/>
          </a:p>
        </p:txBody>
      </p:sp>
      <p:pic>
        <p:nvPicPr>
          <p:cNvPr id="819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66700"/>
            <a:ext cx="9115425"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r>
              <a:rPr lang="en-US" altLang="en-US" smtClean="0"/>
              <a:t>Food Security?</a:t>
            </a:r>
          </a:p>
        </p:txBody>
      </p:sp>
      <p:sp>
        <p:nvSpPr>
          <p:cNvPr id="82947" name="Content Placeholder 2"/>
          <p:cNvSpPr>
            <a:spLocks noGrp="1"/>
          </p:cNvSpPr>
          <p:nvPr>
            <p:ph idx="1"/>
          </p:nvPr>
        </p:nvSpPr>
        <p:spPr>
          <a:xfrm>
            <a:off x="1066800" y="990600"/>
            <a:ext cx="7924800" cy="5867400"/>
          </a:xfrm>
        </p:spPr>
        <p:txBody>
          <a:bodyPr/>
          <a:lstStyle/>
          <a:p>
            <a:pPr eaLnBrk="1" hangingPunct="1"/>
            <a:r>
              <a:rPr lang="en-US" altLang="en-US" smtClean="0"/>
              <a:t>Demand for energy is increasing</a:t>
            </a:r>
          </a:p>
          <a:p>
            <a:pPr lvl="1" eaLnBrk="1" hangingPunct="1"/>
            <a:r>
              <a:rPr lang="en-US" altLang="en-US" smtClean="0"/>
              <a:t>We will run out of fossil fuels</a:t>
            </a:r>
          </a:p>
          <a:p>
            <a:pPr lvl="1" eaLnBrk="1" hangingPunct="1"/>
            <a:r>
              <a:rPr lang="en-US" altLang="en-US" smtClean="0"/>
              <a:t>Switch to biofuel will reduce food production</a:t>
            </a:r>
          </a:p>
          <a:p>
            <a:pPr eaLnBrk="1" hangingPunct="1"/>
            <a:r>
              <a:rPr lang="en-US" altLang="en-US" smtClean="0"/>
              <a:t>Population is increasing</a:t>
            </a:r>
          </a:p>
          <a:p>
            <a:pPr lvl="1" eaLnBrk="1" hangingPunct="1"/>
            <a:r>
              <a:rPr lang="en-US" altLang="en-US" smtClean="0"/>
              <a:t>But the rate of increase is slowing</a:t>
            </a:r>
          </a:p>
          <a:p>
            <a:pPr eaLnBrk="1" hangingPunct="1"/>
            <a:r>
              <a:rPr lang="en-US" altLang="en-US" smtClean="0"/>
              <a:t>Food consumption is increasing</a:t>
            </a:r>
          </a:p>
          <a:p>
            <a:pPr lvl="1" eaLnBrk="1" hangingPunct="1"/>
            <a:r>
              <a:rPr lang="en-US" altLang="en-US" smtClean="0"/>
              <a:t>Food production is increasing</a:t>
            </a:r>
          </a:p>
          <a:p>
            <a:pPr lvl="1" eaLnBrk="1" hangingPunct="1"/>
            <a:r>
              <a:rPr lang="en-US" altLang="en-US" smtClean="0"/>
              <a:t>But we are running out of phosphorus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8397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838200"/>
            <a:ext cx="90773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2" name="Title 4"/>
          <p:cNvSpPr>
            <a:spLocks noGrp="1"/>
          </p:cNvSpPr>
          <p:nvPr>
            <p:ph type="title"/>
          </p:nvPr>
        </p:nvSpPr>
        <p:spPr>
          <a:xfrm>
            <a:off x="0" y="0"/>
            <a:ext cx="7924800" cy="838200"/>
          </a:xfrm>
        </p:spPr>
        <p:txBody>
          <a:bodyPr/>
          <a:lstStyle/>
          <a:p>
            <a:pPr eaLnBrk="1" hangingPunct="1"/>
            <a:r>
              <a:rPr lang="en-US" altLang="en-US" smtClean="0"/>
              <a:t>Interconnected World</a:t>
            </a:r>
          </a:p>
        </p:txBody>
      </p:sp>
      <p:sp>
        <p:nvSpPr>
          <p:cNvPr id="83973" name="TextBox 3"/>
          <p:cNvSpPr txBox="1">
            <a:spLocks noChangeArrowheads="1"/>
          </p:cNvSpPr>
          <p:nvPr/>
        </p:nvSpPr>
        <p:spPr bwMode="auto">
          <a:xfrm>
            <a:off x="152400" y="6488113"/>
            <a:ext cx="437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http://www.pikeresearch.com/tag/biofuels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849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573463"/>
            <a:ext cx="6172200" cy="32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152400"/>
            <a:ext cx="612457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mtClean="0"/>
              <a:t>Climate Change</a:t>
            </a:r>
          </a:p>
        </p:txBody>
      </p:sp>
      <p:sp>
        <p:nvSpPr>
          <p:cNvPr id="86019" name="Content Placeholder 2"/>
          <p:cNvSpPr>
            <a:spLocks noGrp="1"/>
          </p:cNvSpPr>
          <p:nvPr>
            <p:ph idx="1"/>
          </p:nvPr>
        </p:nvSpPr>
        <p:spPr/>
        <p:txBody>
          <a:bodyPr/>
          <a:lstStyle/>
          <a:p>
            <a:endParaRPr lang="en-US" altLang="en-US" smtClean="0"/>
          </a:p>
        </p:txBody>
      </p:sp>
      <p:pic>
        <p:nvPicPr>
          <p:cNvPr id="8602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27125"/>
            <a:ext cx="7285038" cy="502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21" name="TextBox 3"/>
          <p:cNvSpPr txBox="1">
            <a:spLocks noChangeArrowheads="1"/>
          </p:cNvSpPr>
          <p:nvPr/>
        </p:nvSpPr>
        <p:spPr bwMode="auto">
          <a:xfrm>
            <a:off x="0" y="6181725"/>
            <a:ext cx="93726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Caption: Figure 1. Rainfall deciles across Australia for 1 January 1997 to 31 December 2009; deciles based on climatology from 1900 to 2009 (Bureau of Meteorology)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3" name="Title 1"/>
          <p:cNvSpPr>
            <a:spLocks noGrp="1"/>
          </p:cNvSpPr>
          <p:nvPr>
            <p:ph type="title"/>
          </p:nvPr>
        </p:nvSpPr>
        <p:spPr/>
        <p:txBody>
          <a:bodyPr/>
          <a:lstStyle/>
          <a:p>
            <a:r>
              <a:rPr lang="en-US" altLang="en-US" smtClean="0"/>
              <a:t>Nuclear Arsenal</a:t>
            </a:r>
          </a:p>
        </p:txBody>
      </p:sp>
      <p:sp>
        <p:nvSpPr>
          <p:cNvPr id="15364" name="Content Placeholder 2"/>
          <p:cNvSpPr>
            <a:spLocks noGrp="1"/>
          </p:cNvSpPr>
          <p:nvPr>
            <p:ph idx="1"/>
          </p:nvPr>
        </p:nvSpPr>
        <p:spPr/>
        <p:txBody>
          <a:bodyPr/>
          <a:lstStyle/>
          <a:p>
            <a:endParaRPr lang="en-US" altLang="en-US" smtClean="0"/>
          </a:p>
        </p:txBody>
      </p:sp>
      <p:pic>
        <p:nvPicPr>
          <p:cNvPr id="1536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2122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4"/>
          <p:cNvSpPr txBox="1">
            <a:spLocks noChangeArrowheads="1"/>
          </p:cNvSpPr>
          <p:nvPr/>
        </p:nvSpPr>
        <p:spPr bwMode="auto">
          <a:xfrm>
            <a:off x="381000" y="6324600"/>
            <a:ext cx="82772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$1,000 Billion to be spend in modernization in the next decade, Financial Times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smtClean="0"/>
              <a:t>Increasing Food Consumption</a:t>
            </a:r>
          </a:p>
        </p:txBody>
      </p:sp>
      <p:sp>
        <p:nvSpPr>
          <p:cNvPr id="87043" name="Content Placeholder 2"/>
          <p:cNvSpPr>
            <a:spLocks noGrp="1"/>
          </p:cNvSpPr>
          <p:nvPr>
            <p:ph idx="1"/>
          </p:nvPr>
        </p:nvSpPr>
        <p:spPr/>
        <p:txBody>
          <a:bodyPr/>
          <a:lstStyle/>
          <a:p>
            <a:endParaRPr lang="en-US" altLang="en-US" smtClean="0"/>
          </a:p>
        </p:txBody>
      </p:sp>
      <p:pic>
        <p:nvPicPr>
          <p:cNvPr id="870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732313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smtClean="0"/>
              <a:t>Coral Reef Bleaching</a:t>
            </a:r>
          </a:p>
        </p:txBody>
      </p:sp>
      <p:sp>
        <p:nvSpPr>
          <p:cNvPr id="88067" name="Content Placeholder 2"/>
          <p:cNvSpPr>
            <a:spLocks noGrp="1"/>
          </p:cNvSpPr>
          <p:nvPr>
            <p:ph idx="1"/>
          </p:nvPr>
        </p:nvSpPr>
        <p:spPr/>
        <p:txBody>
          <a:bodyPr/>
          <a:lstStyle/>
          <a:p>
            <a:endParaRPr lang="en-US" altLang="en-US" smtClean="0"/>
          </a:p>
        </p:txBody>
      </p:sp>
      <p:pic>
        <p:nvPicPr>
          <p:cNvPr id="880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582025" cy="4332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9" name="Rectangle 3"/>
          <p:cNvSpPr>
            <a:spLocks noChangeArrowheads="1"/>
          </p:cNvSpPr>
          <p:nvPr/>
        </p:nvSpPr>
        <p:spPr bwMode="auto">
          <a:xfrm>
            <a:off x="6891338" y="6488113"/>
            <a:ext cx="226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http://www.duke.edu</a:t>
            </a:r>
          </a:p>
        </p:txBody>
      </p:sp>
      <p:pic>
        <p:nvPicPr>
          <p:cNvPr id="880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63"/>
            <a:ext cx="4191000" cy="23955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9091" name="Title 1"/>
          <p:cNvSpPr>
            <a:spLocks noGrp="1"/>
          </p:cNvSpPr>
          <p:nvPr>
            <p:ph type="title"/>
          </p:nvPr>
        </p:nvSpPr>
        <p:spPr>
          <a:xfrm>
            <a:off x="228600" y="0"/>
            <a:ext cx="7924800" cy="1143000"/>
          </a:xfrm>
        </p:spPr>
        <p:txBody>
          <a:bodyPr/>
          <a:lstStyle/>
          <a:p>
            <a:pPr eaLnBrk="1" hangingPunct="1"/>
            <a:r>
              <a:rPr lang="en-US" altLang="en-US" smtClean="0"/>
              <a:t>Threats to Biodiversity</a:t>
            </a:r>
          </a:p>
        </p:txBody>
      </p:sp>
      <p:sp>
        <p:nvSpPr>
          <p:cNvPr id="89092" name="Rectangle 3"/>
          <p:cNvSpPr>
            <a:spLocks noChangeArrowheads="1"/>
          </p:cNvSpPr>
          <p:nvPr/>
        </p:nvSpPr>
        <p:spPr bwMode="auto">
          <a:xfrm>
            <a:off x="5468938" y="6488113"/>
            <a:ext cx="3643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Biodiversity Threat: riverthreat.net</a:t>
            </a:r>
          </a:p>
        </p:txBody>
      </p:sp>
      <p:pic>
        <p:nvPicPr>
          <p:cNvPr id="8909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1588"/>
            <a:ext cx="9020175" cy="451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325" y="0"/>
            <a:ext cx="22256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0115" name="Title 1"/>
          <p:cNvSpPr>
            <a:spLocks noGrp="1"/>
          </p:cNvSpPr>
          <p:nvPr>
            <p:ph type="title"/>
          </p:nvPr>
        </p:nvSpPr>
        <p:spPr/>
        <p:txBody>
          <a:bodyPr/>
          <a:lstStyle/>
          <a:p>
            <a:pPr eaLnBrk="1" hangingPunct="1"/>
            <a:r>
              <a:rPr lang="en-US" altLang="en-US" smtClean="0"/>
              <a:t>Human Water Security</a:t>
            </a:r>
          </a:p>
        </p:txBody>
      </p:sp>
      <p:sp>
        <p:nvSpPr>
          <p:cNvPr id="90116" name="Rectangle 3"/>
          <p:cNvSpPr>
            <a:spLocks noChangeArrowheads="1"/>
          </p:cNvSpPr>
          <p:nvPr/>
        </p:nvSpPr>
        <p:spPr bwMode="auto">
          <a:xfrm>
            <a:off x="1295400" y="6324600"/>
            <a:ext cx="477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Human Water Security Threat: riverthreat.net</a:t>
            </a:r>
          </a:p>
        </p:txBody>
      </p:sp>
      <p:pic>
        <p:nvPicPr>
          <p:cNvPr id="901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2988"/>
            <a:ext cx="9164638" cy="459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endParaRPr lang="en-US" altLang="en-US" smtClean="0"/>
          </a:p>
        </p:txBody>
      </p:sp>
      <p:sp>
        <p:nvSpPr>
          <p:cNvPr id="91139" name="Content Placeholder 2"/>
          <p:cNvSpPr>
            <a:spLocks noGrp="1"/>
          </p:cNvSpPr>
          <p:nvPr>
            <p:ph idx="1"/>
          </p:nvPr>
        </p:nvSpPr>
        <p:spPr/>
        <p:txBody>
          <a:bodyPr/>
          <a:lstStyle/>
          <a:p>
            <a:endParaRPr lang="en-US" altLang="en-US" smtClean="0"/>
          </a:p>
        </p:txBody>
      </p:sp>
      <p:pic>
        <p:nvPicPr>
          <p:cNvPr id="911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5715000" cy="385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098800"/>
            <a:ext cx="550545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altLang="en-US" sz="4000" smtClean="0"/>
              <a:t>Predicted Temperature Increase</a:t>
            </a:r>
          </a:p>
        </p:txBody>
      </p:sp>
      <p:pic>
        <p:nvPicPr>
          <p:cNvPr id="92163" name="Picture 2" descr="Temperature Scenarios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78406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Box 3"/>
          <p:cNvSpPr txBox="1">
            <a:spLocks noChangeArrowheads="1"/>
          </p:cNvSpPr>
          <p:nvPr/>
        </p:nvSpPr>
        <p:spPr bwMode="auto">
          <a:xfrm>
            <a:off x="2944813" y="6488113"/>
            <a:ext cx="6199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http://www.dailytemperaturecycle.com/fossilfuellifetime.htm</a:t>
            </a:r>
          </a:p>
        </p:txBody>
      </p:sp>
      <p:sp>
        <p:nvSpPr>
          <p:cNvPr id="92165" name="TextBox 4"/>
          <p:cNvSpPr txBox="1">
            <a:spLocks noChangeArrowheads="1"/>
          </p:cNvSpPr>
          <p:nvPr/>
        </p:nvSpPr>
        <p:spPr bwMode="auto">
          <a:xfrm rot="-5400000">
            <a:off x="773112" y="2884488"/>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Degrees F</a:t>
            </a:r>
          </a:p>
        </p:txBody>
      </p:sp>
      <p:sp>
        <p:nvSpPr>
          <p:cNvPr id="92166" name="TextBox 5"/>
          <p:cNvSpPr txBox="1">
            <a:spLocks noChangeArrowheads="1"/>
          </p:cNvSpPr>
          <p:nvPr/>
        </p:nvSpPr>
        <p:spPr bwMode="auto">
          <a:xfrm>
            <a:off x="4770438" y="5111750"/>
            <a:ext cx="650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Year</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3187" name="Title 1"/>
          <p:cNvSpPr>
            <a:spLocks noGrp="1"/>
          </p:cNvSpPr>
          <p:nvPr>
            <p:ph type="title"/>
          </p:nvPr>
        </p:nvSpPr>
        <p:spPr/>
        <p:txBody>
          <a:bodyPr/>
          <a:lstStyle/>
          <a:p>
            <a:endParaRPr lang="en-US" altLang="en-US" smtClean="0"/>
          </a:p>
        </p:txBody>
      </p:sp>
      <p:sp>
        <p:nvSpPr>
          <p:cNvPr id="93188" name="Content Placeholder 2"/>
          <p:cNvSpPr>
            <a:spLocks noGrp="1"/>
          </p:cNvSpPr>
          <p:nvPr>
            <p:ph idx="1"/>
          </p:nvPr>
        </p:nvSpPr>
        <p:spPr/>
        <p:txBody>
          <a:bodyPr/>
          <a:lstStyle/>
          <a:p>
            <a:endParaRPr lang="en-US" altLang="en-US" smtClean="0"/>
          </a:p>
        </p:txBody>
      </p:sp>
      <p:pic>
        <p:nvPicPr>
          <p:cNvPr id="9318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8" y="0"/>
            <a:ext cx="9047162" cy="655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r>
              <a:rPr lang="en-US" altLang="en-US" smtClean="0"/>
              <a:t>Food Stocks are Low</a:t>
            </a:r>
          </a:p>
        </p:txBody>
      </p:sp>
      <p:sp>
        <p:nvSpPr>
          <p:cNvPr id="94211" name="Content Placeholder 2"/>
          <p:cNvSpPr>
            <a:spLocks noGrp="1"/>
          </p:cNvSpPr>
          <p:nvPr>
            <p:ph idx="1"/>
          </p:nvPr>
        </p:nvSpPr>
        <p:spPr/>
        <p:txBody>
          <a:bodyPr/>
          <a:lstStyle/>
          <a:p>
            <a:pPr eaLnBrk="1" hangingPunct="1"/>
            <a:endParaRPr lang="en-US" altLang="en-US" smtClean="0"/>
          </a:p>
        </p:txBody>
      </p:sp>
      <p:pic>
        <p:nvPicPr>
          <p:cNvPr id="942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43025"/>
            <a:ext cx="76501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r>
              <a:rPr lang="en-US" altLang="en-US" smtClean="0"/>
              <a:t>Peak Phosphorus</a:t>
            </a:r>
          </a:p>
        </p:txBody>
      </p:sp>
      <p:sp>
        <p:nvSpPr>
          <p:cNvPr id="95235" name="Content Placeholder 2"/>
          <p:cNvSpPr>
            <a:spLocks noGrp="1"/>
          </p:cNvSpPr>
          <p:nvPr>
            <p:ph idx="1"/>
          </p:nvPr>
        </p:nvSpPr>
        <p:spPr/>
        <p:txBody>
          <a:bodyPr/>
          <a:lstStyle/>
          <a:p>
            <a:pPr eaLnBrk="1" hangingPunct="1"/>
            <a:endParaRPr lang="en-US" altLang="en-US" smtClean="0"/>
          </a:p>
        </p:txBody>
      </p:sp>
      <p:sp>
        <p:nvSpPr>
          <p:cNvPr id="95236" name="TextBox 3"/>
          <p:cNvSpPr txBox="1">
            <a:spLocks noChangeArrowheads="1"/>
          </p:cNvSpPr>
          <p:nvPr/>
        </p:nvSpPr>
        <p:spPr bwMode="auto">
          <a:xfrm>
            <a:off x="1143000" y="5934075"/>
            <a:ext cx="777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i="1"/>
              <a:t>Figure 1: Peak phosphorus ‘Hubbert’ curve, indicating that production will eventually reach a maximum, after which it will decline (source: Cordell, Drangert and White, 2009)</a:t>
            </a:r>
            <a:r>
              <a:rPr lang="en-US" altLang="en-US" sz="1800" i="1" baseline="30000"/>
              <a:t> </a:t>
            </a:r>
            <a:r>
              <a:rPr lang="en-US" altLang="en-US" sz="1800" i="1" baseline="30000">
                <a:hlinkClick r:id="rId2" action="ppaction://hlinkfile"/>
              </a:rPr>
              <a:t>i</a:t>
            </a:r>
            <a:endParaRPr lang="en-US" altLang="en-US" sz="1800"/>
          </a:p>
        </p:txBody>
      </p:sp>
      <p:pic>
        <p:nvPicPr>
          <p:cNvPr id="952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858000" cy="483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smtClean="0"/>
              <a:t>Ice Cover in Arctic</a:t>
            </a:r>
          </a:p>
        </p:txBody>
      </p:sp>
      <p:sp>
        <p:nvSpPr>
          <p:cNvPr id="96259" name="Content Placeholder 2"/>
          <p:cNvSpPr>
            <a:spLocks noGrp="1"/>
          </p:cNvSpPr>
          <p:nvPr>
            <p:ph idx="1"/>
          </p:nvPr>
        </p:nvSpPr>
        <p:spPr/>
        <p:txBody>
          <a:bodyPr/>
          <a:lstStyle/>
          <a:p>
            <a:endParaRPr lang="en-US" altLang="en-US" smtClean="0"/>
          </a:p>
        </p:txBody>
      </p:sp>
      <p:pic>
        <p:nvPicPr>
          <p:cNvPr id="962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1371600"/>
            <a:ext cx="7620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493713"/>
            <a:ext cx="6534150" cy="597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itle 1"/>
          <p:cNvSpPr>
            <a:spLocks noGrp="1"/>
          </p:cNvSpPr>
          <p:nvPr>
            <p:ph type="title"/>
          </p:nvPr>
        </p:nvSpPr>
        <p:spPr/>
        <p:txBody>
          <a:bodyPr/>
          <a:lstStyle/>
          <a:p>
            <a:r>
              <a:rPr lang="en-US" altLang="en-US" smtClean="0"/>
              <a:t>Greenhouse Gasses</a:t>
            </a:r>
          </a:p>
        </p:txBody>
      </p:sp>
      <p:sp>
        <p:nvSpPr>
          <p:cNvPr id="17412" name="Rectangle 3"/>
          <p:cNvSpPr>
            <a:spLocks noChangeArrowheads="1"/>
          </p:cNvSpPr>
          <p:nvPr/>
        </p:nvSpPr>
        <p:spPr bwMode="auto">
          <a:xfrm>
            <a:off x="3886200" y="6470650"/>
            <a:ext cx="525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http://interculturalclimateaction.wordpress.com</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altLang="en-US" smtClean="0"/>
              <a:t>Grand Challenges</a:t>
            </a:r>
          </a:p>
        </p:txBody>
      </p:sp>
      <p:sp>
        <p:nvSpPr>
          <p:cNvPr id="97283" name="Content Placeholder 2"/>
          <p:cNvSpPr>
            <a:spLocks noGrp="1"/>
          </p:cNvSpPr>
          <p:nvPr>
            <p:ph idx="1"/>
          </p:nvPr>
        </p:nvSpPr>
        <p:spPr>
          <a:xfrm>
            <a:off x="1066800" y="1219200"/>
            <a:ext cx="7924800" cy="5638800"/>
          </a:xfrm>
        </p:spPr>
        <p:txBody>
          <a:bodyPr/>
          <a:lstStyle/>
          <a:p>
            <a:pPr marL="514350" indent="-514350" eaLnBrk="1" hangingPunct="1">
              <a:buFontTx/>
              <a:buAutoNum type="arabicPeriod"/>
            </a:pPr>
            <a:r>
              <a:rPr lang="en-US" altLang="en-US" smtClean="0">
                <a:solidFill>
                  <a:srgbClr val="FF0000"/>
                </a:solidFill>
              </a:rPr>
              <a:t>Eradicate extreme poverty and hunger</a:t>
            </a:r>
          </a:p>
          <a:p>
            <a:pPr marL="514350" indent="-514350" eaLnBrk="1" hangingPunct="1">
              <a:buFontTx/>
              <a:buAutoNum type="arabicPeriod"/>
            </a:pPr>
            <a:r>
              <a:rPr lang="en-US" altLang="en-US" smtClean="0"/>
              <a:t>Achieve universal primary education</a:t>
            </a:r>
          </a:p>
          <a:p>
            <a:pPr marL="514350" indent="-514350" eaLnBrk="1" hangingPunct="1">
              <a:buFontTx/>
              <a:buAutoNum type="arabicPeriod"/>
            </a:pPr>
            <a:r>
              <a:rPr lang="en-US" altLang="en-US" smtClean="0"/>
              <a:t>Promote gender equality</a:t>
            </a:r>
          </a:p>
          <a:p>
            <a:pPr marL="514350" indent="-514350" eaLnBrk="1" hangingPunct="1">
              <a:buFontTx/>
              <a:buAutoNum type="arabicPeriod"/>
            </a:pPr>
            <a:r>
              <a:rPr lang="en-US" altLang="en-US" smtClean="0"/>
              <a:t>Reduce child mortality</a:t>
            </a:r>
          </a:p>
          <a:p>
            <a:pPr marL="514350" indent="-514350" eaLnBrk="1" hangingPunct="1">
              <a:buFontTx/>
              <a:buAutoNum type="arabicPeriod"/>
            </a:pPr>
            <a:r>
              <a:rPr lang="en-US" altLang="en-US" smtClean="0"/>
              <a:t>Improve maternal health</a:t>
            </a:r>
          </a:p>
          <a:p>
            <a:pPr marL="514350" indent="-514350" eaLnBrk="1" hangingPunct="1">
              <a:buFontTx/>
              <a:buAutoNum type="arabicPeriod"/>
            </a:pPr>
            <a:r>
              <a:rPr lang="en-US" altLang="en-US" smtClean="0"/>
              <a:t>Combat diseases</a:t>
            </a:r>
          </a:p>
          <a:p>
            <a:pPr marL="514350" indent="-514350" eaLnBrk="1" hangingPunct="1">
              <a:buFontTx/>
              <a:buAutoNum type="arabicPeriod"/>
            </a:pPr>
            <a:r>
              <a:rPr lang="en-US" altLang="en-US" smtClean="0">
                <a:solidFill>
                  <a:srgbClr val="FF0000"/>
                </a:solidFill>
              </a:rPr>
              <a:t>Ensure environmental stability</a:t>
            </a:r>
          </a:p>
          <a:p>
            <a:pPr marL="514350" indent="-514350" eaLnBrk="1" hangingPunct="1">
              <a:buFontTx/>
              <a:buAutoNum type="arabicPeriod"/>
            </a:pPr>
            <a:r>
              <a:rPr lang="en-US" altLang="en-US" smtClean="0"/>
              <a:t>Develop Global Partnership for Development</a:t>
            </a:r>
          </a:p>
        </p:txBody>
      </p:sp>
      <p:sp>
        <p:nvSpPr>
          <p:cNvPr id="97284" name="TextBox 1"/>
          <p:cNvSpPr txBox="1">
            <a:spLocks noChangeArrowheads="1"/>
          </p:cNvSpPr>
          <p:nvPr/>
        </p:nvSpPr>
        <p:spPr bwMode="auto">
          <a:xfrm>
            <a:off x="5256213" y="6550025"/>
            <a:ext cx="3887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United Nations Millennium Development Goals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endParaRPr lang="en-US" altLang="en-US" smtClean="0"/>
          </a:p>
        </p:txBody>
      </p:sp>
      <p:sp>
        <p:nvSpPr>
          <p:cNvPr id="98307" name="Content Placeholder 2"/>
          <p:cNvSpPr>
            <a:spLocks noGrp="1"/>
          </p:cNvSpPr>
          <p:nvPr>
            <p:ph idx="1"/>
          </p:nvPr>
        </p:nvSpPr>
        <p:spPr/>
        <p:txBody>
          <a:bodyPr/>
          <a:lstStyle/>
          <a:p>
            <a:endParaRPr lang="en-US" altLang="en-US" smtClean="0"/>
          </a:p>
        </p:txBody>
      </p:sp>
      <p:pic>
        <p:nvPicPr>
          <p:cNvPr id="983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048750" cy="645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9" name="TextBox 3"/>
          <p:cNvSpPr txBox="1">
            <a:spLocks noChangeArrowheads="1"/>
          </p:cNvSpPr>
          <p:nvPr/>
        </p:nvSpPr>
        <p:spPr bwMode="auto">
          <a:xfrm>
            <a:off x="7391400" y="65087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sparkaction.org</a:t>
            </a:r>
          </a:p>
        </p:txBody>
      </p:sp>
      <p:pic>
        <p:nvPicPr>
          <p:cNvPr id="983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6200"/>
            <a:ext cx="6380163"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smtClean="0"/>
              <a:t>“Renewable, Clean, Energy”</a:t>
            </a:r>
          </a:p>
        </p:txBody>
      </p:sp>
      <p:sp>
        <p:nvSpPr>
          <p:cNvPr id="99331" name="Content Placeholder 2"/>
          <p:cNvSpPr>
            <a:spLocks noGrp="1"/>
          </p:cNvSpPr>
          <p:nvPr>
            <p:ph idx="1"/>
          </p:nvPr>
        </p:nvSpPr>
        <p:spPr>
          <a:xfrm>
            <a:off x="1066800" y="990600"/>
            <a:ext cx="7924800" cy="5638800"/>
          </a:xfrm>
        </p:spPr>
        <p:txBody>
          <a:bodyPr/>
          <a:lstStyle/>
          <a:p>
            <a:r>
              <a:rPr lang="en-US" altLang="en-US" smtClean="0"/>
              <a:t>Solar: requires trace minerals</a:t>
            </a:r>
          </a:p>
          <a:p>
            <a:r>
              <a:rPr lang="en-US" altLang="en-US" smtClean="0"/>
              <a:t>Wind: minerals and species impacts</a:t>
            </a:r>
          </a:p>
          <a:p>
            <a:r>
              <a:rPr lang="en-US" altLang="en-US" smtClean="0"/>
              <a:t>Wave/tidal: minerals and species impacts</a:t>
            </a:r>
          </a:p>
          <a:p>
            <a:r>
              <a:rPr lang="en-US" altLang="en-US" smtClean="0"/>
              <a:t>Geothermal: limited availability?</a:t>
            </a:r>
          </a:p>
          <a:p>
            <a:r>
              <a:rPr lang="en-US" altLang="en-US" smtClean="0"/>
              <a:t>Hydroelectric: limited locations, sediment</a:t>
            </a:r>
          </a:p>
          <a:p>
            <a:r>
              <a:rPr lang="en-US" altLang="en-US" smtClean="0"/>
              <a:t>Biofuel: Deforestation, food -&gt; fuel, marginal in the US</a:t>
            </a:r>
          </a:p>
          <a:p>
            <a:r>
              <a:rPr lang="en-US" altLang="en-US" smtClean="0"/>
              <a:t>Nuclear: impacts, danger, storage</a:t>
            </a:r>
          </a:p>
          <a:p>
            <a:r>
              <a:rPr lang="en-US" altLang="en-US" smtClean="0"/>
              <a:t>Conservation?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smtClean="0"/>
              <a:t>US Energy Sources</a:t>
            </a:r>
          </a:p>
        </p:txBody>
      </p:sp>
      <p:sp>
        <p:nvSpPr>
          <p:cNvPr id="100355" name="Content Placeholder 2"/>
          <p:cNvSpPr>
            <a:spLocks noGrp="1"/>
          </p:cNvSpPr>
          <p:nvPr>
            <p:ph idx="1"/>
          </p:nvPr>
        </p:nvSpPr>
        <p:spPr/>
        <p:txBody>
          <a:bodyPr/>
          <a:lstStyle/>
          <a:p>
            <a:endParaRPr lang="en-US" altLang="en-US" smtClean="0"/>
          </a:p>
        </p:txBody>
      </p:sp>
      <p:pic>
        <p:nvPicPr>
          <p:cNvPr id="1003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3175"/>
            <a:ext cx="8205788" cy="512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7" name="TextBox 4"/>
          <p:cNvSpPr txBox="1">
            <a:spLocks noChangeArrowheads="1"/>
          </p:cNvSpPr>
          <p:nvPr/>
        </p:nvSpPr>
        <p:spPr bwMode="auto">
          <a:xfrm>
            <a:off x="4765675" y="65024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http://www.instituteforenergyresearch.org</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altLang="en-US" smtClean="0"/>
              <a:t>US Renewable Energy</a:t>
            </a:r>
          </a:p>
        </p:txBody>
      </p:sp>
      <p:sp>
        <p:nvSpPr>
          <p:cNvPr id="101379" name="Content Placeholder 2"/>
          <p:cNvSpPr>
            <a:spLocks noGrp="1"/>
          </p:cNvSpPr>
          <p:nvPr>
            <p:ph idx="1"/>
          </p:nvPr>
        </p:nvSpPr>
        <p:spPr/>
        <p:txBody>
          <a:bodyPr/>
          <a:lstStyle/>
          <a:p>
            <a:endParaRPr lang="en-US" altLang="en-US" smtClean="0"/>
          </a:p>
        </p:txBody>
      </p:sp>
      <p:pic>
        <p:nvPicPr>
          <p:cNvPr id="1013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642350"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1" name="TextBox 3"/>
          <p:cNvSpPr txBox="1">
            <a:spLocks noChangeArrowheads="1"/>
          </p:cNvSpPr>
          <p:nvPr/>
        </p:nvSpPr>
        <p:spPr bwMode="auto">
          <a:xfrm>
            <a:off x="4765675" y="65024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http://www.instituteforenergyresearch.org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smtClean="0"/>
              <a:t>Increased CO2 -&gt; Warming</a:t>
            </a:r>
          </a:p>
        </p:txBody>
      </p:sp>
      <p:sp>
        <p:nvSpPr>
          <p:cNvPr id="103427" name="Content Placeholder 2"/>
          <p:cNvSpPr>
            <a:spLocks noGrp="1"/>
          </p:cNvSpPr>
          <p:nvPr>
            <p:ph idx="1"/>
          </p:nvPr>
        </p:nvSpPr>
        <p:spPr/>
        <p:txBody>
          <a:bodyPr/>
          <a:lstStyle/>
          <a:p>
            <a:endParaRPr lang="en-US" altLang="en-US" smtClean="0"/>
          </a:p>
        </p:txBody>
      </p:sp>
      <p:pic>
        <p:nvPicPr>
          <p:cNvPr id="1034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995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1066800" y="0"/>
            <a:ext cx="8077200" cy="1143000"/>
          </a:xfrm>
        </p:spPr>
        <p:txBody>
          <a:bodyPr/>
          <a:lstStyle/>
          <a:p>
            <a:r>
              <a:rPr lang="en-US" altLang="en-US" sz="4000" smtClean="0"/>
              <a:t>China Renewable Energy Center</a:t>
            </a:r>
          </a:p>
        </p:txBody>
      </p:sp>
      <p:sp>
        <p:nvSpPr>
          <p:cNvPr id="104451" name="Content Placeholder 2"/>
          <p:cNvSpPr>
            <a:spLocks noGrp="1"/>
          </p:cNvSpPr>
          <p:nvPr>
            <p:ph idx="1"/>
          </p:nvPr>
        </p:nvSpPr>
        <p:spPr/>
        <p:txBody>
          <a:bodyPr/>
          <a:lstStyle/>
          <a:p>
            <a:endParaRPr lang="en-US" altLang="en-US" smtClean="0"/>
          </a:p>
        </p:txBody>
      </p:sp>
      <p:pic>
        <p:nvPicPr>
          <p:cNvPr id="1044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141413"/>
            <a:ext cx="5097463"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291306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25" y="4246563"/>
            <a:ext cx="38100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smtClean="0"/>
              <a:t>Energy Emissions</a:t>
            </a:r>
          </a:p>
        </p:txBody>
      </p:sp>
      <p:pic>
        <p:nvPicPr>
          <p:cNvPr id="1054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7002463"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6" name="TextBox 4"/>
          <p:cNvSpPr txBox="1">
            <a:spLocks noChangeArrowheads="1"/>
          </p:cNvSpPr>
          <p:nvPr/>
        </p:nvSpPr>
        <p:spPr bwMode="auto">
          <a:xfrm>
            <a:off x="7596188" y="6492875"/>
            <a:ext cx="155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Stern Review</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altLang="en-US" smtClean="0"/>
              <a:t>Energy Usage In New York</a:t>
            </a:r>
          </a:p>
        </p:txBody>
      </p:sp>
      <p:sp>
        <p:nvSpPr>
          <p:cNvPr id="106499" name="Content Placeholder 2"/>
          <p:cNvSpPr>
            <a:spLocks noGrp="1"/>
          </p:cNvSpPr>
          <p:nvPr>
            <p:ph idx="1"/>
          </p:nvPr>
        </p:nvSpPr>
        <p:spPr/>
        <p:txBody>
          <a:bodyPr/>
          <a:lstStyle/>
          <a:p>
            <a:endParaRPr lang="en-US" altLang="en-US" smtClean="0"/>
          </a:p>
        </p:txBody>
      </p:sp>
      <p:pic>
        <p:nvPicPr>
          <p:cNvPr id="1065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33437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altLang="en-US" smtClean="0"/>
              <a:t>Global Potential Energy</a:t>
            </a:r>
          </a:p>
        </p:txBody>
      </p:sp>
      <p:sp>
        <p:nvSpPr>
          <p:cNvPr id="107523" name="Content Placeholder 2"/>
          <p:cNvSpPr>
            <a:spLocks noGrp="1"/>
          </p:cNvSpPr>
          <p:nvPr>
            <p:ph idx="1"/>
          </p:nvPr>
        </p:nvSpPr>
        <p:spPr/>
        <p:txBody>
          <a:bodyPr/>
          <a:lstStyle/>
          <a:p>
            <a:endParaRPr lang="en-US" altLang="en-US" smtClean="0"/>
          </a:p>
        </p:txBody>
      </p:sp>
      <p:pic>
        <p:nvPicPr>
          <p:cNvPr id="1075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27125"/>
            <a:ext cx="7924800" cy="5564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en-US" smtClean="0"/>
              <a:t>Carbon Dioxide Output</a:t>
            </a:r>
          </a:p>
        </p:txBody>
      </p:sp>
      <p:sp>
        <p:nvSpPr>
          <p:cNvPr id="18435" name="TextBox 3"/>
          <p:cNvSpPr txBox="1">
            <a:spLocks noChangeArrowheads="1"/>
          </p:cNvSpPr>
          <p:nvPr/>
        </p:nvSpPr>
        <p:spPr bwMode="auto">
          <a:xfrm>
            <a:off x="1371600" y="6400800"/>
            <a:ext cx="235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en-US" sz="1800"/>
              <a:t>U.S. Dept. Of Energy</a:t>
            </a:r>
            <a:endParaRPr lang="en-US" altLang="en-US" sz="1800"/>
          </a:p>
        </p:txBody>
      </p:sp>
      <p:pic>
        <p:nvPicPr>
          <p:cNvPr id="1843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79740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547" name="Title 1"/>
          <p:cNvSpPr>
            <a:spLocks noGrp="1"/>
          </p:cNvSpPr>
          <p:nvPr>
            <p:ph type="title"/>
          </p:nvPr>
        </p:nvSpPr>
        <p:spPr>
          <a:xfrm>
            <a:off x="0" y="0"/>
            <a:ext cx="7924800" cy="1143000"/>
          </a:xfrm>
        </p:spPr>
        <p:txBody>
          <a:bodyPr/>
          <a:lstStyle/>
          <a:p>
            <a:r>
              <a:rPr lang="en-US" altLang="en-US" sz="4000" smtClean="0"/>
              <a:t>Military </a:t>
            </a:r>
            <a:br>
              <a:rPr lang="en-US" altLang="en-US" sz="4000" smtClean="0"/>
            </a:br>
            <a:r>
              <a:rPr lang="en-US" altLang="en-US" sz="4000" smtClean="0"/>
              <a:t>Expenditures</a:t>
            </a:r>
          </a:p>
        </p:txBody>
      </p:sp>
      <p:pic>
        <p:nvPicPr>
          <p:cNvPr id="1085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4550" y="0"/>
            <a:ext cx="57594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16225"/>
            <a:ext cx="91440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altLang="en-US" smtClean="0"/>
              <a:t>Nuclear Arsenal</a:t>
            </a:r>
          </a:p>
        </p:txBody>
      </p:sp>
      <p:sp>
        <p:nvSpPr>
          <p:cNvPr id="110595" name="Content Placeholder 2"/>
          <p:cNvSpPr>
            <a:spLocks noGrp="1"/>
          </p:cNvSpPr>
          <p:nvPr>
            <p:ph idx="1"/>
          </p:nvPr>
        </p:nvSpPr>
        <p:spPr/>
        <p:txBody>
          <a:bodyPr/>
          <a:lstStyle/>
          <a:p>
            <a:r>
              <a:rPr lang="en-US" altLang="en-US" smtClean="0"/>
              <a:t>Imagine, a room, awash in gasoline. And there are two implacable enemies in that room. One of them has 9,000 matches. The other has 7,000 matches. Each of them is concerned about who’s ahead, who’s stronger. Well, that's the kind of situation we are actually in.</a:t>
            </a:r>
          </a:p>
          <a:p>
            <a:pPr lvl="1"/>
            <a:r>
              <a:rPr lang="en-US" altLang="en-US" smtClean="0"/>
              <a:t>Carl Segan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altLang="en-US" smtClean="0"/>
              <a:t>Arctic Ice Extent 2010</a:t>
            </a:r>
          </a:p>
        </p:txBody>
      </p:sp>
      <p:sp>
        <p:nvSpPr>
          <p:cNvPr id="111619" name="Content Placeholder 2"/>
          <p:cNvSpPr>
            <a:spLocks noGrp="1"/>
          </p:cNvSpPr>
          <p:nvPr>
            <p:ph idx="1"/>
          </p:nvPr>
        </p:nvSpPr>
        <p:spPr/>
        <p:txBody>
          <a:bodyPr/>
          <a:lstStyle/>
          <a:p>
            <a:endParaRPr lang="en-US" altLang="en-US" smtClean="0"/>
          </a:p>
        </p:txBody>
      </p:sp>
      <p:pic>
        <p:nvPicPr>
          <p:cNvPr id="1116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92213"/>
            <a:ext cx="6477000" cy="469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1" name="TextBox 4"/>
          <p:cNvSpPr txBox="1">
            <a:spLocks noChangeArrowheads="1"/>
          </p:cNvSpPr>
          <p:nvPr/>
        </p:nvSpPr>
        <p:spPr bwMode="auto">
          <a:xfrm>
            <a:off x="1600200" y="6488113"/>
            <a:ext cx="657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Magenta line indicates median ice extent for 1979-2000, NOAA</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3667" name="Title 1"/>
          <p:cNvSpPr>
            <a:spLocks noGrp="1"/>
          </p:cNvSpPr>
          <p:nvPr>
            <p:ph type="title"/>
          </p:nvPr>
        </p:nvSpPr>
        <p:spPr/>
        <p:txBody>
          <a:bodyPr/>
          <a:lstStyle/>
          <a:p>
            <a:r>
              <a:rPr lang="en-US" altLang="en-US" smtClean="0"/>
              <a:t>Greenland Ice Melt</a:t>
            </a:r>
          </a:p>
        </p:txBody>
      </p:sp>
      <p:sp>
        <p:nvSpPr>
          <p:cNvPr id="113668" name="Content Placeholder 2"/>
          <p:cNvSpPr>
            <a:spLocks noGrp="1"/>
          </p:cNvSpPr>
          <p:nvPr>
            <p:ph idx="1"/>
          </p:nvPr>
        </p:nvSpPr>
        <p:spPr/>
        <p:txBody>
          <a:bodyPr/>
          <a:lstStyle/>
          <a:p>
            <a:endParaRPr lang="en-US" altLang="en-US" smtClean="0"/>
          </a:p>
        </p:txBody>
      </p:sp>
      <p:pic>
        <p:nvPicPr>
          <p:cNvPr id="1136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5525"/>
            <a:ext cx="6410325"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70" name="TextBox 3"/>
          <p:cNvSpPr txBox="1">
            <a:spLocks noChangeArrowheads="1"/>
          </p:cNvSpPr>
          <p:nvPr/>
        </p:nvSpPr>
        <p:spPr bwMode="auto">
          <a:xfrm>
            <a:off x="8323263" y="635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NASA</a:t>
            </a:r>
          </a:p>
        </p:txBody>
      </p:sp>
      <p:pic>
        <p:nvPicPr>
          <p:cNvPr id="11367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63" y="4572000"/>
            <a:ext cx="3386137"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pPr eaLnBrk="1" hangingPunct="1"/>
            <a:r>
              <a:rPr lang="en-US" altLang="en-US" smtClean="0"/>
              <a:t>World Phosphorus Reserves</a:t>
            </a:r>
          </a:p>
        </p:txBody>
      </p:sp>
      <p:sp>
        <p:nvSpPr>
          <p:cNvPr id="115715" name="Content Placeholder 2"/>
          <p:cNvSpPr>
            <a:spLocks noGrp="1"/>
          </p:cNvSpPr>
          <p:nvPr>
            <p:ph idx="1"/>
          </p:nvPr>
        </p:nvSpPr>
        <p:spPr/>
        <p:txBody>
          <a:bodyPr/>
          <a:lstStyle/>
          <a:p>
            <a:pPr eaLnBrk="1" hangingPunct="1"/>
            <a:endParaRPr lang="en-US" altLang="en-US" smtClean="0"/>
          </a:p>
        </p:txBody>
      </p:sp>
      <p:sp>
        <p:nvSpPr>
          <p:cNvPr id="115716" name="TextBox 3"/>
          <p:cNvSpPr txBox="1">
            <a:spLocks noChangeArrowheads="1"/>
          </p:cNvSpPr>
          <p:nvPr/>
        </p:nvSpPr>
        <p:spPr bwMode="auto">
          <a:xfrm>
            <a:off x="1371600" y="6488113"/>
            <a:ext cx="6237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http://www.thebrokeronline.eu/en/Articles/Peak-phosphorus</a:t>
            </a:r>
          </a:p>
        </p:txBody>
      </p:sp>
      <p:pic>
        <p:nvPicPr>
          <p:cNvPr id="1157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00138"/>
            <a:ext cx="7964488" cy="491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763" name="Title 1"/>
          <p:cNvSpPr>
            <a:spLocks noGrp="1"/>
          </p:cNvSpPr>
          <p:nvPr>
            <p:ph type="title"/>
          </p:nvPr>
        </p:nvSpPr>
        <p:spPr/>
        <p:txBody>
          <a:bodyPr/>
          <a:lstStyle/>
          <a:p>
            <a:pPr eaLnBrk="1" hangingPunct="1"/>
            <a:endParaRPr lang="en-US" altLang="en-US" smtClean="0"/>
          </a:p>
        </p:txBody>
      </p:sp>
      <p:sp>
        <p:nvSpPr>
          <p:cNvPr id="117764" name="Content Placeholder 2"/>
          <p:cNvSpPr>
            <a:spLocks noGrp="1"/>
          </p:cNvSpPr>
          <p:nvPr>
            <p:ph idx="1"/>
          </p:nvPr>
        </p:nvSpPr>
        <p:spPr/>
        <p:txBody>
          <a:bodyPr/>
          <a:lstStyle/>
          <a:p>
            <a:pPr eaLnBrk="1" hangingPunct="1"/>
            <a:endParaRPr lang="en-US" altLang="en-US" smtClean="0"/>
          </a:p>
        </p:txBody>
      </p:sp>
      <p:pic>
        <p:nvPicPr>
          <p:cNvPr id="1177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72575"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9811" name="Title 3"/>
          <p:cNvSpPr>
            <a:spLocks noGrp="1"/>
          </p:cNvSpPr>
          <p:nvPr>
            <p:ph type="title"/>
          </p:nvPr>
        </p:nvSpPr>
        <p:spPr/>
        <p:txBody>
          <a:bodyPr/>
          <a:lstStyle/>
          <a:p>
            <a:pPr eaLnBrk="1" hangingPunct="1"/>
            <a:endParaRPr lang="en-US" altLang="en-US" smtClean="0"/>
          </a:p>
        </p:txBody>
      </p:sp>
      <p:sp>
        <p:nvSpPr>
          <p:cNvPr id="119812" name="Content Placeholder 4"/>
          <p:cNvSpPr>
            <a:spLocks noGrp="1"/>
          </p:cNvSpPr>
          <p:nvPr>
            <p:ph idx="1"/>
          </p:nvPr>
        </p:nvSpPr>
        <p:spPr/>
        <p:txBody>
          <a:bodyPr/>
          <a:lstStyle/>
          <a:p>
            <a:pPr eaLnBrk="1" hangingPunct="1"/>
            <a:endParaRPr lang="en-US" altLang="en-US" smtClean="0"/>
          </a:p>
        </p:txBody>
      </p:sp>
      <p:pic>
        <p:nvPicPr>
          <p:cNvPr id="1198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025"/>
            <a:ext cx="9144000"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1859" name="Title 1"/>
          <p:cNvSpPr>
            <a:spLocks noGrp="1"/>
          </p:cNvSpPr>
          <p:nvPr>
            <p:ph type="title"/>
          </p:nvPr>
        </p:nvSpPr>
        <p:spPr/>
        <p:txBody>
          <a:bodyPr/>
          <a:lstStyle/>
          <a:p>
            <a:pPr eaLnBrk="1" hangingPunct="1"/>
            <a:r>
              <a:rPr lang="en-US" altLang="en-US" smtClean="0"/>
              <a:t>Change in Cereal Production</a:t>
            </a:r>
          </a:p>
        </p:txBody>
      </p:sp>
      <p:pic>
        <p:nvPicPr>
          <p:cNvPr id="1218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1371600"/>
            <a:ext cx="9067800" cy="469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1" name="TextBox 3"/>
          <p:cNvSpPr txBox="1">
            <a:spLocks noChangeArrowheads="1"/>
          </p:cNvSpPr>
          <p:nvPr/>
        </p:nvSpPr>
        <p:spPr bwMode="auto">
          <a:xfrm>
            <a:off x="76200" y="6235700"/>
            <a:ext cx="9047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Gornall, Implications of climate change for agricultural productivity in the early twenty-first century,</a:t>
            </a:r>
          </a:p>
          <a:p>
            <a:pPr eaLnBrk="1" hangingPunct="1">
              <a:spcBef>
                <a:spcPct val="0"/>
              </a:spcBef>
              <a:buFontTx/>
              <a:buNone/>
            </a:pPr>
            <a:r>
              <a:rPr lang="en-US" altLang="en-US" sz="1600"/>
              <a:t>The Royal Society, Biological Sciences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907" name="Title 1"/>
          <p:cNvSpPr>
            <a:spLocks noGrp="1"/>
          </p:cNvSpPr>
          <p:nvPr>
            <p:ph type="title"/>
          </p:nvPr>
        </p:nvSpPr>
        <p:spPr/>
        <p:txBody>
          <a:bodyPr/>
          <a:lstStyle/>
          <a:p>
            <a:endParaRPr lang="en-US" altLang="en-US" smtClean="0"/>
          </a:p>
        </p:txBody>
      </p:sp>
      <p:sp>
        <p:nvSpPr>
          <p:cNvPr id="123908" name="Text Placeholder 2"/>
          <p:cNvSpPr>
            <a:spLocks noGrp="1"/>
          </p:cNvSpPr>
          <p:nvPr>
            <p:ph type="body" idx="1"/>
          </p:nvPr>
        </p:nvSpPr>
        <p:spPr/>
        <p:txBody>
          <a:bodyPr/>
          <a:lstStyle/>
          <a:p>
            <a:endParaRPr lang="en-US" altLang="en-US" smtClean="0"/>
          </a:p>
        </p:txBody>
      </p:sp>
      <p:sp>
        <p:nvSpPr>
          <p:cNvPr id="123909" name="Content Placeholder 3"/>
          <p:cNvSpPr>
            <a:spLocks noGrp="1"/>
          </p:cNvSpPr>
          <p:nvPr>
            <p:ph sz="half" idx="2"/>
          </p:nvPr>
        </p:nvSpPr>
        <p:spPr/>
        <p:txBody>
          <a:bodyPr/>
          <a:lstStyle/>
          <a:p>
            <a:endParaRPr lang="en-US" altLang="en-US" smtClean="0"/>
          </a:p>
        </p:txBody>
      </p:sp>
      <p:sp>
        <p:nvSpPr>
          <p:cNvPr id="123910" name="Text Placeholder 4"/>
          <p:cNvSpPr>
            <a:spLocks noGrp="1"/>
          </p:cNvSpPr>
          <p:nvPr>
            <p:ph type="body" sz="quarter" idx="3"/>
          </p:nvPr>
        </p:nvSpPr>
        <p:spPr/>
        <p:txBody>
          <a:bodyPr/>
          <a:lstStyle/>
          <a:p>
            <a:endParaRPr lang="en-US" altLang="en-US" smtClean="0"/>
          </a:p>
        </p:txBody>
      </p:sp>
      <p:sp>
        <p:nvSpPr>
          <p:cNvPr id="123911" name="Content Placeholder 5"/>
          <p:cNvSpPr>
            <a:spLocks noGrp="1"/>
          </p:cNvSpPr>
          <p:nvPr>
            <p:ph sz="quarter" idx="4"/>
          </p:nvPr>
        </p:nvSpPr>
        <p:spPr/>
        <p:txBody>
          <a:bodyPr/>
          <a:lstStyle/>
          <a:p>
            <a:endParaRPr lang="en-US" altLang="en-US" smtClean="0"/>
          </a:p>
        </p:txBody>
      </p:sp>
      <p:pic>
        <p:nvPicPr>
          <p:cNvPr id="12391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0678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43" name="Title 1"/>
          <p:cNvSpPr>
            <a:spLocks noGrp="1"/>
          </p:cNvSpPr>
          <p:nvPr>
            <p:ph type="title"/>
          </p:nvPr>
        </p:nvSpPr>
        <p:spPr>
          <a:xfrm>
            <a:off x="1219200" y="0"/>
            <a:ext cx="7467600" cy="792163"/>
          </a:xfrm>
        </p:spPr>
        <p:txBody>
          <a:bodyPr/>
          <a:lstStyle/>
          <a:p>
            <a:r>
              <a:rPr lang="en-US" altLang="en-US" smtClean="0"/>
              <a:t>Global Armed Conflict</a:t>
            </a:r>
          </a:p>
        </p:txBody>
      </p:sp>
      <p:sp>
        <p:nvSpPr>
          <p:cNvPr id="10244" name="Text Placeholder 2"/>
          <p:cNvSpPr>
            <a:spLocks noGrp="1"/>
          </p:cNvSpPr>
          <p:nvPr>
            <p:ph type="body" idx="1"/>
          </p:nvPr>
        </p:nvSpPr>
        <p:spPr/>
        <p:txBody>
          <a:bodyPr/>
          <a:lstStyle/>
          <a:p>
            <a:endParaRPr lang="en-US" altLang="en-US" smtClean="0"/>
          </a:p>
        </p:txBody>
      </p:sp>
      <p:sp>
        <p:nvSpPr>
          <p:cNvPr id="10245" name="Content Placeholder 3"/>
          <p:cNvSpPr>
            <a:spLocks noGrp="1"/>
          </p:cNvSpPr>
          <p:nvPr>
            <p:ph sz="half" idx="2"/>
          </p:nvPr>
        </p:nvSpPr>
        <p:spPr/>
        <p:txBody>
          <a:bodyPr/>
          <a:lstStyle/>
          <a:p>
            <a:endParaRPr lang="en-US" altLang="en-US" smtClean="0"/>
          </a:p>
        </p:txBody>
      </p:sp>
      <p:sp>
        <p:nvSpPr>
          <p:cNvPr id="10246" name="Text Placeholder 4"/>
          <p:cNvSpPr>
            <a:spLocks noGrp="1"/>
          </p:cNvSpPr>
          <p:nvPr>
            <p:ph type="body" sz="quarter" idx="3"/>
          </p:nvPr>
        </p:nvSpPr>
        <p:spPr/>
        <p:txBody>
          <a:bodyPr/>
          <a:lstStyle/>
          <a:p>
            <a:endParaRPr lang="en-US" altLang="en-US" smtClean="0"/>
          </a:p>
        </p:txBody>
      </p:sp>
      <p:sp>
        <p:nvSpPr>
          <p:cNvPr id="10247" name="Content Placeholder 5"/>
          <p:cNvSpPr>
            <a:spLocks noGrp="1"/>
          </p:cNvSpPr>
          <p:nvPr>
            <p:ph sz="quarter" idx="4"/>
          </p:nvPr>
        </p:nvSpPr>
        <p:spPr/>
        <p:txBody>
          <a:bodyPr/>
          <a:lstStyle/>
          <a:p>
            <a:endParaRPr lang="en-US" altLang="en-US" smtClean="0"/>
          </a:p>
        </p:txBody>
      </p:sp>
      <p:pic>
        <p:nvPicPr>
          <p:cNvPr id="1024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861060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7"/>
          <p:cNvSpPr>
            <a:spLocks noChangeArrowheads="1"/>
          </p:cNvSpPr>
          <p:nvPr/>
        </p:nvSpPr>
        <p:spPr bwMode="auto">
          <a:xfrm>
            <a:off x="346075" y="6248400"/>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 International Institute for Strategic Studies (IISS) Armed Conflict Database</a:t>
            </a:r>
          </a:p>
        </p:txBody>
      </p:sp>
    </p:spTree>
    <p:extLst>
      <p:ext uri="{BB962C8B-B14F-4D97-AF65-F5344CB8AC3E}">
        <p14:creationId xmlns:p14="http://schemas.microsoft.com/office/powerpoint/2010/main" val="38721566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Atmospheric CO2</a:t>
            </a: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736758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8952</TotalTime>
  <Words>2076</Words>
  <Application>Microsoft Office PowerPoint</Application>
  <PresentationFormat>On-screen Show (4:3)</PresentationFormat>
  <Paragraphs>369</Paragraphs>
  <Slides>89</Slides>
  <Notes>36</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89</vt:i4>
      </vt:variant>
    </vt:vector>
  </HeadingPairs>
  <TitlesOfParts>
    <vt:vector size="91" baseType="lpstr">
      <vt:lpstr>Arial</vt:lpstr>
      <vt:lpstr>Default Design</vt:lpstr>
      <vt:lpstr>World Happiness Map</vt:lpstr>
      <vt:lpstr>Human Happiness</vt:lpstr>
      <vt:lpstr>Armed Conflict to Drop to 1 in 12 countries by 2050</vt:lpstr>
      <vt:lpstr>Armed Conflict</vt:lpstr>
      <vt:lpstr>Global Peace Index</vt:lpstr>
      <vt:lpstr>Nuclear Arsenal</vt:lpstr>
      <vt:lpstr>Greenhouse Gasses</vt:lpstr>
      <vt:lpstr>Carbon Dioxide Output</vt:lpstr>
      <vt:lpstr>Atmospheric CO2</vt:lpstr>
      <vt:lpstr>PowerPoint Presentation</vt:lpstr>
      <vt:lpstr>Increase in Energy Demand</vt:lpstr>
      <vt:lpstr>PowerPoint Presentation</vt:lpstr>
      <vt:lpstr>Global Warming</vt:lpstr>
      <vt:lpstr>Sea Level Rise</vt:lpstr>
      <vt:lpstr>PowerPoint Presentation</vt:lpstr>
      <vt:lpstr>Corn Habitat</vt:lpstr>
      <vt:lpstr>Fertility Rate: 1970</vt:lpstr>
      <vt:lpstr>Fertility Rate: 2005</vt:lpstr>
      <vt:lpstr>Estimated World Population</vt:lpstr>
      <vt:lpstr>Food Production in Increasing</vt:lpstr>
      <vt:lpstr>Peak Oil?</vt:lpstr>
      <vt:lpstr>Oil Shortages</vt:lpstr>
      <vt:lpstr>Ethanol Food Connection</vt:lpstr>
      <vt:lpstr>Food Riots</vt:lpstr>
      <vt:lpstr>PowerPoint Presentation</vt:lpstr>
      <vt:lpstr>PowerPoint Presentation</vt:lpstr>
      <vt:lpstr>Why not Nuclear?</vt:lpstr>
      <vt:lpstr>All we have to do is:</vt:lpstr>
      <vt:lpstr>Providing all global energy with clean renewable power</vt:lpstr>
      <vt:lpstr>Short-Term Thinking Leads to Long-Term Disasters</vt:lpstr>
      <vt:lpstr>Short term thinking leads to long-term disasters</vt:lpstr>
      <vt:lpstr>The Risk</vt:lpstr>
      <vt:lpstr>What does this have to do with GIS?</vt:lpstr>
      <vt:lpstr>US Renewable Energy</vt:lpstr>
      <vt:lpstr>Solar Engery</vt:lpstr>
      <vt:lpstr>Mean Annual Wind Speed</vt:lpstr>
      <vt:lpstr>Geothermal</vt:lpstr>
      <vt:lpstr>Biofuel</vt:lpstr>
      <vt:lpstr>Pressure on Critical Land</vt:lpstr>
      <vt:lpstr>MSP</vt:lpstr>
      <vt:lpstr>Nantucket Island</vt:lpstr>
      <vt:lpstr>What can we do?</vt:lpstr>
      <vt:lpstr>Additional Slides</vt:lpstr>
      <vt:lpstr>PowerPoint Presentation</vt:lpstr>
      <vt:lpstr>PowerPoint Presentation</vt:lpstr>
      <vt:lpstr>PowerPoint Presentation</vt:lpstr>
      <vt:lpstr>Ocean Acidification</vt:lpstr>
      <vt:lpstr>Increase in pH Since 1700s</vt:lpstr>
      <vt:lpstr>PowerPoint Presentation</vt:lpstr>
      <vt:lpstr>PowerPoint Presentation</vt:lpstr>
      <vt:lpstr>Solar in the US</vt:lpstr>
      <vt:lpstr>Spatial-Tempral Planning</vt:lpstr>
      <vt:lpstr>Impacted by Ocean Acidification</vt:lpstr>
      <vt:lpstr>Australian Fire Storms</vt:lpstr>
      <vt:lpstr>PowerPoint Presentation</vt:lpstr>
      <vt:lpstr>Food Security?</vt:lpstr>
      <vt:lpstr>Interconnected World</vt:lpstr>
      <vt:lpstr>PowerPoint Presentation</vt:lpstr>
      <vt:lpstr>Climate Change</vt:lpstr>
      <vt:lpstr>Increasing Food Consumption</vt:lpstr>
      <vt:lpstr>Coral Reef Bleaching</vt:lpstr>
      <vt:lpstr>Threats to Biodiversity</vt:lpstr>
      <vt:lpstr>Human Water Security</vt:lpstr>
      <vt:lpstr>PowerPoint Presentation</vt:lpstr>
      <vt:lpstr>Predicted Temperature Increase</vt:lpstr>
      <vt:lpstr>PowerPoint Presentation</vt:lpstr>
      <vt:lpstr>Food Stocks are Low</vt:lpstr>
      <vt:lpstr>Peak Phosphorus</vt:lpstr>
      <vt:lpstr>Ice Cover in Arctic</vt:lpstr>
      <vt:lpstr>Grand Challenges</vt:lpstr>
      <vt:lpstr>PowerPoint Presentation</vt:lpstr>
      <vt:lpstr>“Renewable, Clean, Energy”</vt:lpstr>
      <vt:lpstr>US Energy Sources</vt:lpstr>
      <vt:lpstr>US Renewable Energy</vt:lpstr>
      <vt:lpstr>Increased CO2 -&gt; Warming</vt:lpstr>
      <vt:lpstr>China Renewable Energy Center</vt:lpstr>
      <vt:lpstr>Energy Emissions</vt:lpstr>
      <vt:lpstr>Energy Usage In New York</vt:lpstr>
      <vt:lpstr>Global Potential Energy</vt:lpstr>
      <vt:lpstr>Military  Expenditures</vt:lpstr>
      <vt:lpstr>Nuclear Arsenal</vt:lpstr>
      <vt:lpstr>Arctic Ice Extent 2010</vt:lpstr>
      <vt:lpstr>Greenland Ice Melt</vt:lpstr>
      <vt:lpstr>World Phosphorus Reserves</vt:lpstr>
      <vt:lpstr>PowerPoint Presentation</vt:lpstr>
      <vt:lpstr>PowerPoint Presentation</vt:lpstr>
      <vt:lpstr>Change in Cereal Production</vt:lpstr>
      <vt:lpstr>PowerPoint Presentation</vt:lpstr>
      <vt:lpstr>Global Armed Conflict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 322: Introduction to Geographic Information Systems</dc:title>
  <dc:creator>jimg</dc:creator>
  <cp:lastModifiedBy>jg2345</cp:lastModifiedBy>
  <cp:revision>158</cp:revision>
  <dcterms:created xsi:type="dcterms:W3CDTF">2008-05-04T17:53:48Z</dcterms:created>
  <dcterms:modified xsi:type="dcterms:W3CDTF">2017-12-05T21:26:57Z</dcterms:modified>
</cp:coreProperties>
</file>