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3"/>
  </p:notesMasterIdLst>
  <p:sldIdLst>
    <p:sldId id="459" r:id="rId2"/>
    <p:sldId id="508" r:id="rId3"/>
    <p:sldId id="521" r:id="rId4"/>
    <p:sldId id="523" r:id="rId5"/>
    <p:sldId id="522" r:id="rId6"/>
    <p:sldId id="524" r:id="rId7"/>
    <p:sldId id="525" r:id="rId8"/>
    <p:sldId id="513" r:id="rId9"/>
    <p:sldId id="514" r:id="rId10"/>
    <p:sldId id="515" r:id="rId11"/>
    <p:sldId id="526" r:id="rId12"/>
    <p:sldId id="268" r:id="rId13"/>
    <p:sldId id="516" r:id="rId14"/>
    <p:sldId id="484" r:id="rId15"/>
    <p:sldId id="487" r:id="rId16"/>
    <p:sldId id="489" r:id="rId17"/>
    <p:sldId id="491" r:id="rId18"/>
    <p:sldId id="483" r:id="rId19"/>
    <p:sldId id="517" r:id="rId20"/>
    <p:sldId id="518" r:id="rId21"/>
    <p:sldId id="492" r:id="rId22"/>
    <p:sldId id="494" r:id="rId23"/>
    <p:sldId id="520" r:id="rId24"/>
    <p:sldId id="486" r:id="rId25"/>
    <p:sldId id="501" r:id="rId26"/>
    <p:sldId id="379" r:id="rId27"/>
    <p:sldId id="343" r:id="rId28"/>
    <p:sldId id="441" r:id="rId29"/>
    <p:sldId id="390" r:id="rId30"/>
    <p:sldId id="442" r:id="rId31"/>
    <p:sldId id="443" r:id="rId32"/>
    <p:sldId id="393" r:id="rId33"/>
    <p:sldId id="469" r:id="rId34"/>
    <p:sldId id="474" r:id="rId35"/>
    <p:sldId id="502" r:id="rId36"/>
    <p:sldId id="466" r:id="rId37"/>
    <p:sldId id="481" r:id="rId38"/>
    <p:sldId id="461" r:id="rId39"/>
    <p:sldId id="452" r:id="rId40"/>
    <p:sldId id="453" r:id="rId41"/>
    <p:sldId id="402" r:id="rId42"/>
    <p:sldId id="395" r:id="rId43"/>
    <p:sldId id="394" r:id="rId44"/>
    <p:sldId id="265" r:id="rId45"/>
    <p:sldId id="313" r:id="rId46"/>
    <p:sldId id="287" r:id="rId47"/>
    <p:sldId id="293" r:id="rId48"/>
    <p:sldId id="292" r:id="rId49"/>
    <p:sldId id="380" r:id="rId50"/>
    <p:sldId id="407" r:id="rId51"/>
    <p:sldId id="408" r:id="rId52"/>
    <p:sldId id="428" r:id="rId53"/>
    <p:sldId id="429" r:id="rId54"/>
    <p:sldId id="444" r:id="rId55"/>
    <p:sldId id="510" r:id="rId56"/>
    <p:sldId id="511" r:id="rId57"/>
    <p:sldId id="512" r:id="rId58"/>
    <p:sldId id="406" r:id="rId59"/>
    <p:sldId id="450" r:id="rId60"/>
    <p:sldId id="405" r:id="rId61"/>
    <p:sldId id="463" r:id="rId62"/>
    <p:sldId id="436" r:id="rId63"/>
    <p:sldId id="378" r:id="rId64"/>
    <p:sldId id="455" r:id="rId65"/>
    <p:sldId id="462" r:id="rId66"/>
    <p:sldId id="424" r:id="rId67"/>
    <p:sldId id="425" r:id="rId68"/>
    <p:sldId id="506" r:id="rId69"/>
    <p:sldId id="507" r:id="rId70"/>
    <p:sldId id="426" r:id="rId71"/>
    <p:sldId id="324" r:id="rId72"/>
    <p:sldId id="460" r:id="rId73"/>
    <p:sldId id="472" r:id="rId74"/>
    <p:sldId id="504" r:id="rId75"/>
    <p:sldId id="505" r:id="rId76"/>
    <p:sldId id="503" r:id="rId77"/>
    <p:sldId id="500" r:id="rId78"/>
    <p:sldId id="476" r:id="rId79"/>
    <p:sldId id="473" r:id="rId80"/>
    <p:sldId id="467" r:id="rId81"/>
    <p:sldId id="464" r:id="rId82"/>
    <p:sldId id="345" r:id="rId83"/>
    <p:sldId id="446" r:id="rId84"/>
    <p:sldId id="430" r:id="rId85"/>
    <p:sldId id="431" r:id="rId86"/>
    <p:sldId id="451" r:id="rId87"/>
    <p:sldId id="413" r:id="rId88"/>
    <p:sldId id="427" r:id="rId89"/>
    <p:sldId id="414" r:id="rId90"/>
    <p:sldId id="416" r:id="rId91"/>
    <p:sldId id="475" r:id="rId92"/>
    <p:sldId id="417" r:id="rId93"/>
    <p:sldId id="418" r:id="rId94"/>
    <p:sldId id="423" r:id="rId95"/>
    <p:sldId id="419" r:id="rId96"/>
    <p:sldId id="420" r:id="rId97"/>
    <p:sldId id="421" r:id="rId98"/>
    <p:sldId id="422" r:id="rId99"/>
    <p:sldId id="415" r:id="rId100"/>
    <p:sldId id="397" r:id="rId101"/>
    <p:sldId id="398" r:id="rId102"/>
    <p:sldId id="399" r:id="rId103"/>
    <p:sldId id="400" r:id="rId104"/>
    <p:sldId id="403" r:id="rId105"/>
    <p:sldId id="363" r:id="rId106"/>
    <p:sldId id="367" r:id="rId107"/>
    <p:sldId id="409" r:id="rId108"/>
    <p:sldId id="377" r:id="rId109"/>
    <p:sldId id="365" r:id="rId110"/>
    <p:sldId id="364" r:id="rId111"/>
    <p:sldId id="352" r:id="rId112"/>
    <p:sldId id="361" r:id="rId113"/>
    <p:sldId id="357" r:id="rId114"/>
    <p:sldId id="353" r:id="rId115"/>
    <p:sldId id="354" r:id="rId116"/>
    <p:sldId id="355" r:id="rId117"/>
    <p:sldId id="439" r:id="rId118"/>
    <p:sldId id="440" r:id="rId119"/>
    <p:sldId id="349" r:id="rId120"/>
    <p:sldId id="350" r:id="rId121"/>
    <p:sldId id="351" r:id="rId122"/>
    <p:sldId id="298" r:id="rId123"/>
    <p:sldId id="335" r:id="rId124"/>
    <p:sldId id="317" r:id="rId125"/>
    <p:sldId id="274" r:id="rId126"/>
    <p:sldId id="270" r:id="rId127"/>
    <p:sldId id="311" r:id="rId128"/>
    <p:sldId id="340" r:id="rId129"/>
    <p:sldId id="289" r:id="rId130"/>
    <p:sldId id="314" r:id="rId131"/>
    <p:sldId id="319" r:id="rId132"/>
    <p:sldId id="318" r:id="rId133"/>
    <p:sldId id="344" r:id="rId134"/>
    <p:sldId id="316" r:id="rId135"/>
    <p:sldId id="358" r:id="rId136"/>
    <p:sldId id="359" r:id="rId137"/>
    <p:sldId id="360" r:id="rId138"/>
    <p:sldId id="368" r:id="rId139"/>
    <p:sldId id="369" r:id="rId140"/>
    <p:sldId id="370" r:id="rId141"/>
    <p:sldId id="371" r:id="rId142"/>
    <p:sldId id="374" r:id="rId143"/>
    <p:sldId id="375" r:id="rId144"/>
    <p:sldId id="373" r:id="rId145"/>
    <p:sldId id="381" r:id="rId146"/>
    <p:sldId id="382" r:id="rId147"/>
    <p:sldId id="383" r:id="rId148"/>
    <p:sldId id="384" r:id="rId149"/>
    <p:sldId id="385" r:id="rId150"/>
    <p:sldId id="386" r:id="rId151"/>
    <p:sldId id="387" r:id="rId1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6600CC"/>
    <a:srgbClr val="003399"/>
    <a:srgbClr val="CC66FF"/>
    <a:srgbClr val="8599D3"/>
    <a:srgbClr val="FF0066"/>
    <a:srgbClr val="CC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89639" autoAdjust="0"/>
  </p:normalViewPr>
  <p:slideViewPr>
    <p:cSldViewPr>
      <p:cViewPr varScale="1">
        <p:scale>
          <a:sx n="131" d="100"/>
          <a:sy n="131" d="100"/>
        </p:scale>
        <p:origin x="660"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99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845118-7F91-4E33-BF66-BFAD903663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a:extLst>
              <a:ext uri="{FF2B5EF4-FFF2-40B4-BE49-F238E27FC236}">
                <a16:creationId xmlns:a16="http://schemas.microsoft.com/office/drawing/2014/main" id="{2B324D84-DED0-4B76-8B56-5B58CC8BA80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3DE9C472-6ECA-45F7-8937-EDDE042D3D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29435A72-2C9C-4BDF-8CB7-DE6A7BB8913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3C5BDC2A-D8B9-4AB8-B8D7-04E4CE0C2A0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a:extLst>
              <a:ext uri="{FF2B5EF4-FFF2-40B4-BE49-F238E27FC236}">
                <a16:creationId xmlns:a16="http://schemas.microsoft.com/office/drawing/2014/main" id="{4B4CE55C-5013-446A-9A3B-5B23EF22B6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67D0C9-CF45-49AA-98D9-A6E8B86485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imgur.com/0Atfa3y.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3F2DFC6-6618-478B-BCE1-8DB969CCA6ED}"/>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A4FD570C-28B6-4175-AFA3-B5EB5999F422}"/>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1CFF3562-D3F7-40E9-962C-831BABD7821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E0C493-60D6-4E83-8A82-B9E1C8320120}"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73C62B8-403E-41E5-8500-1191ACD1E0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BBD384B-D22D-4FB1-B994-DEE7D93E6E5E}"/>
              </a:ext>
            </a:extLst>
          </p:cNvPr>
          <p:cNvSpPr>
            <a:spLocks noGrp="1"/>
          </p:cNvSpPr>
          <p:nvPr>
            <p:ph type="body" idx="1"/>
          </p:nvPr>
        </p:nvSpPr>
        <p:spPr/>
        <p:txBody>
          <a:bodyPr/>
          <a:lstStyle/>
          <a:p>
            <a:pPr eaLnBrk="1" fontAlgn="auto" hangingPunct="1">
              <a:spcBef>
                <a:spcPts val="0"/>
              </a:spcBef>
              <a:spcAft>
                <a:spcPts val="0"/>
              </a:spcAft>
              <a:defRPr/>
            </a:pPr>
            <a:r>
              <a:rPr lang="en-US" b="1" dirty="0">
                <a:latin typeface="+mn-lt"/>
              </a:rPr>
              <a:t>World War One propaganda map advocating American intervention</a:t>
            </a:r>
          </a:p>
          <a:p>
            <a:pPr>
              <a:defRPr/>
            </a:pPr>
            <a:endParaRPr lang="en-US" dirty="0"/>
          </a:p>
        </p:txBody>
      </p:sp>
      <p:sp>
        <p:nvSpPr>
          <p:cNvPr id="13316" name="Slide Number Placeholder 3">
            <a:extLst>
              <a:ext uri="{FF2B5EF4-FFF2-40B4-BE49-F238E27FC236}">
                <a16:creationId xmlns:a16="http://schemas.microsoft.com/office/drawing/2014/main" id="{B815CD07-5565-405A-AAF8-BD2AE6B504F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BF3190-1DA2-4338-A746-13B9A0EA7CDA}" type="slidenum">
              <a:rPr lang="en-US" altLang="en-US" smtClean="0"/>
              <a:pPr/>
              <a:t>17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1853 Admiral Perry forced Japan to open to western trade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22</a:t>
            </a:fld>
            <a:endParaRPr lang="en-US" altLang="en-US"/>
          </a:p>
        </p:txBody>
      </p:sp>
    </p:spTree>
    <p:extLst>
      <p:ext uri="{BB962C8B-B14F-4D97-AF65-F5344CB8AC3E}">
        <p14:creationId xmlns:p14="http://schemas.microsoft.com/office/powerpoint/2010/main" val="3326167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4620E75-6B21-42C3-ADAB-F447B134454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06AE05C9-1588-4DFA-8E89-38665935C516}"/>
              </a:ext>
            </a:extLst>
          </p:cNvPr>
          <p:cNvSpPr>
            <a:spLocks noGrp="1"/>
          </p:cNvSpPr>
          <p:nvPr>
            <p:ph type="body" idx="1"/>
          </p:nvPr>
        </p:nvSpPr>
        <p:spPr>
          <a:noFill/>
        </p:spPr>
        <p:txBody>
          <a:bodyPr/>
          <a:lstStyle/>
          <a:p>
            <a:r>
              <a:rPr lang="en-US" altLang="en-US" dirty="0">
                <a:latin typeface="Arial" panose="020B0604020202020204" pitchFamily="34" charset="0"/>
              </a:rPr>
              <a:t>https://apjjf.org/-Charles-K.-Armstrong/3460/article.html</a:t>
            </a:r>
          </a:p>
          <a:p>
            <a:endParaRPr lang="en-US" altLang="en-US" dirty="0">
              <a:latin typeface="Arial" panose="020B0604020202020204" pitchFamily="34" charset="0"/>
            </a:endParaRPr>
          </a:p>
          <a:p>
            <a:r>
              <a:rPr lang="en-US" altLang="en-US" dirty="0">
                <a:latin typeface="Arial" panose="020B0604020202020204" pitchFamily="34" charset="0"/>
              </a:rPr>
              <a:t>http://www.bbc.com/news/world-asia-43921385?ocid=global_bbccom_email_27042018_top+news+stories</a:t>
            </a:r>
          </a:p>
          <a:p>
            <a:endParaRPr lang="en-US" altLang="en-US" dirty="0">
              <a:latin typeface="Arial" panose="020B0604020202020204" pitchFamily="34" charset="0"/>
            </a:endParaRPr>
          </a:p>
          <a:p>
            <a:r>
              <a:rPr lang="en-US" altLang="en-US" dirty="0">
                <a:latin typeface="Arial" panose="020B0604020202020204" pitchFamily="34" charset="0"/>
              </a:rPr>
              <a:t>85,000 miles squared – California is 165,000! </a:t>
            </a:r>
          </a:p>
          <a:p>
            <a:endParaRPr lang="en-US" altLang="en-US" dirty="0">
              <a:latin typeface="Arial" panose="020B0604020202020204" pitchFamily="34" charset="0"/>
            </a:endParaRPr>
          </a:p>
          <a:p>
            <a:r>
              <a:rPr lang="en-US" altLang="en-US" dirty="0" err="1">
                <a:latin typeface="Arial" panose="020B0604020202020204" pitchFamily="34" charset="0"/>
              </a:rPr>
              <a:t>Popuplatino</a:t>
            </a:r>
            <a:r>
              <a:rPr lang="en-US" altLang="en-US" dirty="0">
                <a:latin typeface="Arial" panose="020B0604020202020204" pitchFamily="34" charset="0"/>
              </a:rPr>
              <a:t> of California: 40 million</a:t>
            </a:r>
          </a:p>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569F6223-80F9-498D-983D-95DBA1B565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AEA875-7611-46C2-8901-9AC2C1AB16B6}" type="slidenum">
              <a:rPr lang="en-US" altLang="en-US" smtClean="0"/>
              <a:pPr/>
              <a:t>25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DEE0642-EBBB-4F60-97C6-51AF3DC3D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943429D-956B-4D1B-B39F-3640485D1213}"/>
              </a:ext>
            </a:extLst>
          </p:cNvPr>
          <p:cNvSpPr>
            <a:spLocks noGrp="1"/>
          </p:cNvSpPr>
          <p:nvPr>
            <p:ph type="body" idx="1"/>
          </p:nvPr>
        </p:nvSpPr>
        <p:spPr>
          <a:noFill/>
        </p:spPr>
        <p:txBody>
          <a:bodyPr/>
          <a:lstStyle/>
          <a:p>
            <a:r>
              <a:rPr lang="en-US" altLang="en-US">
                <a:latin typeface="Arial" panose="020B0604020202020204" pitchFamily="34" charset="0"/>
              </a:rPr>
              <a:t>The number of deaths from conflict have dramatically decreased in the last 70 years.</a:t>
            </a:r>
          </a:p>
        </p:txBody>
      </p:sp>
      <p:sp>
        <p:nvSpPr>
          <p:cNvPr id="23556" name="Slide Number Placeholder 3">
            <a:extLst>
              <a:ext uri="{FF2B5EF4-FFF2-40B4-BE49-F238E27FC236}">
                <a16:creationId xmlns:a16="http://schemas.microsoft.com/office/drawing/2014/main" id="{8561B235-0FA9-4192-95BB-432C152EECA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506F7-41DC-4D5D-8ACB-94E4A7CACEBE}" type="slidenum">
              <a:rPr lang="en-US" altLang="en-US" smtClean="0"/>
              <a:pPr/>
              <a:t>27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EF0D396-4048-46A4-8F55-0C6B48E6711C}"/>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C4D40FBA-9390-44B2-866B-5FC6CEC86D22}"/>
              </a:ext>
            </a:extLst>
          </p:cNvPr>
          <p:cNvSpPr>
            <a:spLocks noGrp="1"/>
          </p:cNvSpPr>
          <p:nvPr>
            <p:ph type="body" idx="1"/>
          </p:nvPr>
        </p:nvSpPr>
        <p:spPr>
          <a:noFill/>
        </p:spPr>
        <p:txBody>
          <a:bodyPr/>
          <a:lstStyle/>
          <a:p>
            <a:r>
              <a:rPr lang="en-US" altLang="en-US">
                <a:latin typeface="Arial" panose="020B0604020202020204" pitchFamily="34" charset="0"/>
              </a:rPr>
              <a:t>US overturned a democratically elected government in Chile when they threatened to nationalize the mines.  The government was replaced by a military dictatorship.</a:t>
            </a:r>
          </a:p>
          <a:p>
            <a:r>
              <a:rPr lang="en-US" altLang="en-US">
                <a:latin typeface="Arial" panose="020B0604020202020204" pitchFamily="34" charset="0"/>
              </a:rPr>
              <a:t>US overturned the government of Iran when they threatened to nationalize the oil fields, the government was replaced by the Shah, a ruthless dictator that tortured and willed 200,000 of his own people. Ayatollah Khomeini led a revolution against the Shah and today Iran's government is elected but our enemy.</a:t>
            </a:r>
          </a:p>
          <a:p>
            <a:r>
              <a:rPr lang="en-US" altLang="en-US">
                <a:latin typeface="Arial" panose="020B0604020202020204" pitchFamily="34" charset="0"/>
              </a:rPr>
              <a:t>https://www.youtube.com/watch?v=-2d-yXtm2ME</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AB050722-4782-41C9-86FB-AB828A3A4DB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941722-4B22-4C82-AF0D-813276B1A2E6}" type="slidenum">
              <a:rPr lang="en-US" altLang="en-US" smtClean="0"/>
              <a:pPr/>
              <a:t>33</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765392-E219-439E-9CFC-0BA2CE35BD5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3CF4EF3B-C61C-4ECC-AC46-691317B461A4}"/>
              </a:ext>
            </a:extLst>
          </p:cNvPr>
          <p:cNvSpPr>
            <a:spLocks noGrp="1"/>
          </p:cNvSpPr>
          <p:nvPr>
            <p:ph type="body" idx="1"/>
          </p:nvPr>
        </p:nvSpPr>
        <p:spPr>
          <a:noFill/>
        </p:spPr>
        <p:txBody>
          <a:bodyPr/>
          <a:lstStyle/>
          <a:p>
            <a:r>
              <a:rPr lang="en-US" altLang="en-US">
                <a:latin typeface="Arial" panose="020B0604020202020204" pitchFamily="34" charset="0"/>
              </a:rPr>
              <a:t>A form of government in which power is explicitly vested in the people, who in turn exercise their power through elected representatives. Today, the terms </a:t>
            </a:r>
            <a:r>
              <a:rPr lang="en-US" altLang="en-US" b="1">
                <a:latin typeface="Arial" panose="020B0604020202020204" pitchFamily="34" charset="0"/>
              </a:rPr>
              <a:t>republic</a:t>
            </a:r>
            <a:r>
              <a:rPr lang="en-US" altLang="en-US">
                <a:latin typeface="Arial" panose="020B0604020202020204" pitchFamily="34" charset="0"/>
              </a:rPr>
              <a:t> and democracy are virtually interchangeable, but historically the two differed.</a:t>
            </a:r>
          </a:p>
          <a:p>
            <a:endParaRPr lang="en-US" altLang="en-US">
              <a:latin typeface="Arial" panose="020B0604020202020204" pitchFamily="34" charset="0"/>
            </a:endParaRPr>
          </a:p>
          <a:p>
            <a:r>
              <a:rPr lang="en-US" altLang="en-US">
                <a:latin typeface="Arial" panose="020B0604020202020204" pitchFamily="34" charset="0"/>
              </a:rPr>
              <a:t>Iran became our enemy in 1941 when the prime minister nationalized the oil fields</a:t>
            </a:r>
          </a:p>
          <a:p>
            <a:endParaRPr lang="en-US" altLang="en-US">
              <a:latin typeface="Arial" panose="020B0604020202020204" pitchFamily="34" charset="0"/>
            </a:endParaRPr>
          </a:p>
          <a:p>
            <a:r>
              <a:rPr lang="en-US" altLang="en-US">
                <a:latin typeface="Arial" panose="020B0604020202020204" pitchFamily="34" charset="0"/>
              </a:rPr>
              <a:t>Shah of Iran: https://en.wikipedia.org/wiki/Mohammad_Reza_Pahlavi</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4134C1B0-9C48-4237-8EE3-478E2C9EEA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FA143-4B37-48BA-865A-9B97DA4CC88F}" type="slidenum">
              <a:rPr lang="en-US" altLang="en-US" smtClean="0"/>
              <a:pPr/>
              <a:t>34</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1A784F7-241E-4E73-B4CF-7F528E592F6C}"/>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8790F616-A86C-4184-B05F-64404D086215}"/>
              </a:ext>
            </a:extLst>
          </p:cNvPr>
          <p:cNvSpPr>
            <a:spLocks noGrp="1"/>
          </p:cNvSpPr>
          <p:nvPr>
            <p:ph type="body" idx="1"/>
          </p:nvPr>
        </p:nvSpPr>
        <p:spPr>
          <a:noFill/>
        </p:spPr>
        <p:txBody>
          <a:bodyPr/>
          <a:lstStyle/>
          <a:p>
            <a:r>
              <a:rPr lang="en-US" altLang="en-US" dirty="0">
                <a:latin typeface="Arial" panose="020B0604020202020204" pitchFamily="34" charset="0"/>
              </a:rPr>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a:p>
            <a:r>
              <a:rPr lang="en-US" altLang="en-US" dirty="0">
                <a:latin typeface="Arial" panose="020B0604020202020204" pitchFamily="34" charset="0"/>
              </a:rPr>
              <a:t>http://geoclub.info/%D1%81%D0%B5%D0%BF%D0%B0%D1%80%D0%B0%D1%82%D0%B8%D0%B7%D0%BC-%D0%BA%D0%B8%D0%B5%D0%B2%D1%81%D0%BA%D0%BE%D0%B9-%D1%85%D1%83%D0%BD%D1%82%D1%8B/</a:t>
            </a:r>
          </a:p>
        </p:txBody>
      </p:sp>
      <p:sp>
        <p:nvSpPr>
          <p:cNvPr id="34820" name="Slide Number Placeholder 3">
            <a:extLst>
              <a:ext uri="{FF2B5EF4-FFF2-40B4-BE49-F238E27FC236}">
                <a16:creationId xmlns:a16="http://schemas.microsoft.com/office/drawing/2014/main" id="{00F39B3B-BE78-4DA4-9D29-C2F0EEA49F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F0810-8CEE-4643-9ED7-3F8C8E305529}" type="slidenum">
              <a:rPr lang="en-US" altLang="en-US" smtClean="0"/>
              <a:pPr/>
              <a:t>35</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37</a:t>
            </a:fld>
            <a:endParaRPr lang="en-US" altLang="en-US"/>
          </a:p>
        </p:txBody>
      </p:sp>
    </p:spTree>
    <p:extLst>
      <p:ext uri="{BB962C8B-B14F-4D97-AF65-F5344CB8AC3E}">
        <p14:creationId xmlns:p14="http://schemas.microsoft.com/office/powerpoint/2010/main" val="4020431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620761A-1268-470D-8FD9-4C9EABB7EACC}"/>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F4625494-BDEF-4752-99AF-3E4D0BB90488}"/>
              </a:ext>
            </a:extLst>
          </p:cNvPr>
          <p:cNvSpPr>
            <a:spLocks noGrp="1"/>
          </p:cNvSpPr>
          <p:nvPr>
            <p:ph type="body" idx="1"/>
          </p:nvPr>
        </p:nvSpPr>
        <p:spPr>
          <a:noFill/>
        </p:spPr>
        <p:txBody>
          <a:bodyPr/>
          <a:lstStyle/>
          <a:p>
            <a:r>
              <a:rPr lang="en-US" altLang="en-US">
                <a:latin typeface="Arial" panose="020B0604020202020204" pitchFamily="34" charset="0"/>
              </a:rPr>
              <a:t>http://www.dailymail.co.uk/sciencetech/article-3409908/The-seven-biggest-threats-humanity-revealed-nuclear-winter-devastating-supervolcano-experts-explain-violent-ways-world-end.html</a:t>
            </a:r>
          </a:p>
        </p:txBody>
      </p:sp>
      <p:sp>
        <p:nvSpPr>
          <p:cNvPr id="37892" name="Slide Number Placeholder 3">
            <a:extLst>
              <a:ext uri="{FF2B5EF4-FFF2-40B4-BE49-F238E27FC236}">
                <a16:creationId xmlns:a16="http://schemas.microsoft.com/office/drawing/2014/main" id="{B2736EA4-DAA0-4191-9956-FE5606A867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AFFC28-BCFB-4B71-A1C2-724B51E11766}" type="slidenum">
              <a:rPr lang="en-US" altLang="en-US" smtClean="0"/>
              <a:pPr/>
              <a:t>38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5FDFDD8-F26D-4A69-AEB8-B75E7DC8E4BE}"/>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F601A69E-038A-44AB-BA23-79697DA6695C}"/>
              </a:ext>
            </a:extLst>
          </p:cNvPr>
          <p:cNvSpPr>
            <a:spLocks noGrp="1"/>
          </p:cNvSpPr>
          <p:nvPr>
            <p:ph type="body" idx="1"/>
          </p:nvPr>
        </p:nvSpPr>
        <p:spPr>
          <a:noFill/>
        </p:spPr>
        <p:txBody>
          <a:bodyPr/>
          <a:lstStyle/>
          <a:p>
            <a:r>
              <a:rPr lang="en-US" altLang="en-US">
                <a:latin typeface="Arial" panose="020B0604020202020204" pitchFamily="34" charset="0"/>
              </a:rPr>
              <a:t>Isn’t this kind of nuts?</a:t>
            </a:r>
          </a:p>
        </p:txBody>
      </p:sp>
      <p:sp>
        <p:nvSpPr>
          <p:cNvPr id="40964" name="Slide Number Placeholder 3">
            <a:extLst>
              <a:ext uri="{FF2B5EF4-FFF2-40B4-BE49-F238E27FC236}">
                <a16:creationId xmlns:a16="http://schemas.microsoft.com/office/drawing/2014/main" id="{48B4A576-2A1D-4250-83BA-5D7516E281E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B6D25-B2F1-4A21-95A3-73A93DA7CC6D}" type="slidenum">
              <a:rPr lang="en-US" altLang="en-US" smtClean="0"/>
              <a:pPr/>
              <a:t>40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4D008B4-CD01-4FBF-BD22-E12DEC432CBE}"/>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C55B893E-8DDC-4F59-8799-8B002C76D72A}"/>
              </a:ext>
            </a:extLst>
          </p:cNvPr>
          <p:cNvSpPr>
            <a:spLocks noGrp="1"/>
          </p:cNvSpPr>
          <p:nvPr>
            <p:ph type="body" idx="1"/>
          </p:nvPr>
        </p:nvSpPr>
        <p:spPr>
          <a:noFill/>
        </p:spPr>
        <p:txBody>
          <a:bodyPr/>
          <a:lstStyle/>
          <a:p>
            <a:r>
              <a:rPr lang="en-US" altLang="en-US">
                <a:latin typeface="Arial" panose="020B0604020202020204" pitchFamily="34" charset="0"/>
              </a:rPr>
              <a:t>Kent State Shooting, May 1970</a:t>
            </a:r>
          </a:p>
          <a:p>
            <a:r>
              <a:rPr lang="en-US" altLang="en-US">
                <a:latin typeface="Arial" panose="020B0604020202020204" pitchFamily="34" charset="0"/>
              </a:rPr>
              <a:t>Chinese famine of 1907 (25 million died, later 43 million)</a:t>
            </a:r>
          </a:p>
          <a:p>
            <a:r>
              <a:rPr lang="en-US" altLang="en-US">
                <a:latin typeface="Arial" panose="020B0604020202020204" pitchFamily="34" charset="0"/>
              </a:rPr>
              <a:t>Drought in Kenya, 2009</a:t>
            </a:r>
          </a:p>
          <a:p>
            <a:r>
              <a:rPr lang="en-US" altLang="en-US">
                <a:latin typeface="Arial" panose="020B0604020202020204" pitchFamily="34" charset="0"/>
              </a:rPr>
              <a:t>https://listverse.com/2013/04/10/10-terrible-famines-in-history/</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D6C72DA4-9346-4125-81EA-8F0D841207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095503-5238-4E30-8C17-E9ED3ABEC7EB}"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3B513EE-5081-4286-97EF-CD6005405A4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0B78962A-0490-480F-8B95-4227D5D1B186}"/>
              </a:ext>
            </a:extLst>
          </p:cNvPr>
          <p:cNvSpPr>
            <a:spLocks noGrp="1"/>
          </p:cNvSpPr>
          <p:nvPr>
            <p:ph type="body" idx="1"/>
          </p:nvPr>
        </p:nvSpPr>
        <p:spPr>
          <a:noFill/>
        </p:spPr>
        <p:txBody>
          <a:bodyPr/>
          <a:lstStyle/>
          <a:p>
            <a:r>
              <a:rPr lang="en-US" altLang="en-US">
                <a:latin typeface="Arial" panose="020B0604020202020204" pitchFamily="34" charset="0"/>
              </a:rPr>
              <a:t>80% of generals retire to defense contractors or consultants</a:t>
            </a:r>
          </a:p>
          <a:p>
            <a:r>
              <a:rPr lang="en-US" altLang="en-US">
                <a:latin typeface="Arial" panose="020B0604020202020204" pitchFamily="34" charset="0"/>
              </a:rPr>
              <a:t>http://archive.boston.com/news/nation/washington/articles/2010/12/26/defense_firms_lure_retired_generals/</a:t>
            </a:r>
          </a:p>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993C56AA-685E-4347-8C12-C388839B42A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B61B0-1FC1-4D47-A0A7-AC66B26F9296}" type="slidenum">
              <a:rPr lang="en-US" altLang="en-US" smtClean="0"/>
              <a:pPr/>
              <a:t>43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3EBC385-12B9-487D-9A46-EEB253F1503F}"/>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AB4C59FF-132A-47C2-B14B-B4E759F7F832}"/>
              </a:ext>
            </a:extLst>
          </p:cNvPr>
          <p:cNvSpPr>
            <a:spLocks noGrp="1"/>
          </p:cNvSpPr>
          <p:nvPr>
            <p:ph type="body" idx="1"/>
          </p:nvPr>
        </p:nvSpPr>
        <p:spPr>
          <a:noFill/>
        </p:spPr>
        <p:txBody>
          <a:bodyPr/>
          <a:lstStyle/>
          <a:p>
            <a:r>
              <a:rPr lang="en-US" altLang="en-US">
                <a:latin typeface="Arial" panose="020B0604020202020204" pitchFamily="34" charset="0"/>
              </a:rPr>
              <a:t>Demand for energy continues to grow.</a:t>
            </a:r>
          </a:p>
        </p:txBody>
      </p:sp>
      <p:sp>
        <p:nvSpPr>
          <p:cNvPr id="48132" name="Slide Number Placeholder 3">
            <a:extLst>
              <a:ext uri="{FF2B5EF4-FFF2-40B4-BE49-F238E27FC236}">
                <a16:creationId xmlns:a16="http://schemas.microsoft.com/office/drawing/2014/main" id="{DA17E512-0B4F-4346-86AA-BF769AC2BCF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9CED25-3200-4C34-8402-A9F63D1041D2}" type="slidenum">
              <a:rPr lang="en-US" altLang="en-US" smtClean="0"/>
              <a:pPr/>
              <a:t>44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66ADFCE-BA01-4731-8E5A-E3FF57186D0D}"/>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4F5895CE-88C8-4B5A-A9F2-9859AE30CB37}"/>
              </a:ext>
            </a:extLst>
          </p:cNvPr>
          <p:cNvSpPr>
            <a:spLocks noGrp="1"/>
          </p:cNvSpPr>
          <p:nvPr>
            <p:ph type="body" idx="1"/>
          </p:nvPr>
        </p:nvSpPr>
        <p:spPr>
          <a:noFill/>
        </p:spPr>
        <p:txBody>
          <a:bodyPr/>
          <a:lstStyle/>
          <a:p>
            <a:r>
              <a:rPr lang="en-US" altLang="en-US" i="1">
                <a:latin typeface="Arial" panose="020B0604020202020204" pitchFamily="34" charset="0"/>
              </a:rPr>
              <a:t>Global CO</a:t>
            </a:r>
            <a:r>
              <a:rPr lang="en-US" altLang="en-US" i="1" baseline="-25000">
                <a:latin typeface="Arial" panose="020B0604020202020204" pitchFamily="34" charset="0"/>
              </a:rPr>
              <a:t>2</a:t>
            </a:r>
            <a:r>
              <a:rPr lang="en-US" altLang="en-US" i="1">
                <a:latin typeface="Arial" panose="020B0604020202020204" pitchFamily="34" charset="0"/>
              </a:rPr>
              <a:t> emissions and warming compared to pre-industrial times for a scenario without climate policy (red) and a scenario in which the emissions are restricted to 1000 billion tonnes of CO</a:t>
            </a:r>
            <a:r>
              <a:rPr lang="en-US" altLang="en-US" i="1" baseline="-25000">
                <a:latin typeface="Arial" panose="020B0604020202020204" pitchFamily="34" charset="0"/>
              </a:rPr>
              <a:t>2</a:t>
            </a:r>
            <a:r>
              <a:rPr lang="en-US" altLang="en-US" i="1">
                <a:latin typeface="Arial" panose="020B0604020202020204" pitchFamily="34" charset="0"/>
              </a:rPr>
              <a:t> (blue) from 2000 to 2050. The intervention can limit the probability of exceeding the 2°C threshold to 25%. (Credit: Image courtesy of ETH Zurich)</a:t>
            </a:r>
            <a:endParaRPr lang="en-US"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94841B5E-1F5F-497C-9124-6B7E0071962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976D2F-BDBA-447D-81D1-AE7A1E0A9168}" type="slidenum">
              <a:rPr lang="en-US" altLang="en-US" smtClean="0"/>
              <a:pPr>
                <a:spcBef>
                  <a:spcPct val="0"/>
                </a:spcBef>
              </a:pPr>
              <a:t>45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598989B-7A3A-41A6-94F7-FAF54DEDBCAA}"/>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CBF11DDC-4234-40AC-A356-ADF47CB4025B}"/>
              </a:ext>
            </a:extLst>
          </p:cNvPr>
          <p:cNvSpPr>
            <a:spLocks noGrp="1"/>
          </p:cNvSpPr>
          <p:nvPr>
            <p:ph type="body" idx="1"/>
          </p:nvPr>
        </p:nvSpPr>
        <p:spPr>
          <a:noFill/>
        </p:spPr>
        <p:txBody>
          <a:bodyPr/>
          <a:lstStyle/>
          <a:p>
            <a:r>
              <a:rPr lang="en-US" altLang="en-US">
                <a:latin typeface="Arial" panose="020B0604020202020204" pitchFamily="34" charset="0"/>
              </a:rPr>
              <a:t>Global warming is happening primarily in the northern latitudes and is rapidly changing ecosystems in the arctic.</a:t>
            </a:r>
          </a:p>
        </p:txBody>
      </p:sp>
      <p:sp>
        <p:nvSpPr>
          <p:cNvPr id="52228" name="Slide Number Placeholder 3">
            <a:extLst>
              <a:ext uri="{FF2B5EF4-FFF2-40B4-BE49-F238E27FC236}">
                <a16:creationId xmlns:a16="http://schemas.microsoft.com/office/drawing/2014/main" id="{4E091887-DC60-4609-AE23-FE3A3A7506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666B3A-28CF-4E60-B077-011898F37DDC}" type="slidenum">
              <a:rPr lang="en-US" altLang="en-US" smtClean="0"/>
              <a:pPr/>
              <a:t>46</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B8C6254-E8D2-42B8-8A62-22143D09E36E}"/>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530CD053-5F74-41CB-9409-ED0CA6613E2A}"/>
              </a:ext>
            </a:extLst>
          </p:cNvPr>
          <p:cNvSpPr>
            <a:spLocks noGrp="1"/>
          </p:cNvSpPr>
          <p:nvPr>
            <p:ph type="body" idx="1"/>
          </p:nvPr>
        </p:nvSpPr>
        <p:spPr>
          <a:noFill/>
        </p:spPr>
        <p:txBody>
          <a:bodyPr/>
          <a:lstStyle/>
          <a:p>
            <a:r>
              <a:rPr lang="en-US" altLang="en-US">
                <a:latin typeface="Arial" panose="020B0604020202020204" pitchFamily="34" charset="0"/>
              </a:rPr>
              <a:t>It will probably take a long time for a 60 meter sea level rise to occur, potentially thousands of years.  </a:t>
            </a:r>
          </a:p>
        </p:txBody>
      </p:sp>
      <p:sp>
        <p:nvSpPr>
          <p:cNvPr id="54276" name="Slide Number Placeholder 3">
            <a:extLst>
              <a:ext uri="{FF2B5EF4-FFF2-40B4-BE49-F238E27FC236}">
                <a16:creationId xmlns:a16="http://schemas.microsoft.com/office/drawing/2014/main" id="{F311B619-65B1-43A1-8227-15E54337883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CF2E27-34A0-41E3-A992-0A0984BB29B6}" type="slidenum">
              <a:rPr lang="en-US" altLang="en-US" smtClean="0"/>
              <a:pPr/>
              <a:t>47</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3DE375-1D29-4449-BA9F-90E49EFB685F}"/>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48FD47CE-14AC-4588-9944-2035AC519FBA}"/>
              </a:ext>
            </a:extLst>
          </p:cNvPr>
          <p:cNvSpPr>
            <a:spLocks noGrp="1"/>
          </p:cNvSpPr>
          <p:nvPr>
            <p:ph type="body" idx="1"/>
          </p:nvPr>
        </p:nvSpPr>
        <p:spPr>
          <a:noFill/>
        </p:spPr>
        <p:txBody>
          <a:bodyPr/>
          <a:lstStyle/>
          <a:p>
            <a:r>
              <a:rPr lang="en-US" altLang="en-US">
                <a:latin typeface="Arial" panose="020B0604020202020204" pitchFamily="34" charset="0"/>
              </a:rPr>
              <a:t>Atlantic THC</a:t>
            </a:r>
          </a:p>
          <a:p>
            <a:r>
              <a:rPr lang="en-US" altLang="en-US">
                <a:latin typeface="Arial" panose="020B0604020202020204" pitchFamily="34" charset="0"/>
              </a:rPr>
              <a:t>The real concern with climate change is the increase in temperature causing decreases in food production and water availability.</a:t>
            </a:r>
          </a:p>
        </p:txBody>
      </p:sp>
      <p:sp>
        <p:nvSpPr>
          <p:cNvPr id="56324" name="Slide Number Placeholder 3">
            <a:extLst>
              <a:ext uri="{FF2B5EF4-FFF2-40B4-BE49-F238E27FC236}">
                <a16:creationId xmlns:a16="http://schemas.microsoft.com/office/drawing/2014/main" id="{D46FF683-3798-49F1-A02B-8521E56263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E7E936-9A6A-4F97-9C79-B4C1FC08FA6F}" type="slidenum">
              <a:rPr lang="en-US" altLang="en-US" smtClean="0"/>
              <a:pPr>
                <a:spcBef>
                  <a:spcPct val="0"/>
                </a:spcBef>
              </a:pPr>
              <a:t>48</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1C2D02C-6DD9-4306-A189-6AA2FF21E62A}"/>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275B882-B2CC-4D0C-AF24-2BB122C0319D}"/>
              </a:ext>
            </a:extLst>
          </p:cNvPr>
          <p:cNvSpPr>
            <a:spLocks noGrp="1"/>
          </p:cNvSpPr>
          <p:nvPr>
            <p:ph type="body" idx="1"/>
          </p:nvPr>
        </p:nvSpPr>
        <p:spPr>
          <a:noFill/>
        </p:spPr>
        <p:txBody>
          <a:bodyPr/>
          <a:lstStyle/>
          <a:p>
            <a:r>
              <a:rPr lang="en-US" altLang="en-US">
                <a:latin typeface="Arial" panose="020B0604020202020204" pitchFamily="34" charset="0"/>
              </a:rPr>
              <a:t>https://www.eia.gov/pub/oil_gas/petroleum/feature_articles/2004/worldoilsupply/oilsupply04.html</a:t>
            </a:r>
          </a:p>
        </p:txBody>
      </p:sp>
      <p:sp>
        <p:nvSpPr>
          <p:cNvPr id="59396" name="Slide Number Placeholder 3">
            <a:extLst>
              <a:ext uri="{FF2B5EF4-FFF2-40B4-BE49-F238E27FC236}">
                <a16:creationId xmlns:a16="http://schemas.microsoft.com/office/drawing/2014/main" id="{FEB62925-BBC4-4D62-B707-D4746F62D1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C002D2-1911-4EBE-9700-595CC12CE67A}" type="slidenum">
              <a:rPr lang="en-US" altLang="en-US" smtClean="0"/>
              <a:pPr/>
              <a:t>50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FEAEEAD-B74C-4866-98B7-7FE694F8E603}"/>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C83BAEC6-57B4-4AFF-9501-5C5F38DED263}"/>
              </a:ext>
            </a:extLst>
          </p:cNvPr>
          <p:cNvSpPr>
            <a:spLocks noGrp="1"/>
          </p:cNvSpPr>
          <p:nvPr>
            <p:ph type="body" idx="1"/>
          </p:nvPr>
        </p:nvSpPr>
        <p:spPr>
          <a:noFill/>
        </p:spPr>
        <p:txBody>
          <a:bodyPr/>
          <a:lstStyle/>
          <a:p>
            <a:r>
              <a:rPr lang="en-US" altLang="en-US">
                <a:latin typeface="Arial" panose="020B0604020202020204" pitchFamily="34" charset="0"/>
              </a:rPr>
              <a:t>The price of oil is tied directly to food production because as soon as the price of gasoline reaches about $4 per gallon, farms switch swelling corn for food and large quantities are sold for ethanol production.</a:t>
            </a:r>
          </a:p>
        </p:txBody>
      </p:sp>
      <p:sp>
        <p:nvSpPr>
          <p:cNvPr id="62468" name="Slide Number Placeholder 3">
            <a:extLst>
              <a:ext uri="{FF2B5EF4-FFF2-40B4-BE49-F238E27FC236}">
                <a16:creationId xmlns:a16="http://schemas.microsoft.com/office/drawing/2014/main" id="{A4FFA404-21B8-4D45-8728-52283D240C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39C82F-0D85-4419-9E5D-9EF6F5566DED}" type="slidenum">
              <a:rPr lang="en-US" altLang="en-US" smtClean="0"/>
              <a:pPr/>
              <a:t>52</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E4CD443-471D-48E5-A52E-73DBA9F93A03}"/>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520E8C83-7632-4D31-8DE2-2D91511FC032}"/>
              </a:ext>
            </a:extLst>
          </p:cNvPr>
          <p:cNvSpPr>
            <a:spLocks noGrp="1"/>
          </p:cNvSpPr>
          <p:nvPr>
            <p:ph type="body" idx="1"/>
          </p:nvPr>
        </p:nvSpPr>
        <p:spPr>
          <a:noFill/>
        </p:spPr>
        <p:txBody>
          <a:bodyPr/>
          <a:lstStyle/>
          <a:p>
            <a:r>
              <a:rPr lang="en-US" altLang="en-US">
                <a:latin typeface="Arial" panose="020B0604020202020204" pitchFamily="34" charset="0"/>
              </a:rPr>
              <a:t>This has caused food riots in areas far from the US.</a:t>
            </a:r>
          </a:p>
        </p:txBody>
      </p:sp>
      <p:sp>
        <p:nvSpPr>
          <p:cNvPr id="64516" name="Slide Number Placeholder 3">
            <a:extLst>
              <a:ext uri="{FF2B5EF4-FFF2-40B4-BE49-F238E27FC236}">
                <a16:creationId xmlns:a16="http://schemas.microsoft.com/office/drawing/2014/main" id="{41C02C94-FDA6-4D30-A365-FA6A3BE1A05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BD8AEF-01E9-47D2-8032-67D4ABB36DEC}" type="slidenum">
              <a:rPr lang="en-US" altLang="en-US" smtClean="0"/>
              <a:pPr/>
              <a:t>53</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50A69BE-36B4-4A86-9B3A-CD1F368C9986}"/>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8F1D2B2-CF93-4D85-B429-7247565E8EF4}"/>
              </a:ext>
            </a:extLst>
          </p:cNvPr>
          <p:cNvSpPr>
            <a:spLocks noGrp="1"/>
          </p:cNvSpPr>
          <p:nvPr>
            <p:ph type="body" idx="1"/>
          </p:nvPr>
        </p:nvSpPr>
        <p:spPr>
          <a:noFill/>
        </p:spPr>
        <p:txBody>
          <a:bodyPr/>
          <a:lstStyle/>
          <a:p>
            <a:r>
              <a:rPr lang="en-US" altLang="en-US">
                <a:latin typeface="Arial" panose="020B0604020202020204" pitchFamily="34" charset="0"/>
              </a:rPr>
              <a:t>My main concern is not for any one of these issues but for all of them combined.  Particularly when we add over-fishing, pollution, invasive species, and an increasing population.  I believe this will cause increased famine and then disease, particularly, in certain African countries.</a:t>
            </a:r>
          </a:p>
        </p:txBody>
      </p:sp>
      <p:sp>
        <p:nvSpPr>
          <p:cNvPr id="66564" name="Slide Number Placeholder 3">
            <a:extLst>
              <a:ext uri="{FF2B5EF4-FFF2-40B4-BE49-F238E27FC236}">
                <a16:creationId xmlns:a16="http://schemas.microsoft.com/office/drawing/2014/main" id="{D5D09E4A-4E54-438C-A018-A36A51D934F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C60AB5-D973-4175-A27E-25B5A92EBC2A}" type="slidenum">
              <a:rPr lang="en-US" altLang="en-US" smtClean="0"/>
              <a:pPr/>
              <a:t>54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Macedonian Empire, 336-323 B.C. AND Kingdoms of the Diadochi in 301 BC and 200 BC. Historical Atlas by William R. Shepherd, 1911. Courtesy of the University of Texas Libraries, The University of Texas at Austin., CC BY-SA 3.0, https://commons.wikimedia.org/w/index.php?curid=531504</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5</a:t>
            </a:fld>
            <a:endParaRPr lang="en-US" altLang="en-US"/>
          </a:p>
        </p:txBody>
      </p:sp>
    </p:spTree>
    <p:extLst>
      <p:ext uri="{BB962C8B-B14F-4D97-AF65-F5344CB8AC3E}">
        <p14:creationId xmlns:p14="http://schemas.microsoft.com/office/powerpoint/2010/main" val="1287753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A990C82-35EC-4C2C-98A2-BFF85B490962}"/>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A4D03BC5-AED5-4925-94F9-0E658113407F}"/>
              </a:ext>
            </a:extLst>
          </p:cNvPr>
          <p:cNvSpPr>
            <a:spLocks noGrp="1"/>
          </p:cNvSpPr>
          <p:nvPr>
            <p:ph type="body" idx="1"/>
          </p:nvPr>
        </p:nvSpPr>
        <p:spPr>
          <a:noFill/>
        </p:spPr>
        <p:txBody>
          <a:bodyPr/>
          <a:lstStyle/>
          <a:p>
            <a:r>
              <a:rPr lang="en-US" altLang="en-US" i="1">
                <a:latin typeface="Arial" panose="020B0604020202020204" pitchFamily="34" charset="0"/>
              </a:rPr>
              <a:t>The Cuyahoga River was once one of the most polluted rivers in the United States. It has caught fire a total of 13 times dating back to 1868, including this blaze in 1952 which caused over $1.3 million in damages.</a:t>
            </a:r>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46089089-3646-44A6-AA5F-36CF0F04663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61AF97-1112-46C9-8489-F56282FE9DA2}" type="slidenum">
              <a:rPr lang="en-US" altLang="en-US" smtClean="0"/>
              <a:pPr/>
              <a:t>55</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FD6D965-FC7B-4804-BDFF-07DB251BCB0E}"/>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68D4C510-89F7-4A74-9DE6-2AB5539DDF6A}"/>
              </a:ext>
            </a:extLst>
          </p:cNvPr>
          <p:cNvSpPr>
            <a:spLocks noGrp="1"/>
          </p:cNvSpPr>
          <p:nvPr>
            <p:ph type="body" idx="1"/>
          </p:nvPr>
        </p:nvSpPr>
        <p:spPr>
          <a:noFill/>
        </p:spPr>
        <p:txBody>
          <a:bodyPr/>
          <a:lstStyle/>
          <a:p>
            <a:r>
              <a:rPr lang="en-US" altLang="en-US">
                <a:latin typeface="Arial" panose="020B0604020202020204" pitchFamily="34" charset="0"/>
              </a:rPr>
              <a:t>https://www.seattletimes.com/seattle-news/logging-and-landslides-what-went-wrong/</a:t>
            </a:r>
          </a:p>
        </p:txBody>
      </p:sp>
      <p:sp>
        <p:nvSpPr>
          <p:cNvPr id="70660" name="Slide Number Placeholder 3">
            <a:extLst>
              <a:ext uri="{FF2B5EF4-FFF2-40B4-BE49-F238E27FC236}">
                <a16:creationId xmlns:a16="http://schemas.microsoft.com/office/drawing/2014/main" id="{DACDBBB3-7F59-4EF8-B89A-1036ABDD7B8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972BD1-CC6E-40E1-B09D-28EA72D81285}" type="slidenum">
              <a:rPr lang="en-US" altLang="en-US" smtClean="0"/>
              <a:pPr/>
              <a:t>56</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2CC9889-22F6-4F24-8D31-D94ED25444B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A6D13E6D-DCC7-46C4-BFA1-8EAC1B1E9611}"/>
              </a:ext>
            </a:extLst>
          </p:cNvPr>
          <p:cNvSpPr>
            <a:spLocks noGrp="1"/>
          </p:cNvSpPr>
          <p:nvPr>
            <p:ph type="body" idx="1"/>
          </p:nvPr>
        </p:nvSpPr>
        <p:spPr>
          <a:noFill/>
        </p:spPr>
        <p:txBody>
          <a:bodyPr/>
          <a:lstStyle/>
          <a:p>
            <a:r>
              <a:rPr lang="en-US" altLang="en-US">
                <a:latin typeface="Arial" panose="020B0604020202020204" pitchFamily="34" charset="0"/>
              </a:rPr>
              <a:t> National Academy of Sciences (1976). Halocarbons, effects on stratospheric ozone. Washington, DC. Retrieved May 28, 2016.</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2708" name="Slide Number Placeholder 3">
            <a:extLst>
              <a:ext uri="{FF2B5EF4-FFF2-40B4-BE49-F238E27FC236}">
                <a16:creationId xmlns:a16="http://schemas.microsoft.com/office/drawing/2014/main" id="{013D6000-FE01-4862-AED1-7D6831286FD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A82CB-163B-4D07-BB7D-D7A4DF18C611}" type="slidenum">
              <a:rPr lang="en-US" altLang="en-US" smtClean="0"/>
              <a:pPr/>
              <a:t>57</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80DB592-148B-48D1-95BF-9E740A3AAE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856EC44-64CE-42A5-B07B-A032943139EB}"/>
              </a:ext>
            </a:extLst>
          </p:cNvPr>
          <p:cNvSpPr>
            <a:spLocks noGrp="1"/>
          </p:cNvSpPr>
          <p:nvPr>
            <p:ph type="body" idx="1"/>
          </p:nvPr>
        </p:nvSpPr>
        <p:spPr/>
        <p:txBody>
          <a:bodyPr/>
          <a:lstStyle/>
          <a:p>
            <a:pPr>
              <a:defRPr/>
            </a:pPr>
            <a:r>
              <a:rPr lang="en-US" dirty="0">
                <a:latin typeface="+mn-lt"/>
              </a:rPr>
              <a:t>This is likely to accelerate over time because newly added renewables have a cumulative effect. This is to say that each new renewable installation will supplant the energy demand of the older model energy sources of oil, coal, gas and nuclear.</a:t>
            </a:r>
            <a:endParaRPr lang="en-US" dirty="0"/>
          </a:p>
        </p:txBody>
      </p:sp>
      <p:sp>
        <p:nvSpPr>
          <p:cNvPr id="74756" name="Slide Number Placeholder 3">
            <a:extLst>
              <a:ext uri="{FF2B5EF4-FFF2-40B4-BE49-F238E27FC236}">
                <a16:creationId xmlns:a16="http://schemas.microsoft.com/office/drawing/2014/main" id="{B8CE6DFC-147D-4579-A69C-568BAD40CB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7F62C-2D65-41F6-B27E-7BBA7852C3F2}" type="slidenum">
              <a:rPr lang="en-US" altLang="en-US" smtClean="0"/>
              <a:pPr/>
              <a:t>58</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76F8F64-827A-4AD9-84B4-0DB05C256E17}"/>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B4A4A0BC-CE8B-4397-B0CE-DAA9E94E783B}"/>
              </a:ext>
            </a:extLst>
          </p:cNvPr>
          <p:cNvSpPr>
            <a:spLocks noGrp="1"/>
          </p:cNvSpPr>
          <p:nvPr>
            <p:ph type="body" idx="1"/>
          </p:nvPr>
        </p:nvSpPr>
        <p:spPr>
          <a:noFill/>
        </p:spPr>
        <p:txBody>
          <a:bodyPr/>
          <a:lstStyle/>
          <a:p>
            <a:r>
              <a:rPr lang="en-US" altLang="en-US">
                <a:latin typeface="Arial" panose="020B0604020202020204" pitchFamily="34" charset="0"/>
              </a:rPr>
              <a:t>Levelized cost of energy, basically the cost of building and running a power plant divided by the electrical output.</a:t>
            </a:r>
          </a:p>
          <a:p>
            <a:r>
              <a:rPr lang="en-US" altLang="en-US">
                <a:latin typeface="Arial" panose="020B0604020202020204" pitchFamily="34" charset="0"/>
              </a:rPr>
              <a:t>This does not include taxes, consistency of power sources (i.e. solar and wind), difficulties in ramping power (coal and nuclear), and waste storage and disposal (nuclear).</a:t>
            </a:r>
          </a:p>
          <a:p>
            <a:r>
              <a:rPr lang="en-US" altLang="en-US">
                <a:latin typeface="Arial" panose="020B0604020202020204" pitchFamily="34" charset="0"/>
              </a:rPr>
              <a:t>From: https://en.wikipedia.org/wiki/Cost_of_electricity_by_source</a:t>
            </a:r>
          </a:p>
        </p:txBody>
      </p:sp>
      <p:sp>
        <p:nvSpPr>
          <p:cNvPr id="76804" name="Slide Number Placeholder 3">
            <a:extLst>
              <a:ext uri="{FF2B5EF4-FFF2-40B4-BE49-F238E27FC236}">
                <a16:creationId xmlns:a16="http://schemas.microsoft.com/office/drawing/2014/main" id="{CCC04F07-C3CB-458D-AA5F-35D6334661A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7FFAD8-994B-477E-8273-FDEA56E68DBF}" type="slidenum">
              <a:rPr lang="en-US" altLang="en-US" smtClean="0"/>
              <a:pPr/>
              <a:t>59</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0FF45AD-3872-4677-89C1-D2C091F9C802}"/>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77AB3BC5-3776-4BE1-8CFE-43E83F643D12}"/>
              </a:ext>
            </a:extLst>
          </p:cNvPr>
          <p:cNvSpPr>
            <a:spLocks noGrp="1"/>
          </p:cNvSpPr>
          <p:nvPr>
            <p:ph type="body" idx="1"/>
          </p:nvPr>
        </p:nvSpPr>
        <p:spPr>
          <a:noFill/>
        </p:spPr>
        <p:txBody>
          <a:bodyPr/>
          <a:lstStyle/>
          <a:p>
            <a:r>
              <a:rPr lang="en-US" altLang="en-US">
                <a:latin typeface="Arial" panose="020B0604020202020204" pitchFamily="34" charset="0"/>
              </a:rPr>
              <a:t>Highest numbers are based on hydroelectric</a:t>
            </a:r>
          </a:p>
        </p:txBody>
      </p:sp>
      <p:sp>
        <p:nvSpPr>
          <p:cNvPr id="78852" name="Slide Number Placeholder 3">
            <a:extLst>
              <a:ext uri="{FF2B5EF4-FFF2-40B4-BE49-F238E27FC236}">
                <a16:creationId xmlns:a16="http://schemas.microsoft.com/office/drawing/2014/main" id="{1F583CA1-EC9F-4C1A-B955-F2C4F14BF65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E1D894-E45C-4E01-B3AF-15D237000EC9}" type="slidenum">
              <a:rPr lang="en-US" altLang="en-US" smtClean="0"/>
              <a:pPr/>
              <a:t>60</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D72F0E6-8F1E-4F0D-BC52-140971991F3D}"/>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745EE544-CC04-4234-B001-CF4801635E07}"/>
              </a:ext>
            </a:extLst>
          </p:cNvPr>
          <p:cNvSpPr>
            <a:spLocks noGrp="1"/>
          </p:cNvSpPr>
          <p:nvPr>
            <p:ph type="body" idx="1"/>
          </p:nvPr>
        </p:nvSpPr>
        <p:spPr>
          <a:noFill/>
        </p:spPr>
        <p:txBody>
          <a:bodyPr/>
          <a:lstStyle/>
          <a:p>
            <a:r>
              <a:rPr lang="en-US" altLang="en-US">
                <a:latin typeface="Arial" panose="020B0604020202020204" pitchFamily="34" charset="0"/>
              </a:rPr>
              <a:t>Oldest stable government is Iceland</a:t>
            </a:r>
          </a:p>
          <a:p>
            <a:endParaRPr lang="en-US" altLang="en-US">
              <a:latin typeface="Arial" panose="020B0604020202020204" pitchFamily="34" charset="0"/>
            </a:endParaRPr>
          </a:p>
        </p:txBody>
      </p:sp>
      <p:sp>
        <p:nvSpPr>
          <p:cNvPr id="82948" name="Slide Number Placeholder 3">
            <a:extLst>
              <a:ext uri="{FF2B5EF4-FFF2-40B4-BE49-F238E27FC236}">
                <a16:creationId xmlns:a16="http://schemas.microsoft.com/office/drawing/2014/main" id="{E921A6DC-50AC-464E-8668-3F59E4FFA99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E811AC-C16C-4D87-8054-5BB9BEC656D3}" type="slidenum">
              <a:rPr lang="en-US" altLang="en-US" smtClean="0"/>
              <a:pPr/>
              <a:t>63</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2D273D4-D9A1-496D-B5BF-8DCE50734AF7}"/>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C83227D6-C9BF-4455-963D-426DF3E42845}"/>
              </a:ext>
            </a:extLst>
          </p:cNvPr>
          <p:cNvSpPr>
            <a:spLocks noGrp="1"/>
          </p:cNvSpPr>
          <p:nvPr>
            <p:ph type="body" idx="1"/>
          </p:nvPr>
        </p:nvSpPr>
        <p:spPr>
          <a:noFill/>
        </p:spPr>
        <p:txBody>
          <a:bodyPr/>
          <a:lstStyle/>
          <a:p>
            <a:r>
              <a:rPr lang="en-US" altLang="en-US">
                <a:latin typeface="Arial" panose="020B0604020202020204" pitchFamily="34" charset="0"/>
              </a:rPr>
              <a:t>By 2030</a:t>
            </a:r>
          </a:p>
          <a:p>
            <a:r>
              <a:rPr lang="en-US" altLang="en-US" i="1">
                <a:latin typeface="Arial" panose="020B0604020202020204" pitchFamily="34" charset="0"/>
              </a:rPr>
              <a:t> MidAmerican Energy created largest land-based turbine</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84996" name="Slide Number Placeholder 3">
            <a:extLst>
              <a:ext uri="{FF2B5EF4-FFF2-40B4-BE49-F238E27FC236}">
                <a16:creationId xmlns:a16="http://schemas.microsoft.com/office/drawing/2014/main" id="{84F1575D-656F-4C63-8CE1-4040CB30584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2D6C31-DEBD-40DA-9E68-DA49C7368C80}" type="slidenum">
              <a:rPr lang="en-US" altLang="en-US" smtClean="0"/>
              <a:pPr/>
              <a:t>64</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35DE143-E6A6-4E78-85B0-23655961CA05}"/>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379A185-FC1F-4132-8AAE-D653AF3C747B}"/>
              </a:ext>
            </a:extLst>
          </p:cNvPr>
          <p:cNvSpPr>
            <a:spLocks noGrp="1"/>
          </p:cNvSpPr>
          <p:nvPr>
            <p:ph type="body" idx="1"/>
          </p:nvPr>
        </p:nvSpPr>
        <p:spPr>
          <a:noFill/>
        </p:spPr>
        <p:txBody>
          <a:bodyPr/>
          <a:lstStyle/>
          <a:p>
            <a:r>
              <a:rPr lang="en-US" altLang="en-US">
                <a:latin typeface="Arial" panose="020B0604020202020204" pitchFamily="34" charset="0"/>
              </a:rPr>
              <a:t>Nuclear arsenal has reduced from over 70,000 to under 20,000</a:t>
            </a:r>
          </a:p>
          <a:p>
            <a:r>
              <a:rPr lang="en-US" altLang="en-US">
                <a:latin typeface="Arial" panose="020B0604020202020204" pitchFamily="34" charset="0"/>
              </a:rPr>
              <a:t>We continue to maintain a huge number of nuclear weapons which most folks do not think about today but this is still a major threat to happiness.</a:t>
            </a: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472804E3-334D-4B3D-BFA6-E2D52FA42F1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7B4134-797D-49D1-B35E-982A0BEF778F}" type="slidenum">
              <a:rPr lang="en-US" altLang="en-US" smtClean="0"/>
              <a:pPr/>
              <a:t>80</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F297D6D-0D3C-4610-B61D-07CA7B12631C}"/>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56EA3A24-9035-48F6-AADB-A8FA569484F0}"/>
              </a:ext>
            </a:extLst>
          </p:cNvPr>
          <p:cNvSpPr>
            <a:spLocks noGrp="1"/>
          </p:cNvSpPr>
          <p:nvPr>
            <p:ph type="body" idx="1"/>
          </p:nvPr>
        </p:nvSpPr>
        <p:spPr>
          <a:noFill/>
        </p:spPr>
        <p:txBody>
          <a:bodyPr/>
          <a:lstStyle/>
          <a:p>
            <a:r>
              <a:rPr lang="en-US" altLang="en-US">
                <a:latin typeface="Arial" panose="020B0604020202020204" pitchFamily="34" charset="0"/>
              </a:rPr>
              <a:t>Oil goes for btween 65 to 90 dollars a barrel, 1 million a day = 65 million to 90 million a day, 24 to 32 billion (about 30 billion a year)</a:t>
            </a:r>
          </a:p>
        </p:txBody>
      </p:sp>
      <p:sp>
        <p:nvSpPr>
          <p:cNvPr id="104452" name="Slide Number Placeholder 3">
            <a:extLst>
              <a:ext uri="{FF2B5EF4-FFF2-40B4-BE49-F238E27FC236}">
                <a16:creationId xmlns:a16="http://schemas.microsoft.com/office/drawing/2014/main" id="{4EA1D432-BC64-49AF-B8D2-D899E6A2036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106919-FF6A-45E0-B81C-A448FDCC4F24}" type="slidenum">
              <a:rPr lang="en-US" altLang="en-US" smtClean="0"/>
              <a:pPr/>
              <a:t>82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worldmiddleages.blogspot.com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a:t>
            </a:fld>
            <a:endParaRPr lang="en-US" altLang="en-US"/>
          </a:p>
        </p:txBody>
      </p:sp>
    </p:spTree>
    <p:extLst>
      <p:ext uri="{BB962C8B-B14F-4D97-AF65-F5344CB8AC3E}">
        <p14:creationId xmlns:p14="http://schemas.microsoft.com/office/powerpoint/2010/main" val="500528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9F38E6B-F3C0-49CC-B2C1-96DFA4997EE8}"/>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93C7ED50-F95F-4928-B6B7-A7F2DD96FC92}"/>
              </a:ext>
            </a:extLst>
          </p:cNvPr>
          <p:cNvSpPr>
            <a:spLocks noGrp="1"/>
          </p:cNvSpPr>
          <p:nvPr>
            <p:ph type="body" idx="1"/>
          </p:nvPr>
        </p:nvSpPr>
        <p:spPr>
          <a:noFill/>
        </p:spPr>
        <p:txBody>
          <a:bodyPr/>
          <a:lstStyle/>
          <a:p>
            <a:r>
              <a:rPr lang="en-US" altLang="en-US">
                <a:latin typeface="Arial" panose="020B0604020202020204" pitchFamily="34" charset="0"/>
              </a:rPr>
              <a:t>Another effect of atmospheric CO2 is that the ocean becomes more acidic as it absorbs CO2.</a:t>
            </a:r>
          </a:p>
        </p:txBody>
      </p:sp>
      <p:sp>
        <p:nvSpPr>
          <p:cNvPr id="107524" name="Slide Number Placeholder 3">
            <a:extLst>
              <a:ext uri="{FF2B5EF4-FFF2-40B4-BE49-F238E27FC236}">
                <a16:creationId xmlns:a16="http://schemas.microsoft.com/office/drawing/2014/main" id="{77FDAE81-B8EB-44C8-86C3-901ABCE7605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09B416-DE1F-4B07-8497-703B02CD91FD}" type="slidenum">
              <a:rPr lang="en-US" altLang="en-US" smtClean="0"/>
              <a:pPr/>
              <a:t>84</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7039B6F-CB7E-4CCB-8299-7D4423BF541C}"/>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8BF69ED-1929-41A3-B711-E7FF7D98C10A}"/>
              </a:ext>
            </a:extLst>
          </p:cNvPr>
          <p:cNvSpPr>
            <a:spLocks noGrp="1"/>
          </p:cNvSpPr>
          <p:nvPr>
            <p:ph type="body" idx="1"/>
          </p:nvPr>
        </p:nvSpPr>
        <p:spPr>
          <a:noFill/>
        </p:spPr>
        <p:txBody>
          <a:bodyPr/>
          <a:lstStyle/>
          <a:p>
            <a:r>
              <a:rPr lang="en-US" altLang="en-US">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109572" name="Slide Number Placeholder 3">
            <a:extLst>
              <a:ext uri="{FF2B5EF4-FFF2-40B4-BE49-F238E27FC236}">
                <a16:creationId xmlns:a16="http://schemas.microsoft.com/office/drawing/2014/main" id="{9DB7DC83-7845-40CC-BEAF-859DB954F5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580A0-DF0C-4947-BC63-10B9B04FAE40}" type="slidenum">
              <a:rPr lang="en-US" altLang="en-US" smtClean="0"/>
              <a:pPr/>
              <a:t>85</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E5F2D50-896F-4A20-84CE-287AED5554B4}"/>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31FBCF8-1FE7-4258-AB85-B1B4BC5BED1B}"/>
              </a:ext>
            </a:extLst>
          </p:cNvPr>
          <p:cNvSpPr>
            <a:spLocks noGrp="1"/>
          </p:cNvSpPr>
          <p:nvPr>
            <p:ph type="body" idx="1"/>
          </p:nvPr>
        </p:nvSpPr>
        <p:spPr>
          <a:noFill/>
        </p:spPr>
        <p:txBody>
          <a:bodyPr/>
          <a:lstStyle/>
          <a:p>
            <a:r>
              <a:rPr lang="en-US" altLang="en-US">
                <a:latin typeface="Arial" panose="020B0604020202020204" pitchFamily="34" charset="0"/>
              </a:rPr>
              <a:t>Fertility rates have dropped to near replacement for most of the world, except Africa.</a:t>
            </a:r>
          </a:p>
        </p:txBody>
      </p:sp>
      <p:sp>
        <p:nvSpPr>
          <p:cNvPr id="112644" name="Slide Number Placeholder 3">
            <a:extLst>
              <a:ext uri="{FF2B5EF4-FFF2-40B4-BE49-F238E27FC236}">
                <a16:creationId xmlns:a16="http://schemas.microsoft.com/office/drawing/2014/main" id="{36B765FC-8B09-4C69-912C-5ABB3FD4C4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9BD6EA-B1F1-42AC-8B58-892D7F9CA4E8}" type="slidenum">
              <a:rPr lang="en-US" altLang="en-US" smtClean="0"/>
              <a:pPr/>
              <a:t>87</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4D70A41-129D-40D7-9D20-729029BC56E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184BE6F3-7CAA-4203-92C0-19A65B0901E5}"/>
              </a:ext>
            </a:extLst>
          </p:cNvPr>
          <p:cNvSpPr>
            <a:spLocks noGrp="1"/>
          </p:cNvSpPr>
          <p:nvPr>
            <p:ph type="body" idx="1"/>
          </p:nvPr>
        </p:nvSpPr>
        <p:spPr>
          <a:noFill/>
        </p:spPr>
        <p:txBody>
          <a:bodyPr/>
          <a:lstStyle/>
          <a:p>
            <a:r>
              <a:rPr lang="en-US" altLang="en-US">
                <a:latin typeface="Arial" panose="020B0604020202020204" pitchFamily="34" charset="0"/>
              </a:rPr>
              <a:t>The UN has esimated that world population may peak at about 2050.</a:t>
            </a:r>
          </a:p>
        </p:txBody>
      </p:sp>
      <p:sp>
        <p:nvSpPr>
          <p:cNvPr id="115716" name="Slide Number Placeholder 3">
            <a:extLst>
              <a:ext uri="{FF2B5EF4-FFF2-40B4-BE49-F238E27FC236}">
                <a16:creationId xmlns:a16="http://schemas.microsoft.com/office/drawing/2014/main" id="{28E7FFBB-1017-4729-B1A8-9D954ED30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5948BB-3E9D-4C6D-91F2-6BDEDA29EC69}" type="slidenum">
              <a:rPr lang="en-US" altLang="en-US" smtClean="0"/>
              <a:pPr/>
              <a:t>89</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C8BE918-5DC5-40E3-9312-ED41CB8F0F83}"/>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BAC8966-5C13-4D0F-B9B0-EC70D685CA68}"/>
              </a:ext>
            </a:extLst>
          </p:cNvPr>
          <p:cNvSpPr>
            <a:spLocks noGrp="1"/>
          </p:cNvSpPr>
          <p:nvPr>
            <p:ph type="body" idx="1"/>
          </p:nvPr>
        </p:nvSpPr>
        <p:spPr>
          <a:noFill/>
        </p:spPr>
        <p:txBody>
          <a:bodyPr/>
          <a:lstStyle/>
          <a:p>
            <a:r>
              <a:rPr lang="en-US" altLang="en-US">
                <a:latin typeface="Arial" panose="020B0604020202020204" pitchFamily="34" charset="0"/>
              </a:rPr>
              <a:t>How about we stop arguing about if and why and start taking action to mitigate the potential problems?</a:t>
            </a:r>
          </a:p>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BAB33AAC-2207-425B-8B7E-1C80F250401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BCCF23-42F9-4E30-82E8-24692D70E089}" type="slidenum">
              <a:rPr lang="en-US" altLang="en-US" smtClean="0"/>
              <a:pPr/>
              <a:t>90</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B22FA3D7-6991-440A-AE27-C06B074AF87C}"/>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DEB0147D-0A1B-4C36-9CF5-18B1D70444EA}"/>
              </a:ext>
            </a:extLst>
          </p:cNvPr>
          <p:cNvSpPr>
            <a:spLocks noGrp="1"/>
          </p:cNvSpPr>
          <p:nvPr>
            <p:ph type="body" idx="1"/>
          </p:nvPr>
        </p:nvSpPr>
        <p:spPr>
          <a:noFill/>
        </p:spPr>
        <p:txBody>
          <a:bodyPr/>
          <a:lstStyle/>
          <a:p>
            <a:r>
              <a:rPr lang="en-US" altLang="en-US">
                <a:latin typeface="Arial" panose="020B0604020202020204" pitchFamily="34" charset="0"/>
              </a:rPr>
              <a:t>At the same time, world food production has increased steadily but partly because of the use of fertilizers and industrial agricultural equipment.</a:t>
            </a:r>
          </a:p>
        </p:txBody>
      </p:sp>
      <p:sp>
        <p:nvSpPr>
          <p:cNvPr id="128004" name="Slide Number Placeholder 3">
            <a:extLst>
              <a:ext uri="{FF2B5EF4-FFF2-40B4-BE49-F238E27FC236}">
                <a16:creationId xmlns:a16="http://schemas.microsoft.com/office/drawing/2014/main" id="{1A9E8939-7617-416A-8E8C-BC0314953A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8A9A8F-0857-43BB-AAA4-BA0B5DF7C76A}" type="slidenum">
              <a:rPr lang="en-US" altLang="en-US" smtClean="0"/>
              <a:pPr/>
              <a:t>99</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55BC49B-373C-4E44-9ACC-2A1373566549}"/>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6B03DB79-F952-4809-A6B0-93E9A0E76D5A}"/>
              </a:ext>
            </a:extLst>
          </p:cNvPr>
          <p:cNvSpPr>
            <a:spLocks noGrp="1"/>
          </p:cNvSpPr>
          <p:nvPr>
            <p:ph type="body" idx="1"/>
          </p:nvPr>
        </p:nvSpPr>
        <p:spPr>
          <a:noFill/>
        </p:spPr>
        <p:txBody>
          <a:bodyPr/>
          <a:lstStyle/>
          <a:p>
            <a:r>
              <a:rPr lang="en-US" altLang="en-US">
                <a:latin typeface="Arial" panose="020B0604020202020204" pitchFamily="34" charset="0"/>
              </a:rPr>
              <a:t>Fertility rates used to be well above replacement (2) so there was rapid population growth.</a:t>
            </a:r>
          </a:p>
        </p:txBody>
      </p:sp>
      <p:sp>
        <p:nvSpPr>
          <p:cNvPr id="134148" name="Slide Number Placeholder 3">
            <a:extLst>
              <a:ext uri="{FF2B5EF4-FFF2-40B4-BE49-F238E27FC236}">
                <a16:creationId xmlns:a16="http://schemas.microsoft.com/office/drawing/2014/main" id="{22DBE9C2-67B9-4D5D-B50B-843DBA69726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16601F-CADA-44BF-B11E-CE72AE0ED3CE}" type="slidenum">
              <a:rPr lang="en-US" altLang="en-US" smtClean="0"/>
              <a:pPr/>
              <a:t>104</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5D0AD70F-DCB5-413C-87A2-69B6C883DBF6}"/>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6D3EACDA-8923-4A9D-81DE-23D44318BD44}"/>
              </a:ext>
            </a:extLst>
          </p:cNvPr>
          <p:cNvSpPr>
            <a:spLocks noGrp="1"/>
          </p:cNvSpPr>
          <p:nvPr>
            <p:ph type="body" idx="1"/>
          </p:nvPr>
        </p:nvSpPr>
        <p:spPr>
          <a:noFill/>
        </p:spPr>
        <p:txBody>
          <a:bodyPr/>
          <a:lstStyle/>
          <a:p>
            <a:r>
              <a:rPr lang="en-US" altLang="en-US">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138244" name="Slide Number Placeholder 3">
            <a:extLst>
              <a:ext uri="{FF2B5EF4-FFF2-40B4-BE49-F238E27FC236}">
                <a16:creationId xmlns:a16="http://schemas.microsoft.com/office/drawing/2014/main" id="{1A00470D-A48C-4821-B765-8779E670739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7E1353-E6FF-4FD4-B032-611B564E36AE}" type="slidenum">
              <a:rPr lang="en-US" altLang="en-US" smtClean="0"/>
              <a:pPr/>
              <a:t>107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EBDC2BD7-04EF-4CD0-8956-6C216E2701B2}"/>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62865505-9D1E-44BF-809E-9BBD6C5B0793}"/>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BB6E3840-337A-4967-8CAA-2CF26D96AE3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617494-8CA7-4DC7-BCF6-B56F26A3DB2D}" type="slidenum">
              <a:rPr lang="en-US" altLang="en-US" smtClean="0"/>
              <a:pPr>
                <a:spcBef>
                  <a:spcPct val="0"/>
                </a:spcBef>
              </a:pPr>
              <a:t>108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A8FD89A2-603D-4EBD-9B9E-6207C8E146A5}"/>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0015BE52-0DC8-4D48-A647-B28D32764EBA}"/>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788C825B-C59C-43D7-95D7-55E19C92333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5666AF-1513-4129-A1AF-12EEF78E3B07}" type="slidenum">
              <a:rPr lang="en-US" altLang="en-US" smtClean="0"/>
              <a:pPr/>
              <a:t>117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1588</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9</a:t>
            </a:fld>
            <a:endParaRPr lang="en-US" altLang="en-US"/>
          </a:p>
        </p:txBody>
      </p:sp>
    </p:spTree>
    <p:extLst>
      <p:ext uri="{BB962C8B-B14F-4D97-AF65-F5344CB8AC3E}">
        <p14:creationId xmlns:p14="http://schemas.microsoft.com/office/powerpoint/2010/main" val="2666682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26396EE-238B-491B-9A81-665D9831E1DA}"/>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5D1EC186-C8BA-4D89-85C5-28192C6692BE}"/>
              </a:ext>
            </a:extLst>
          </p:cNvPr>
          <p:cNvSpPr>
            <a:spLocks noGrp="1"/>
          </p:cNvSpPr>
          <p:nvPr>
            <p:ph type="body" idx="1"/>
          </p:nvPr>
        </p:nvSpPr>
        <p:spPr>
          <a:noFill/>
        </p:spPr>
        <p:txBody>
          <a:bodyPr/>
          <a:lstStyle/>
          <a:p>
            <a:r>
              <a:rPr lang="en-US" altLang="en-US">
                <a:latin typeface="Arial" panose="020B0604020202020204" pitchFamily="34" charset="0"/>
              </a:rPr>
              <a:t>- Biomass and hydro is down because of draughts, solar increasing but still small</a:t>
            </a:r>
          </a:p>
        </p:txBody>
      </p:sp>
      <p:sp>
        <p:nvSpPr>
          <p:cNvPr id="166916" name="Slide Number Placeholder 3">
            <a:extLst>
              <a:ext uri="{FF2B5EF4-FFF2-40B4-BE49-F238E27FC236}">
                <a16:creationId xmlns:a16="http://schemas.microsoft.com/office/drawing/2014/main" id="{C5F5F5A5-03D6-468D-950A-5772FC1B582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6DF5D2-A651-473E-91A0-81210653AC11}" type="slidenum">
              <a:rPr lang="en-US" altLang="en-US" smtClean="0"/>
              <a:pPr>
                <a:spcBef>
                  <a:spcPct val="0"/>
                </a:spcBef>
              </a:pPr>
              <a:t>132</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724C70CC-8EE5-4510-BA02-604661960C4C}"/>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BE345439-38EE-4A84-95DD-A0F9B1B2BD9E}"/>
              </a:ext>
            </a:extLst>
          </p:cNvPr>
          <p:cNvSpPr>
            <a:spLocks noGrp="1"/>
          </p:cNvSpPr>
          <p:nvPr>
            <p:ph type="body" idx="1"/>
          </p:nvPr>
        </p:nvSpPr>
        <p:spPr>
          <a:noFill/>
        </p:spPr>
        <p:txBody>
          <a:bodyPr/>
          <a:lstStyle/>
          <a:p>
            <a:r>
              <a:rPr lang="en-US" altLang="en-US">
                <a:latin typeface="Arial" panose="020B0604020202020204" pitchFamily="34" charset="0"/>
              </a:rPr>
              <a:t>A the same time, military expenditures in the US remain high.  The map on the bottom uses a special approach that makes a polygon the size of an attribute, either increasing or decreasing it based on the value.  This map shows how the US dominates world military spending while the Russian Federation actually spends very little.</a:t>
            </a:r>
          </a:p>
        </p:txBody>
      </p:sp>
      <p:sp>
        <p:nvSpPr>
          <p:cNvPr id="174084" name="Slide Number Placeholder 3">
            <a:extLst>
              <a:ext uri="{FF2B5EF4-FFF2-40B4-BE49-F238E27FC236}">
                <a16:creationId xmlns:a16="http://schemas.microsoft.com/office/drawing/2014/main" id="{10DFA3B4-2499-4CE3-9FC8-8DA58D18B2D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896ACE-5C6A-482A-9451-F25E1A4287CD}" type="slidenum">
              <a:rPr lang="en-US" altLang="en-US" smtClean="0"/>
              <a:pPr/>
              <a:t>138</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1C3D4EB-9564-499E-A71D-F04A78E3F5C1}"/>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5C7492C6-53AF-4CCF-BD5A-FF13D7AE958F}"/>
              </a:ext>
            </a:extLst>
          </p:cNvPr>
          <p:cNvSpPr>
            <a:spLocks noGrp="1"/>
          </p:cNvSpPr>
          <p:nvPr>
            <p:ph type="body" idx="1"/>
          </p:nvPr>
        </p:nvSpPr>
        <p:spPr>
          <a:noFill/>
        </p:spPr>
        <p:txBody>
          <a:bodyPr/>
          <a:lstStyle/>
          <a:p>
            <a:r>
              <a:rPr lang="en-US" altLang="en-US">
                <a:latin typeface="Arial" panose="020B0604020202020204" pitchFamily="34" charset="0"/>
              </a:rPr>
              <a:t>For the first time in human history, there is a “northwest passage” open during the summer.</a:t>
            </a:r>
          </a:p>
        </p:txBody>
      </p:sp>
      <p:sp>
        <p:nvSpPr>
          <p:cNvPr id="177156" name="Slide Number Placeholder 3">
            <a:extLst>
              <a:ext uri="{FF2B5EF4-FFF2-40B4-BE49-F238E27FC236}">
                <a16:creationId xmlns:a16="http://schemas.microsoft.com/office/drawing/2014/main" id="{BDB8E041-86B2-4949-8E76-4D4CD2E586E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E0C973-D31E-4491-977A-1CC0BBA3C42D}" type="slidenum">
              <a:rPr lang="en-US" altLang="en-US" smtClean="0"/>
              <a:pPr/>
              <a:t>140</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C82464A3-0FF8-4DCB-B4B1-D5ACC80B673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A8A68DB8-7AEE-41C6-9EA4-2914214BACAA}"/>
              </a:ext>
            </a:extLst>
          </p:cNvPr>
          <p:cNvSpPr>
            <a:spLocks noGrp="1"/>
          </p:cNvSpPr>
          <p:nvPr>
            <p:ph type="body" idx="1"/>
          </p:nvPr>
        </p:nvSpPr>
        <p:spPr>
          <a:noFill/>
        </p:spPr>
        <p:txBody>
          <a:bodyPr/>
          <a:lstStyle/>
          <a:p>
            <a:r>
              <a:rPr lang="en-US" altLang="en-US">
                <a:latin typeface="Arial" panose="020B0604020202020204" pitchFamily="34" charset="0"/>
              </a:rPr>
              <a:t>The entire ice cap of Greenland was defrosting in July of 2012, this is unprecidented in at least 150 years</a:t>
            </a:r>
          </a:p>
        </p:txBody>
      </p:sp>
      <p:sp>
        <p:nvSpPr>
          <p:cNvPr id="179204" name="Slide Number Placeholder 3">
            <a:extLst>
              <a:ext uri="{FF2B5EF4-FFF2-40B4-BE49-F238E27FC236}">
                <a16:creationId xmlns:a16="http://schemas.microsoft.com/office/drawing/2014/main" id="{8B67FA6C-6182-4492-B562-56EB9AD6A58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652412-DBC9-4602-9DCF-3B1C532DDB55}" type="slidenum">
              <a:rPr lang="en-US" altLang="en-US" smtClean="0"/>
              <a:pPr>
                <a:spcBef>
                  <a:spcPct val="0"/>
                </a:spcBef>
              </a:pPr>
              <a:t>141</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F9F221A-8BC0-46AB-9A1B-C098B5BAC8B3}"/>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92FFD018-334B-4052-96BD-069B9AB5AE8E}"/>
              </a:ext>
            </a:extLst>
          </p:cNvPr>
          <p:cNvSpPr>
            <a:spLocks noGrp="1"/>
          </p:cNvSpPr>
          <p:nvPr>
            <p:ph type="body" idx="1"/>
          </p:nvPr>
        </p:nvSpPr>
        <p:spPr>
          <a:noFill/>
        </p:spPr>
        <p:txBody>
          <a:bodyPr/>
          <a:lstStyle/>
          <a:p>
            <a:r>
              <a:rPr lang="en-US" altLang="en-US">
                <a:latin typeface="Arial" panose="020B0604020202020204" pitchFamily="34" charset="0"/>
              </a:rPr>
              <a:t>Another threat to food production is that we have a limited supply of phosphorus, an important fertilizer.</a:t>
            </a:r>
          </a:p>
        </p:txBody>
      </p:sp>
      <p:sp>
        <p:nvSpPr>
          <p:cNvPr id="181252" name="Slide Number Placeholder 3">
            <a:extLst>
              <a:ext uri="{FF2B5EF4-FFF2-40B4-BE49-F238E27FC236}">
                <a16:creationId xmlns:a16="http://schemas.microsoft.com/office/drawing/2014/main" id="{B2FEB6D9-24C5-487C-9725-ADE5233CE73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99CD42-AB69-4A86-A9D8-F97180167AD3}" type="slidenum">
              <a:rPr lang="en-US" altLang="en-US" smtClean="0"/>
              <a:pPr/>
              <a:t>142</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07197B7-CA24-4B5E-87C0-B0F0A888AEAD}"/>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F57D216-7017-440D-89A9-6732263A3B40}"/>
              </a:ext>
            </a:extLst>
          </p:cNvPr>
          <p:cNvSpPr>
            <a:spLocks noGrp="1"/>
          </p:cNvSpPr>
          <p:nvPr>
            <p:ph type="body" idx="1"/>
          </p:nvPr>
        </p:nvSpPr>
        <p:spPr>
          <a:noFill/>
        </p:spPr>
        <p:txBody>
          <a:bodyPr/>
          <a:lstStyle/>
          <a:p>
            <a:r>
              <a:rPr lang="en-US" altLang="en-US">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83300" name="Slide Number Placeholder 3">
            <a:extLst>
              <a:ext uri="{FF2B5EF4-FFF2-40B4-BE49-F238E27FC236}">
                <a16:creationId xmlns:a16="http://schemas.microsoft.com/office/drawing/2014/main" id="{03769EC1-02A2-4D79-A9B7-A3B3660AABF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71658-284D-4D9B-B0B4-090DDE2D3D95}" type="slidenum">
              <a:rPr lang="en-US" altLang="en-US" smtClean="0"/>
              <a:pPr/>
              <a:t>143</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3BD582E6-F2EE-43DD-B2FA-27A47C871FE7}"/>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CE12011A-865C-4C10-81CE-3C05900B722B}"/>
              </a:ext>
            </a:extLst>
          </p:cNvPr>
          <p:cNvSpPr>
            <a:spLocks noGrp="1"/>
          </p:cNvSpPr>
          <p:nvPr>
            <p:ph type="body" idx="1"/>
          </p:nvPr>
        </p:nvSpPr>
        <p:spPr>
          <a:noFill/>
        </p:spPr>
        <p:txBody>
          <a:bodyPr/>
          <a:lstStyle/>
          <a:p>
            <a:r>
              <a:rPr lang="en-US" altLang="en-US">
                <a:latin typeface="Arial" panose="020B0604020202020204" pitchFamily="34" charset="0"/>
              </a:rPr>
              <a:t>The highest number of undernourished people are in Africa.</a:t>
            </a:r>
          </a:p>
        </p:txBody>
      </p:sp>
      <p:sp>
        <p:nvSpPr>
          <p:cNvPr id="185348" name="Slide Number Placeholder 3">
            <a:extLst>
              <a:ext uri="{FF2B5EF4-FFF2-40B4-BE49-F238E27FC236}">
                <a16:creationId xmlns:a16="http://schemas.microsoft.com/office/drawing/2014/main" id="{A0E124FE-3612-45FC-A6A8-E71EBF2B9E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0C59B1-8003-475A-ADCF-C4D08764D3F9}" type="slidenum">
              <a:rPr lang="en-US" altLang="en-US" smtClean="0"/>
              <a:pPr/>
              <a:t>144</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46E48B3-FDF6-4CD0-AD66-FAAAA05464D2}"/>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B631418D-97B4-4266-9930-A9FF3BBBBF55}"/>
              </a:ext>
            </a:extLst>
          </p:cNvPr>
          <p:cNvSpPr>
            <a:spLocks noGrp="1"/>
          </p:cNvSpPr>
          <p:nvPr>
            <p:ph type="body" idx="1"/>
          </p:nvPr>
        </p:nvSpPr>
        <p:spPr>
          <a:noFill/>
        </p:spPr>
        <p:txBody>
          <a:bodyPr/>
          <a:lstStyle/>
          <a:p>
            <a:pPr eaLnBrk="1" hangingPunct="1"/>
            <a:r>
              <a:rPr lang="en-US" altLang="en-US">
                <a:latin typeface="Arial" panose="020B0604020202020204" pitchFamily="34" charset="0"/>
              </a:rPr>
              <a:t>Shows the predicted change in cereal production yield based on climate change scenarios.</a:t>
            </a:r>
          </a:p>
          <a:p>
            <a:pPr eaLnBrk="1" hangingPunct="1"/>
            <a:r>
              <a:rPr lang="en-US" altLang="en-US">
                <a:latin typeface="Arial" panose="020B0604020202020204" pitchFamily="34" charset="0"/>
              </a:rPr>
              <a:t>Notice that there is actually a potential increase at first in the northern latitudes but then a uniform negative trend in output.</a:t>
            </a:r>
          </a:p>
        </p:txBody>
      </p:sp>
      <p:sp>
        <p:nvSpPr>
          <p:cNvPr id="187396" name="Slide Number Placeholder 3">
            <a:extLst>
              <a:ext uri="{FF2B5EF4-FFF2-40B4-BE49-F238E27FC236}">
                <a16:creationId xmlns:a16="http://schemas.microsoft.com/office/drawing/2014/main" id="{1276F20A-DBC2-4971-8587-6076664BA2D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CB7D31-212E-485C-A940-6AD8A1FDA871}" type="slidenum">
              <a:rPr lang="en-US" altLang="en-US" smtClean="0"/>
              <a:pPr>
                <a:spcBef>
                  <a:spcPct val="0"/>
                </a:spcBef>
              </a:pPr>
              <a:t>145</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5DC5A9A7-0F66-4BEF-887A-D860D47F206D}"/>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E85DC25-6FEF-405A-944B-B838D640FFE7}"/>
              </a:ext>
            </a:extLst>
          </p:cNvPr>
          <p:cNvSpPr>
            <a:spLocks noGrp="1"/>
          </p:cNvSpPr>
          <p:nvPr>
            <p:ph type="body" idx="1"/>
          </p:nvPr>
        </p:nvSpPr>
        <p:spPr>
          <a:noFill/>
        </p:spPr>
        <p:txBody>
          <a:bodyPr/>
          <a:lstStyle/>
          <a:p>
            <a:r>
              <a:rPr lang="en-US" altLang="en-US">
                <a:latin typeface="Arial" panose="020B0604020202020204" pitchFamily="34" charset="0"/>
              </a:rPr>
              <a:t>One of my goals is to help increase human happiness, now and in the future.</a:t>
            </a:r>
          </a:p>
        </p:txBody>
      </p:sp>
      <p:sp>
        <p:nvSpPr>
          <p:cNvPr id="189444" name="Slide Number Placeholder 3">
            <a:extLst>
              <a:ext uri="{FF2B5EF4-FFF2-40B4-BE49-F238E27FC236}">
                <a16:creationId xmlns:a16="http://schemas.microsoft.com/office/drawing/2014/main" id="{0D91E8EB-4D1A-485D-B253-60D1C34CC96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E8B2C9-2CCA-46CB-AEBA-9AE9CD7361DF}" type="slidenum">
              <a:rPr lang="en-US" altLang="en-US" smtClean="0"/>
              <a:pPr/>
              <a:t>146</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D2DF5DA5-03EB-453D-A263-4B479691E732}"/>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609EB446-82C9-405E-88C5-3F615EC3AB04}"/>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792D4C3C-8332-420D-B28E-3EAC2458906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ECF71-9336-42C3-AE13-47759709985B}" type="slidenum">
              <a:rPr lang="en-US" altLang="en-US" smtClean="0"/>
              <a:pPr/>
              <a:t>147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http://www.basfeijen.nl/system/britishempire.htm</a:t>
            </a:r>
          </a:p>
          <a:p>
            <a:r>
              <a:rPr lang="en-US" dirty="0"/>
              <a:t>By 1922, </a:t>
            </a:r>
            <a:r>
              <a:rPr lang="en-US" dirty="0" err="1"/>
              <a:t>Britian</a:t>
            </a:r>
            <a:r>
              <a:rPr lang="en-US" dirty="0"/>
              <a:t> held sway over 450 million people, 1/5 the earths population</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10</a:t>
            </a:fld>
            <a:endParaRPr lang="en-US" altLang="en-US"/>
          </a:p>
        </p:txBody>
      </p:sp>
    </p:spTree>
    <p:extLst>
      <p:ext uri="{BB962C8B-B14F-4D97-AF65-F5344CB8AC3E}">
        <p14:creationId xmlns:p14="http://schemas.microsoft.com/office/powerpoint/2010/main" val="589630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5D05378-7320-4759-AB2E-BAF5E7A0966E}"/>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D5A76AD1-D3A9-402A-AD46-9D07BC908CFC}"/>
              </a:ext>
            </a:extLst>
          </p:cNvPr>
          <p:cNvSpPr>
            <a:spLocks noGrp="1"/>
          </p:cNvSpPr>
          <p:nvPr>
            <p:ph type="body" idx="1"/>
          </p:nvPr>
        </p:nvSpPr>
        <p:spPr>
          <a:noFill/>
        </p:spPr>
        <p:txBody>
          <a:bodyPr/>
          <a:lstStyle/>
          <a:p>
            <a:r>
              <a:rPr lang="en-US" altLang="en-US">
                <a:latin typeface="Arial" panose="020B0604020202020204" pitchFamily="34" charset="0"/>
              </a:rPr>
              <a:t>There are still armed conflicts but they are relegated to increasingly smaller areas of the globe.</a:t>
            </a:r>
          </a:p>
        </p:txBody>
      </p:sp>
      <p:sp>
        <p:nvSpPr>
          <p:cNvPr id="196612" name="Slide Number Placeholder 3">
            <a:extLst>
              <a:ext uri="{FF2B5EF4-FFF2-40B4-BE49-F238E27FC236}">
                <a16:creationId xmlns:a16="http://schemas.microsoft.com/office/drawing/2014/main" id="{683A094D-E7E3-4F59-8EE6-F8FEFC4EB8C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13FEF0-6AC6-4B8E-B496-DFC15BA09E74}" type="slidenum">
              <a:rPr lang="en-US" altLang="en-US" smtClean="0"/>
              <a:pPr/>
              <a:t>151</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https://en.wikipedia.org/wiki/Western_culture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11</a:t>
            </a:fld>
            <a:endParaRPr lang="en-US" altLang="en-US"/>
          </a:p>
        </p:txBody>
      </p:sp>
    </p:spTree>
    <p:extLst>
      <p:ext uri="{BB962C8B-B14F-4D97-AF65-F5344CB8AC3E}">
        <p14:creationId xmlns:p14="http://schemas.microsoft.com/office/powerpoint/2010/main" val="388047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www.britannica.com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13</a:t>
            </a:fld>
            <a:endParaRPr lang="en-US" altLang="en-US"/>
          </a:p>
        </p:txBody>
      </p:sp>
    </p:spTree>
    <p:extLst>
      <p:ext uri="{BB962C8B-B14F-4D97-AF65-F5344CB8AC3E}">
        <p14:creationId xmlns:p14="http://schemas.microsoft.com/office/powerpoint/2010/main" val="154405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E82A049-59E6-44A2-842C-A0939C55610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B59F31F8-B122-408F-B0F3-B56C020C287B}"/>
              </a:ext>
            </a:extLst>
          </p:cNvPr>
          <p:cNvSpPr>
            <a:spLocks noGrp="1"/>
          </p:cNvSpPr>
          <p:nvPr>
            <p:ph type="body" idx="1"/>
          </p:nvPr>
        </p:nvSpPr>
        <p:spPr/>
        <p:txBody>
          <a:bodyPr/>
          <a:lstStyle/>
          <a:p>
            <a:pPr>
              <a:defRPr/>
            </a:pPr>
            <a:r>
              <a:rPr lang="en-US" b="1" dirty="0">
                <a:latin typeface="+mn-lt"/>
                <a:hlinkClick r:id="rId3"/>
              </a:rPr>
              <a:t>German propaganda map of the Allies’ colonial empires, circa 1916</a:t>
            </a:r>
            <a:endParaRPr lang="en-US" b="1" dirty="0">
              <a:latin typeface="+mn-lt"/>
            </a:endParaRPr>
          </a:p>
          <a:p>
            <a:pPr>
              <a:defRPr/>
            </a:pPr>
            <a:r>
              <a:rPr lang="en-US" dirty="0">
                <a:latin typeface="+mn-lt"/>
              </a:rPr>
              <a:t>What would be left of the Entente (agreement) if they would be serious about the right of self-determination and loosen the reins.</a:t>
            </a:r>
            <a:endParaRPr lang="en-US" dirty="0"/>
          </a:p>
        </p:txBody>
      </p:sp>
      <p:sp>
        <p:nvSpPr>
          <p:cNvPr id="11268" name="Slide Number Placeholder 3">
            <a:extLst>
              <a:ext uri="{FF2B5EF4-FFF2-40B4-BE49-F238E27FC236}">
                <a16:creationId xmlns:a16="http://schemas.microsoft.com/office/drawing/2014/main" id="{C8E6A85C-99AC-453C-AAE8-0EFAF556B72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DF1FB4-F9BF-4E31-9A47-F8E2B05839FF}" type="slidenum">
              <a:rPr lang="en-US" altLang="en-US" smtClean="0"/>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05565C-F229-47E7-A751-4E4567135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950E3-BD59-4F48-889E-9F569E07A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7AC99-3CF1-4B39-A455-20BA7322BD40}"/>
              </a:ext>
            </a:extLst>
          </p:cNvPr>
          <p:cNvSpPr>
            <a:spLocks noGrp="1" noChangeArrowheads="1"/>
          </p:cNvSpPr>
          <p:nvPr>
            <p:ph type="sldNum" sz="quarter" idx="12"/>
          </p:nvPr>
        </p:nvSpPr>
        <p:spPr>
          <a:ln/>
        </p:spPr>
        <p:txBody>
          <a:bodyPr/>
          <a:lstStyle>
            <a:lvl1pPr>
              <a:defRPr/>
            </a:lvl1pPr>
          </a:lstStyle>
          <a:p>
            <a:pPr>
              <a:defRPr/>
            </a:pPr>
            <a:fld id="{C0AEA8DB-C56A-4885-B3E6-94C2D5E68FF2}" type="slidenum">
              <a:rPr lang="en-US" altLang="en-US"/>
              <a:pPr>
                <a:defRPr/>
              </a:pPr>
              <a:t>‹#›</a:t>
            </a:fld>
            <a:endParaRPr lang="en-US" altLang="en-US"/>
          </a:p>
        </p:txBody>
      </p:sp>
    </p:spTree>
    <p:extLst>
      <p:ext uri="{BB962C8B-B14F-4D97-AF65-F5344CB8AC3E}">
        <p14:creationId xmlns:p14="http://schemas.microsoft.com/office/powerpoint/2010/main" val="19758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717773-123E-4E0F-8C34-D9FD3EBBAF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15CE1-127A-4F6A-A26B-7E9A529AEF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149E4-AC39-44F0-8777-EC891C9E2676}"/>
              </a:ext>
            </a:extLst>
          </p:cNvPr>
          <p:cNvSpPr>
            <a:spLocks noGrp="1" noChangeArrowheads="1"/>
          </p:cNvSpPr>
          <p:nvPr>
            <p:ph type="sldNum" sz="quarter" idx="12"/>
          </p:nvPr>
        </p:nvSpPr>
        <p:spPr>
          <a:ln/>
        </p:spPr>
        <p:txBody>
          <a:bodyPr/>
          <a:lstStyle>
            <a:lvl1pPr>
              <a:defRPr/>
            </a:lvl1pPr>
          </a:lstStyle>
          <a:p>
            <a:pPr>
              <a:defRPr/>
            </a:pPr>
            <a:fld id="{65A1DB35-53F7-4324-B432-1ABD1AB3E2FB}" type="slidenum">
              <a:rPr lang="en-US" altLang="en-US"/>
              <a:pPr>
                <a:defRPr/>
              </a:pPr>
              <a:t>‹#›</a:t>
            </a:fld>
            <a:endParaRPr lang="en-US" altLang="en-US"/>
          </a:p>
        </p:txBody>
      </p:sp>
    </p:spTree>
    <p:extLst>
      <p:ext uri="{BB962C8B-B14F-4D97-AF65-F5344CB8AC3E}">
        <p14:creationId xmlns:p14="http://schemas.microsoft.com/office/powerpoint/2010/main" val="317098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3D788-D459-467B-9F9E-4859CE26A5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710E9-0C14-48AD-87D8-C70B4CF755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6F6AAF-56F1-4452-8104-AB297E01B18C}"/>
              </a:ext>
            </a:extLst>
          </p:cNvPr>
          <p:cNvSpPr>
            <a:spLocks noGrp="1" noChangeArrowheads="1"/>
          </p:cNvSpPr>
          <p:nvPr>
            <p:ph type="sldNum" sz="quarter" idx="12"/>
          </p:nvPr>
        </p:nvSpPr>
        <p:spPr>
          <a:ln/>
        </p:spPr>
        <p:txBody>
          <a:bodyPr/>
          <a:lstStyle>
            <a:lvl1pPr>
              <a:defRPr/>
            </a:lvl1pPr>
          </a:lstStyle>
          <a:p>
            <a:pPr>
              <a:defRPr/>
            </a:pPr>
            <a:fld id="{396D4D94-17DF-48BF-851D-4A10DAF9BD4D}" type="slidenum">
              <a:rPr lang="en-US" altLang="en-US"/>
              <a:pPr>
                <a:defRPr/>
              </a:pPr>
              <a:t>‹#›</a:t>
            </a:fld>
            <a:endParaRPr lang="en-US" altLang="en-US"/>
          </a:p>
        </p:txBody>
      </p:sp>
    </p:spTree>
    <p:extLst>
      <p:ext uri="{BB962C8B-B14F-4D97-AF65-F5344CB8AC3E}">
        <p14:creationId xmlns:p14="http://schemas.microsoft.com/office/powerpoint/2010/main" val="412163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able Placeholder 2"/>
          <p:cNvSpPr>
            <a:spLocks noGrp="1"/>
          </p:cNvSpPr>
          <p:nvPr>
            <p:ph type="tbl" idx="1"/>
          </p:nvPr>
        </p:nvSpPr>
        <p:spPr>
          <a:xfrm>
            <a:off x="1066800" y="1219200"/>
            <a:ext cx="7924800" cy="4953000"/>
          </a:xfrm>
        </p:spPr>
        <p:txBody>
          <a:bodyPr/>
          <a:lstStyle/>
          <a:p>
            <a:pPr lvl="0"/>
            <a:endParaRPr lang="en-US" noProof="0"/>
          </a:p>
        </p:txBody>
      </p:sp>
      <p:sp>
        <p:nvSpPr>
          <p:cNvPr id="4" name="Rectangle 4">
            <a:extLst>
              <a:ext uri="{FF2B5EF4-FFF2-40B4-BE49-F238E27FC236}">
                <a16:creationId xmlns:a16="http://schemas.microsoft.com/office/drawing/2014/main" id="{A37BC249-C61A-4D2B-A02E-890CE2B43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1E4163-53D3-4580-AB2F-7630F0EDB2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0CF23-8983-4D5D-B374-C8CFD1B7C6B0}"/>
              </a:ext>
            </a:extLst>
          </p:cNvPr>
          <p:cNvSpPr>
            <a:spLocks noGrp="1" noChangeArrowheads="1"/>
          </p:cNvSpPr>
          <p:nvPr>
            <p:ph type="sldNum" sz="quarter" idx="12"/>
          </p:nvPr>
        </p:nvSpPr>
        <p:spPr>
          <a:ln/>
        </p:spPr>
        <p:txBody>
          <a:bodyPr/>
          <a:lstStyle>
            <a:lvl1pPr>
              <a:defRPr/>
            </a:lvl1pPr>
          </a:lstStyle>
          <a:p>
            <a:pPr>
              <a:defRPr/>
            </a:pPr>
            <a:fld id="{B8EB3629-B707-492D-8BED-93320EEBAE9E}" type="slidenum">
              <a:rPr lang="en-US" altLang="en-US"/>
              <a:pPr>
                <a:defRPr/>
              </a:pPr>
              <a:t>‹#›</a:t>
            </a:fld>
            <a:endParaRPr lang="en-US" altLang="en-US"/>
          </a:p>
        </p:txBody>
      </p:sp>
    </p:spTree>
    <p:extLst>
      <p:ext uri="{BB962C8B-B14F-4D97-AF65-F5344CB8AC3E}">
        <p14:creationId xmlns:p14="http://schemas.microsoft.com/office/powerpoint/2010/main" val="428598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1066800" y="1219200"/>
            <a:ext cx="3886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2192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7719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3B491D-895B-4546-87E8-7C465D24F8C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A883D0E-8FDC-4512-969A-CE08A3C61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5B56B49-66EF-4743-A28B-100CEBFD2A90}"/>
              </a:ext>
            </a:extLst>
          </p:cNvPr>
          <p:cNvSpPr>
            <a:spLocks noGrp="1" noChangeArrowheads="1"/>
          </p:cNvSpPr>
          <p:nvPr>
            <p:ph type="sldNum" sz="quarter" idx="12"/>
          </p:nvPr>
        </p:nvSpPr>
        <p:spPr>
          <a:ln/>
        </p:spPr>
        <p:txBody>
          <a:bodyPr/>
          <a:lstStyle>
            <a:lvl1pPr>
              <a:defRPr/>
            </a:lvl1pPr>
          </a:lstStyle>
          <a:p>
            <a:pPr>
              <a:defRPr/>
            </a:pPr>
            <a:fld id="{08339D6A-E175-4110-940A-03AF1E1BDC3B}" type="slidenum">
              <a:rPr lang="en-US" altLang="en-US"/>
              <a:pPr>
                <a:defRPr/>
              </a:pPr>
              <a:t>‹#›</a:t>
            </a:fld>
            <a:endParaRPr lang="en-US" altLang="en-US"/>
          </a:p>
        </p:txBody>
      </p:sp>
    </p:spTree>
    <p:extLst>
      <p:ext uri="{BB962C8B-B14F-4D97-AF65-F5344CB8AC3E}">
        <p14:creationId xmlns:p14="http://schemas.microsoft.com/office/powerpoint/2010/main" val="202165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6BC090-3784-422A-AA2C-BBFFC72724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D48359-E445-457B-9885-A1CD713EA3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CB3451-6646-4AA6-80FC-0F07F5985DD3}"/>
              </a:ext>
            </a:extLst>
          </p:cNvPr>
          <p:cNvSpPr>
            <a:spLocks noGrp="1" noChangeArrowheads="1"/>
          </p:cNvSpPr>
          <p:nvPr>
            <p:ph type="sldNum" sz="quarter" idx="12"/>
          </p:nvPr>
        </p:nvSpPr>
        <p:spPr>
          <a:ln/>
        </p:spPr>
        <p:txBody>
          <a:bodyPr/>
          <a:lstStyle>
            <a:lvl1pPr>
              <a:defRPr/>
            </a:lvl1pPr>
          </a:lstStyle>
          <a:p>
            <a:pPr>
              <a:defRPr/>
            </a:pPr>
            <a:fld id="{E2A3E0F2-AE8D-486B-84CF-867A5D9345B9}" type="slidenum">
              <a:rPr lang="en-US" altLang="en-US"/>
              <a:pPr>
                <a:defRPr/>
              </a:pPr>
              <a:t>‹#›</a:t>
            </a:fld>
            <a:endParaRPr lang="en-US" altLang="en-US"/>
          </a:p>
        </p:txBody>
      </p:sp>
    </p:spTree>
    <p:extLst>
      <p:ext uri="{BB962C8B-B14F-4D97-AF65-F5344CB8AC3E}">
        <p14:creationId xmlns:p14="http://schemas.microsoft.com/office/powerpoint/2010/main" val="189739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0AE064-D868-4C4F-B061-1A1B93E7E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4C4382-6909-4781-B8B0-5E458CD14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CF5E67-7F05-4D3A-9B20-722F5D0A1D85}"/>
              </a:ext>
            </a:extLst>
          </p:cNvPr>
          <p:cNvSpPr>
            <a:spLocks noGrp="1" noChangeArrowheads="1"/>
          </p:cNvSpPr>
          <p:nvPr>
            <p:ph type="sldNum" sz="quarter" idx="12"/>
          </p:nvPr>
        </p:nvSpPr>
        <p:spPr>
          <a:ln/>
        </p:spPr>
        <p:txBody>
          <a:bodyPr/>
          <a:lstStyle>
            <a:lvl1pPr>
              <a:defRPr/>
            </a:lvl1pPr>
          </a:lstStyle>
          <a:p>
            <a:pPr>
              <a:defRPr/>
            </a:pPr>
            <a:fld id="{9DF38057-2B4A-4799-B97E-70AE45F9B6B6}" type="slidenum">
              <a:rPr lang="en-US" altLang="en-US"/>
              <a:pPr>
                <a:defRPr/>
              </a:pPr>
              <a:t>‹#›</a:t>
            </a:fld>
            <a:endParaRPr lang="en-US" altLang="en-US"/>
          </a:p>
        </p:txBody>
      </p:sp>
    </p:spTree>
    <p:extLst>
      <p:ext uri="{BB962C8B-B14F-4D97-AF65-F5344CB8AC3E}">
        <p14:creationId xmlns:p14="http://schemas.microsoft.com/office/powerpoint/2010/main" val="378335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125D9E-A8D3-404A-A1A1-E89CDFD520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6CB229-FC54-4967-890C-89D7F60B6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8038F-5ACC-4174-9835-36025DC81638}"/>
              </a:ext>
            </a:extLst>
          </p:cNvPr>
          <p:cNvSpPr>
            <a:spLocks noGrp="1" noChangeArrowheads="1"/>
          </p:cNvSpPr>
          <p:nvPr>
            <p:ph type="sldNum" sz="quarter" idx="12"/>
          </p:nvPr>
        </p:nvSpPr>
        <p:spPr>
          <a:ln/>
        </p:spPr>
        <p:txBody>
          <a:bodyPr/>
          <a:lstStyle>
            <a:lvl1pPr>
              <a:defRPr/>
            </a:lvl1pPr>
          </a:lstStyle>
          <a:p>
            <a:pPr>
              <a:defRPr/>
            </a:pPr>
            <a:fld id="{6C060190-644C-459A-B7D7-D659FD34298D}" type="slidenum">
              <a:rPr lang="en-US" altLang="en-US"/>
              <a:pPr>
                <a:defRPr/>
              </a:pPr>
              <a:t>‹#›</a:t>
            </a:fld>
            <a:endParaRPr lang="en-US" altLang="en-US"/>
          </a:p>
        </p:txBody>
      </p:sp>
    </p:spTree>
    <p:extLst>
      <p:ext uri="{BB962C8B-B14F-4D97-AF65-F5344CB8AC3E}">
        <p14:creationId xmlns:p14="http://schemas.microsoft.com/office/powerpoint/2010/main" val="196137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1AACBB-B6C9-4F78-9CFC-3ACB57C04A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BC484E-1593-4E08-A5CE-4A3509E83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27744D-EB18-4481-BC11-CFB8382AAD22}"/>
              </a:ext>
            </a:extLst>
          </p:cNvPr>
          <p:cNvSpPr>
            <a:spLocks noGrp="1" noChangeArrowheads="1"/>
          </p:cNvSpPr>
          <p:nvPr>
            <p:ph type="sldNum" sz="quarter" idx="12"/>
          </p:nvPr>
        </p:nvSpPr>
        <p:spPr>
          <a:ln/>
        </p:spPr>
        <p:txBody>
          <a:bodyPr/>
          <a:lstStyle>
            <a:lvl1pPr>
              <a:defRPr/>
            </a:lvl1pPr>
          </a:lstStyle>
          <a:p>
            <a:pPr>
              <a:defRPr/>
            </a:pPr>
            <a:fld id="{E7557A5D-C0B7-4957-ABC8-A41A67C9E824}" type="slidenum">
              <a:rPr lang="en-US" altLang="en-US"/>
              <a:pPr>
                <a:defRPr/>
              </a:pPr>
              <a:t>‹#›</a:t>
            </a:fld>
            <a:endParaRPr lang="en-US" altLang="en-US"/>
          </a:p>
        </p:txBody>
      </p:sp>
    </p:spTree>
    <p:extLst>
      <p:ext uri="{BB962C8B-B14F-4D97-AF65-F5344CB8AC3E}">
        <p14:creationId xmlns:p14="http://schemas.microsoft.com/office/powerpoint/2010/main" val="20913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23864B-E179-4592-90FD-821C6A7861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C8C837-DFA2-43A0-9EF1-0418A0ADF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FDE3FC-6AE0-4248-A88E-837900A406D3}"/>
              </a:ext>
            </a:extLst>
          </p:cNvPr>
          <p:cNvSpPr>
            <a:spLocks noGrp="1" noChangeArrowheads="1"/>
          </p:cNvSpPr>
          <p:nvPr>
            <p:ph type="sldNum" sz="quarter" idx="12"/>
          </p:nvPr>
        </p:nvSpPr>
        <p:spPr>
          <a:ln/>
        </p:spPr>
        <p:txBody>
          <a:bodyPr/>
          <a:lstStyle>
            <a:lvl1pPr>
              <a:defRPr/>
            </a:lvl1pPr>
          </a:lstStyle>
          <a:p>
            <a:pPr>
              <a:defRPr/>
            </a:pPr>
            <a:fld id="{4E91F984-8136-4B8A-9280-5C961F72B70E}" type="slidenum">
              <a:rPr lang="en-US" altLang="en-US"/>
              <a:pPr>
                <a:defRPr/>
              </a:pPr>
              <a:t>‹#›</a:t>
            </a:fld>
            <a:endParaRPr lang="en-US" altLang="en-US"/>
          </a:p>
        </p:txBody>
      </p:sp>
    </p:spTree>
    <p:extLst>
      <p:ext uri="{BB962C8B-B14F-4D97-AF65-F5344CB8AC3E}">
        <p14:creationId xmlns:p14="http://schemas.microsoft.com/office/powerpoint/2010/main" val="120229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5AF20-1B8D-4725-8CAB-DA92CDE73D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14E7D1-316C-4476-B66E-644082A13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A6B87-9216-40CE-907A-8D8E376C40D7}"/>
              </a:ext>
            </a:extLst>
          </p:cNvPr>
          <p:cNvSpPr>
            <a:spLocks noGrp="1" noChangeArrowheads="1"/>
          </p:cNvSpPr>
          <p:nvPr>
            <p:ph type="sldNum" sz="quarter" idx="12"/>
          </p:nvPr>
        </p:nvSpPr>
        <p:spPr>
          <a:ln/>
        </p:spPr>
        <p:txBody>
          <a:bodyPr/>
          <a:lstStyle>
            <a:lvl1pPr>
              <a:defRPr/>
            </a:lvl1pPr>
          </a:lstStyle>
          <a:p>
            <a:pPr>
              <a:defRPr/>
            </a:pPr>
            <a:fld id="{72470D45-C8B5-4186-BD4A-B75E0A0EFB03}" type="slidenum">
              <a:rPr lang="en-US" altLang="en-US"/>
              <a:pPr>
                <a:defRPr/>
              </a:pPr>
              <a:t>‹#›</a:t>
            </a:fld>
            <a:endParaRPr lang="en-US" altLang="en-US"/>
          </a:p>
        </p:txBody>
      </p:sp>
    </p:spTree>
    <p:extLst>
      <p:ext uri="{BB962C8B-B14F-4D97-AF65-F5344CB8AC3E}">
        <p14:creationId xmlns:p14="http://schemas.microsoft.com/office/powerpoint/2010/main" val="107164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BD25F-D9AA-4A05-9A35-BDB1C63ACD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9A7E0-18AC-4334-A6A0-A85A96704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E4FA66-258A-4164-8A3E-182A36A840E0}"/>
              </a:ext>
            </a:extLst>
          </p:cNvPr>
          <p:cNvSpPr>
            <a:spLocks noGrp="1" noChangeArrowheads="1"/>
          </p:cNvSpPr>
          <p:nvPr>
            <p:ph type="sldNum" sz="quarter" idx="12"/>
          </p:nvPr>
        </p:nvSpPr>
        <p:spPr>
          <a:ln/>
        </p:spPr>
        <p:txBody>
          <a:bodyPr/>
          <a:lstStyle>
            <a:lvl1pPr>
              <a:defRPr/>
            </a:lvl1pPr>
          </a:lstStyle>
          <a:p>
            <a:pPr>
              <a:defRPr/>
            </a:pPr>
            <a:fld id="{3DAC45A4-CC5B-44D4-9373-10000C1EB614}" type="slidenum">
              <a:rPr lang="en-US" altLang="en-US"/>
              <a:pPr>
                <a:defRPr/>
              </a:pPr>
              <a:t>‹#›</a:t>
            </a:fld>
            <a:endParaRPr lang="en-US" altLang="en-US"/>
          </a:p>
        </p:txBody>
      </p:sp>
    </p:spTree>
    <p:extLst>
      <p:ext uri="{BB962C8B-B14F-4D97-AF65-F5344CB8AC3E}">
        <p14:creationId xmlns:p14="http://schemas.microsoft.com/office/powerpoint/2010/main" val="224450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F38429-DCAB-42D2-8635-791E680E2C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D0ED4-90B3-4621-9E8A-47AE474EC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203DD-ADAA-47CC-A078-E60B135CA6B6}"/>
              </a:ext>
            </a:extLst>
          </p:cNvPr>
          <p:cNvSpPr>
            <a:spLocks noGrp="1" noChangeArrowheads="1"/>
          </p:cNvSpPr>
          <p:nvPr>
            <p:ph type="sldNum" sz="quarter" idx="12"/>
          </p:nvPr>
        </p:nvSpPr>
        <p:spPr>
          <a:ln/>
        </p:spPr>
        <p:txBody>
          <a:bodyPr/>
          <a:lstStyle>
            <a:lvl1pPr>
              <a:defRPr/>
            </a:lvl1pPr>
          </a:lstStyle>
          <a:p>
            <a:pPr>
              <a:defRPr/>
            </a:pPr>
            <a:fld id="{70A7D2C2-99E2-42FA-834E-76EA1A1C5FB6}" type="slidenum">
              <a:rPr lang="en-US" altLang="en-US"/>
              <a:pPr>
                <a:defRPr/>
              </a:pPr>
              <a:t>‹#›</a:t>
            </a:fld>
            <a:endParaRPr lang="en-US" altLang="en-US"/>
          </a:p>
        </p:txBody>
      </p:sp>
    </p:spTree>
    <p:extLst>
      <p:ext uri="{BB962C8B-B14F-4D97-AF65-F5344CB8AC3E}">
        <p14:creationId xmlns:p14="http://schemas.microsoft.com/office/powerpoint/2010/main" val="289684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945D9-540F-4B60-AA80-CDF6C29137C6}"/>
              </a:ext>
            </a:extLst>
          </p:cNvPr>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C2D876-FE50-4608-B5D5-DC862DA5BE7B}"/>
              </a:ext>
            </a:extLst>
          </p:cNvPr>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F124E1-4F21-43ED-A6E9-F4B32172978C}"/>
              </a:ext>
            </a:extLst>
          </p:cNvPr>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CBE41B6-7625-449F-9C7A-4DE51607D100}"/>
              </a:ext>
            </a:extLst>
          </p:cNvPr>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350B2EA-931F-4085-AF4A-359235350001}"/>
              </a:ext>
            </a:extLst>
          </p:cNvPr>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862839-2467-4A52-BB04-F1C237735A38}" type="slidenum">
              <a:rPr lang="en-US" altLang="en-US"/>
              <a:pPr>
                <a:defRPr/>
              </a:pPr>
              <a:t>‹#›</a:t>
            </a:fld>
            <a:endParaRPr lang="en-US" altLang="en-US"/>
          </a:p>
        </p:txBody>
      </p:sp>
      <p:pic>
        <p:nvPicPr>
          <p:cNvPr id="1031" name="Picture 8" descr="stckchrt14">
            <a:extLst>
              <a:ext uri="{FF2B5EF4-FFF2-40B4-BE49-F238E27FC236}">
                <a16:creationId xmlns:a16="http://schemas.microsoft.com/office/drawing/2014/main" id="{B057DDE2-6AAA-47D5-9667-A56449C8CDE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a:extLst>
              <a:ext uri="{FF2B5EF4-FFF2-40B4-BE49-F238E27FC236}">
                <a16:creationId xmlns:a16="http://schemas.microsoft.com/office/drawing/2014/main" id="{3DB2929F-A0CF-40A9-BF00-EBB0A5B7279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a:extLst>
              <a:ext uri="{FF2B5EF4-FFF2-40B4-BE49-F238E27FC236}">
                <a16:creationId xmlns:a16="http://schemas.microsoft.com/office/drawing/2014/main" id="{803B4844-7828-4C5C-AE21-3EE7A765AFD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a:extLst>
              <a:ext uri="{FF2B5EF4-FFF2-40B4-BE49-F238E27FC236}">
                <a16:creationId xmlns:a16="http://schemas.microsoft.com/office/drawing/2014/main" id="{967C52F9-BCED-468B-A154-C275723E1E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a:extLst>
              <a:ext uri="{FF2B5EF4-FFF2-40B4-BE49-F238E27FC236}">
                <a16:creationId xmlns:a16="http://schemas.microsoft.com/office/drawing/2014/main" id="{644F9ABC-421B-4CC0-AFA0-6E005FE6232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a:extLst>
              <a:ext uri="{FF2B5EF4-FFF2-40B4-BE49-F238E27FC236}">
                <a16:creationId xmlns:a16="http://schemas.microsoft.com/office/drawing/2014/main" id="{676C9BD0-B1AC-420E-AF3C-4B1C1E06D21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2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3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4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www.businessinsider.com/nuclear-weapons-deadly-evolution-power-military-video-animation-2017-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2.deloitte.com/global/en/pages/manufacturing/articles/global-a-and-d-outlook.html" TargetMode="External"/><Relationship Id="rId2" Type="http://schemas.openxmlformats.org/officeDocument/2006/relationships/hyperlink" Target="http://www.nasdaq.com/earnings/report/ba"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hyperlink" Target="https://cleantechnica.com/2014/08/25/renewable-energy-momentum-passed-tipping-point/"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hyperlink" Target="https://cleantechnica.com/2016/12/25/cost-of-solar-power-vs-cost-of-wind-power-coal-nuclear-natural-gas/"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0C3FF1-A2C5-4AC1-8DFE-0C6498949FAE}"/>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
            <a:extLst>
              <a:ext uri="{FF2B5EF4-FFF2-40B4-BE49-F238E27FC236}">
                <a16:creationId xmlns:a16="http://schemas.microsoft.com/office/drawing/2014/main" id="{73300EA2-7A54-4AF8-B772-276B3ABE7650}"/>
              </a:ext>
            </a:extLst>
          </p:cNvPr>
          <p:cNvSpPr>
            <a:spLocks noGrp="1"/>
          </p:cNvSpPr>
          <p:nvPr>
            <p:ph type="title"/>
          </p:nvPr>
        </p:nvSpPr>
        <p:spPr>
          <a:xfrm>
            <a:off x="0" y="0"/>
            <a:ext cx="8991600" cy="838200"/>
          </a:xfrm>
        </p:spPr>
        <p:txBody>
          <a:bodyPr/>
          <a:lstStyle/>
          <a:p>
            <a:r>
              <a:rPr lang="en-US" altLang="en-US" sz="4000"/>
              <a:t>What will the world look like in 2100?</a:t>
            </a:r>
          </a:p>
        </p:txBody>
      </p:sp>
      <p:sp>
        <p:nvSpPr>
          <p:cNvPr id="3076" name="Rectangle 9">
            <a:extLst>
              <a:ext uri="{FF2B5EF4-FFF2-40B4-BE49-F238E27FC236}">
                <a16:creationId xmlns:a16="http://schemas.microsoft.com/office/drawing/2014/main" id="{1A357AB1-90E6-46BC-A700-F23CC11662D3}"/>
              </a:ext>
            </a:extLst>
          </p:cNvPr>
          <p:cNvSpPr>
            <a:spLocks noChangeArrowheads="1"/>
          </p:cNvSpPr>
          <p:nvPr/>
        </p:nvSpPr>
        <p:spPr bwMode="auto">
          <a:xfrm>
            <a:off x="7507288" y="4419600"/>
            <a:ext cx="167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3077" name="Picture 5">
            <a:extLst>
              <a:ext uri="{FF2B5EF4-FFF2-40B4-BE49-F238E27FC236}">
                <a16:creationId xmlns:a16="http://schemas.microsoft.com/office/drawing/2014/main" id="{1BA139D6-A6C0-45B3-87FA-C13E4B2C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95800"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3">
            <a:extLst>
              <a:ext uri="{FF2B5EF4-FFF2-40B4-BE49-F238E27FC236}">
                <a16:creationId xmlns:a16="http://schemas.microsoft.com/office/drawing/2014/main" id="{3564EC41-1A95-4617-8F02-BF546FD60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4221163"/>
            <a:ext cx="5764212" cy="2636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9" name="Rectangle 4">
            <a:extLst>
              <a:ext uri="{FF2B5EF4-FFF2-40B4-BE49-F238E27FC236}">
                <a16:creationId xmlns:a16="http://schemas.microsoft.com/office/drawing/2014/main" id="{329A716F-D3E8-4B3E-AFA7-7C5EDC522230}"/>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3080" name="TextBox 8">
            <a:extLst>
              <a:ext uri="{FF2B5EF4-FFF2-40B4-BE49-F238E27FC236}">
                <a16:creationId xmlns:a16="http://schemas.microsoft.com/office/drawing/2014/main" id="{EE12957F-EE0E-4EA6-A442-0C6FFA78ED3C}"/>
              </a:ext>
            </a:extLst>
          </p:cNvPr>
          <p:cNvSpPr txBox="1">
            <a:spLocks noChangeArrowheads="1"/>
          </p:cNvSpPr>
          <p:nvPr/>
        </p:nvSpPr>
        <p:spPr bwMode="auto">
          <a:xfrm>
            <a:off x="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
        <p:nvSpPr>
          <p:cNvPr id="3081" name="TextBox 1">
            <a:extLst>
              <a:ext uri="{FF2B5EF4-FFF2-40B4-BE49-F238E27FC236}">
                <a16:creationId xmlns:a16="http://schemas.microsoft.com/office/drawing/2014/main" id="{EE8A3DEA-2592-4F5C-8399-3955DD7B4F11}"/>
              </a:ext>
            </a:extLst>
          </p:cNvPr>
          <p:cNvSpPr txBox="1">
            <a:spLocks noChangeArrowheads="1"/>
          </p:cNvSpPr>
          <p:nvPr/>
        </p:nvSpPr>
        <p:spPr bwMode="auto">
          <a:xfrm>
            <a:off x="4495800" y="9906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Nuclear Winter</a:t>
            </a:r>
          </a:p>
        </p:txBody>
      </p:sp>
      <p:sp>
        <p:nvSpPr>
          <p:cNvPr id="3082" name="TextBox 10">
            <a:extLst>
              <a:ext uri="{FF2B5EF4-FFF2-40B4-BE49-F238E27FC236}">
                <a16:creationId xmlns:a16="http://schemas.microsoft.com/office/drawing/2014/main" id="{4CE5E27D-187F-452A-80D1-6760AD6311DC}"/>
              </a:ext>
            </a:extLst>
          </p:cNvPr>
          <p:cNvSpPr txBox="1">
            <a:spLocks noChangeArrowheads="1"/>
          </p:cNvSpPr>
          <p:nvPr/>
        </p:nvSpPr>
        <p:spPr bwMode="auto">
          <a:xfrm>
            <a:off x="5791200" y="63960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Ecotopia</a:t>
            </a:r>
          </a:p>
        </p:txBody>
      </p:sp>
      <p:sp>
        <p:nvSpPr>
          <p:cNvPr id="3083" name="TextBox 11">
            <a:extLst>
              <a:ext uri="{FF2B5EF4-FFF2-40B4-BE49-F238E27FC236}">
                <a16:creationId xmlns:a16="http://schemas.microsoft.com/office/drawing/2014/main" id="{C6842E65-E3C7-4E0F-B5D5-579D9B9E3E40}"/>
              </a:ext>
            </a:extLst>
          </p:cNvPr>
          <p:cNvSpPr txBox="1">
            <a:spLocks noChangeArrowheads="1"/>
          </p:cNvSpPr>
          <p:nvPr/>
        </p:nvSpPr>
        <p:spPr bwMode="auto">
          <a:xfrm>
            <a:off x="7097713" y="5638800"/>
            <a:ext cx="204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Orwell’s 1984</a:t>
            </a:r>
          </a:p>
        </p:txBody>
      </p:sp>
      <p:pic>
        <p:nvPicPr>
          <p:cNvPr id="3084" name="Picture 2">
            <a:extLst>
              <a:ext uri="{FF2B5EF4-FFF2-40B4-BE49-F238E27FC236}">
                <a16:creationId xmlns:a16="http://schemas.microsoft.com/office/drawing/2014/main" id="{9AC4BBD6-46B6-4474-8885-2E233D3BDF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752600"/>
            <a:ext cx="466566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E5E00-E5FB-4BFE-A610-C0E938611DC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D00C7942-3E53-4445-A85C-55F8AF5B88DC}"/>
              </a:ext>
            </a:extLst>
          </p:cNvPr>
          <p:cNvSpPr>
            <a:spLocks noGrp="1"/>
          </p:cNvSpPr>
          <p:nvPr>
            <p:ph type="title"/>
          </p:nvPr>
        </p:nvSpPr>
        <p:spPr>
          <a:xfrm>
            <a:off x="0" y="0"/>
            <a:ext cx="7924800" cy="1143000"/>
          </a:xfrm>
        </p:spPr>
        <p:txBody>
          <a:bodyPr/>
          <a:lstStyle/>
          <a:p>
            <a:r>
              <a:rPr lang="en-US" dirty="0"/>
              <a:t>British Empire</a:t>
            </a:r>
          </a:p>
        </p:txBody>
      </p:sp>
      <p:pic>
        <p:nvPicPr>
          <p:cNvPr id="3" name="Picture 2">
            <a:extLst>
              <a:ext uri="{FF2B5EF4-FFF2-40B4-BE49-F238E27FC236}">
                <a16:creationId xmlns:a16="http://schemas.microsoft.com/office/drawing/2014/main" id="{5CB3C636-5194-4003-8BA2-7541D62FE8C1}"/>
              </a:ext>
            </a:extLst>
          </p:cNvPr>
          <p:cNvPicPr>
            <a:picLocks noChangeAspect="1"/>
          </p:cNvPicPr>
          <p:nvPr/>
        </p:nvPicPr>
        <p:blipFill>
          <a:blip r:embed="rId3"/>
          <a:stretch>
            <a:fillRect/>
          </a:stretch>
        </p:blipFill>
        <p:spPr>
          <a:xfrm>
            <a:off x="0" y="2097181"/>
            <a:ext cx="9144000" cy="4782334"/>
          </a:xfrm>
          <a:prstGeom prst="rect">
            <a:avLst/>
          </a:prstGeom>
          <a:ln>
            <a:solidFill>
              <a:schemeClr val="tx1"/>
            </a:solidFill>
          </a:ln>
        </p:spPr>
      </p:pic>
      <p:pic>
        <p:nvPicPr>
          <p:cNvPr id="5" name="Picture 4">
            <a:extLst>
              <a:ext uri="{FF2B5EF4-FFF2-40B4-BE49-F238E27FC236}">
                <a16:creationId xmlns:a16="http://schemas.microsoft.com/office/drawing/2014/main" id="{8CD8796F-E9BF-41C2-89BD-AEE3C3261FC2}"/>
              </a:ext>
            </a:extLst>
          </p:cNvPr>
          <p:cNvPicPr>
            <a:picLocks noChangeAspect="1"/>
          </p:cNvPicPr>
          <p:nvPr/>
        </p:nvPicPr>
        <p:blipFill>
          <a:blip r:embed="rId4"/>
          <a:stretch>
            <a:fillRect/>
          </a:stretch>
        </p:blipFill>
        <p:spPr>
          <a:xfrm>
            <a:off x="5239214" y="76200"/>
            <a:ext cx="3828586" cy="1914293"/>
          </a:xfrm>
          <a:prstGeom prst="rect">
            <a:avLst/>
          </a:prstGeom>
        </p:spPr>
      </p:pic>
    </p:spTree>
    <p:extLst>
      <p:ext uri="{BB962C8B-B14F-4D97-AF65-F5344CB8AC3E}">
        <p14:creationId xmlns:p14="http://schemas.microsoft.com/office/powerpoint/2010/main" val="20177321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E9D5D57E-F1E6-4FFB-A364-84D244EE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7" name="Title 1">
            <a:extLst>
              <a:ext uri="{FF2B5EF4-FFF2-40B4-BE49-F238E27FC236}">
                <a16:creationId xmlns:a16="http://schemas.microsoft.com/office/drawing/2014/main" id="{4350BBFF-1B4D-43F9-B606-734C314BF9D8}"/>
              </a:ext>
            </a:extLst>
          </p:cNvPr>
          <p:cNvSpPr>
            <a:spLocks noGrp="1"/>
          </p:cNvSpPr>
          <p:nvPr>
            <p:ph type="title"/>
          </p:nvPr>
        </p:nvSpPr>
        <p:spPr/>
        <p:txBody>
          <a:bodyPr/>
          <a:lstStyle/>
          <a:p>
            <a:r>
              <a:rPr lang="en-US" altLang="en-US"/>
              <a:t>Greenhouse Gasses</a:t>
            </a:r>
          </a:p>
        </p:txBody>
      </p:sp>
      <p:sp>
        <p:nvSpPr>
          <p:cNvPr id="129028" name="Rectangle 3">
            <a:extLst>
              <a:ext uri="{FF2B5EF4-FFF2-40B4-BE49-F238E27FC236}">
                <a16:creationId xmlns:a16="http://schemas.microsoft.com/office/drawing/2014/main" id="{8B12FB37-3560-43F0-83AA-007A835D5101}"/>
              </a:ext>
            </a:extLst>
          </p:cNvPr>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0F0F919E-7536-48AF-B27B-A6EE0E26F9A1}"/>
              </a:ext>
            </a:extLst>
          </p:cNvPr>
          <p:cNvSpPr>
            <a:spLocks noGrp="1"/>
          </p:cNvSpPr>
          <p:nvPr>
            <p:ph type="title"/>
          </p:nvPr>
        </p:nvSpPr>
        <p:spPr/>
        <p:txBody>
          <a:bodyPr/>
          <a:lstStyle/>
          <a:p>
            <a:pPr eaLnBrk="1" hangingPunct="1"/>
            <a:r>
              <a:rPr lang="en-US" altLang="en-US"/>
              <a:t>Carbon Dioxide Output</a:t>
            </a:r>
          </a:p>
        </p:txBody>
      </p:sp>
      <p:sp>
        <p:nvSpPr>
          <p:cNvPr id="130051" name="TextBox 3">
            <a:extLst>
              <a:ext uri="{FF2B5EF4-FFF2-40B4-BE49-F238E27FC236}">
                <a16:creationId xmlns:a16="http://schemas.microsoft.com/office/drawing/2014/main" id="{7866B230-6FF4-448D-B67A-DA133A52DBFC}"/>
              </a:ext>
            </a:extLst>
          </p:cNvPr>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30052" name="Picture 2">
            <a:extLst>
              <a:ext uri="{FF2B5EF4-FFF2-40B4-BE49-F238E27FC236}">
                <a16:creationId xmlns:a16="http://schemas.microsoft.com/office/drawing/2014/main" id="{82BF4264-D900-4F8B-BEBA-B278E3FE0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225D47CD-39FB-48F0-B045-2F01F6362C7D}"/>
              </a:ext>
            </a:extLst>
          </p:cNvPr>
          <p:cNvSpPr>
            <a:spLocks noGrp="1"/>
          </p:cNvSpPr>
          <p:nvPr>
            <p:ph type="title"/>
          </p:nvPr>
        </p:nvSpPr>
        <p:spPr/>
        <p:txBody>
          <a:bodyPr/>
          <a:lstStyle/>
          <a:p>
            <a:r>
              <a:rPr lang="en-US" altLang="en-US"/>
              <a:t>Atmospheric CO2</a:t>
            </a:r>
          </a:p>
        </p:txBody>
      </p:sp>
      <p:pic>
        <p:nvPicPr>
          <p:cNvPr id="131075" name="Picture 3">
            <a:extLst>
              <a:ext uri="{FF2B5EF4-FFF2-40B4-BE49-F238E27FC236}">
                <a16:creationId xmlns:a16="http://schemas.microsoft.com/office/drawing/2014/main" id="{AC387869-B58B-457A-95FC-E65B74DD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F51D43E6-C562-42B7-9E0F-86C533EA90FD}"/>
              </a:ext>
            </a:extLst>
          </p:cNvPr>
          <p:cNvSpPr>
            <a:spLocks noGrp="1"/>
          </p:cNvSpPr>
          <p:nvPr>
            <p:ph type="title"/>
          </p:nvPr>
        </p:nvSpPr>
        <p:spPr/>
        <p:txBody>
          <a:bodyPr/>
          <a:lstStyle/>
          <a:p>
            <a:endParaRPr lang="en-US" altLang="en-US"/>
          </a:p>
        </p:txBody>
      </p:sp>
      <p:sp>
        <p:nvSpPr>
          <p:cNvPr id="132099" name="Content Placeholder 2">
            <a:extLst>
              <a:ext uri="{FF2B5EF4-FFF2-40B4-BE49-F238E27FC236}">
                <a16:creationId xmlns:a16="http://schemas.microsoft.com/office/drawing/2014/main" id="{33B3A91A-C64A-4952-93C7-2C9D19C4A8F4}"/>
              </a:ext>
            </a:extLst>
          </p:cNvPr>
          <p:cNvSpPr>
            <a:spLocks noGrp="1"/>
          </p:cNvSpPr>
          <p:nvPr>
            <p:ph idx="1"/>
          </p:nvPr>
        </p:nvSpPr>
        <p:spPr/>
        <p:txBody>
          <a:bodyPr/>
          <a:lstStyle/>
          <a:p>
            <a:endParaRPr lang="en-US" altLang="en-US"/>
          </a:p>
        </p:txBody>
      </p:sp>
      <p:pic>
        <p:nvPicPr>
          <p:cNvPr id="132100" name="Picture 3">
            <a:extLst>
              <a:ext uri="{FF2B5EF4-FFF2-40B4-BE49-F238E27FC236}">
                <a16:creationId xmlns:a16="http://schemas.microsoft.com/office/drawing/2014/main" id="{5BD26203-8072-413F-A307-0539D6BF0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E3A4B6D9-8C67-4618-A6BB-C5547CB2435F}"/>
              </a:ext>
            </a:extLst>
          </p:cNvPr>
          <p:cNvSpPr>
            <a:spLocks noGrp="1"/>
          </p:cNvSpPr>
          <p:nvPr>
            <p:ph type="title"/>
          </p:nvPr>
        </p:nvSpPr>
        <p:spPr/>
        <p:txBody>
          <a:bodyPr/>
          <a:lstStyle/>
          <a:p>
            <a:r>
              <a:rPr lang="en-US" altLang="en-US"/>
              <a:t>Fertility Rate: 1970</a:t>
            </a:r>
          </a:p>
        </p:txBody>
      </p:sp>
      <p:sp>
        <p:nvSpPr>
          <p:cNvPr id="133123" name="Content Placeholder 2">
            <a:extLst>
              <a:ext uri="{FF2B5EF4-FFF2-40B4-BE49-F238E27FC236}">
                <a16:creationId xmlns:a16="http://schemas.microsoft.com/office/drawing/2014/main" id="{5A39E632-58E3-4121-918D-EABEED96D397}"/>
              </a:ext>
            </a:extLst>
          </p:cNvPr>
          <p:cNvSpPr>
            <a:spLocks noGrp="1"/>
          </p:cNvSpPr>
          <p:nvPr>
            <p:ph idx="1"/>
          </p:nvPr>
        </p:nvSpPr>
        <p:spPr/>
        <p:txBody>
          <a:bodyPr/>
          <a:lstStyle/>
          <a:p>
            <a:endParaRPr lang="en-US" altLang="en-US"/>
          </a:p>
        </p:txBody>
      </p:sp>
      <p:pic>
        <p:nvPicPr>
          <p:cNvPr id="133124" name="Picture 3">
            <a:extLst>
              <a:ext uri="{FF2B5EF4-FFF2-40B4-BE49-F238E27FC236}">
                <a16:creationId xmlns:a16="http://schemas.microsoft.com/office/drawing/2014/main" id="{E4CB56D5-DE7D-48DC-8802-7C2FF783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5" name="TextBox 3">
            <a:extLst>
              <a:ext uri="{FF2B5EF4-FFF2-40B4-BE49-F238E27FC236}">
                <a16:creationId xmlns:a16="http://schemas.microsoft.com/office/drawing/2014/main" id="{7A174D1A-F688-4E78-A6B5-3597E99675B7}"/>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D912A-6983-412F-AD1D-A48522DD8AC4}"/>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5171" name="Title 1">
            <a:extLst>
              <a:ext uri="{FF2B5EF4-FFF2-40B4-BE49-F238E27FC236}">
                <a16:creationId xmlns:a16="http://schemas.microsoft.com/office/drawing/2014/main" id="{D3B1F5AF-8CD2-43EB-B6FA-AF1E80C3DBB6}"/>
              </a:ext>
            </a:extLst>
          </p:cNvPr>
          <p:cNvSpPr>
            <a:spLocks noGrp="1"/>
          </p:cNvSpPr>
          <p:nvPr>
            <p:ph type="title"/>
          </p:nvPr>
        </p:nvSpPr>
        <p:spPr/>
        <p:txBody>
          <a:bodyPr/>
          <a:lstStyle/>
          <a:p>
            <a:endParaRPr lang="en-US" altLang="en-US"/>
          </a:p>
        </p:txBody>
      </p:sp>
      <p:pic>
        <p:nvPicPr>
          <p:cNvPr id="135172" name="Picture 2">
            <a:extLst>
              <a:ext uri="{FF2B5EF4-FFF2-40B4-BE49-F238E27FC236}">
                <a16:creationId xmlns:a16="http://schemas.microsoft.com/office/drawing/2014/main" id="{703C0DD8-D4AD-4BCC-8D03-FB18F0773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Box 3">
            <a:extLst>
              <a:ext uri="{FF2B5EF4-FFF2-40B4-BE49-F238E27FC236}">
                <a16:creationId xmlns:a16="http://schemas.microsoft.com/office/drawing/2014/main" id="{FBEE26FB-D190-4E9F-B8EB-42A717A7AFEE}"/>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20BB6D0-B9DE-40AA-81C0-CBD157CF9C48}"/>
              </a:ext>
            </a:extLst>
          </p:cNvPr>
          <p:cNvSpPr>
            <a:spLocks noGrp="1"/>
          </p:cNvSpPr>
          <p:nvPr>
            <p:ph type="title"/>
          </p:nvPr>
        </p:nvSpPr>
        <p:spPr/>
        <p:txBody>
          <a:bodyPr/>
          <a:lstStyle/>
          <a:p>
            <a:r>
              <a:rPr lang="en-US" altLang="en-US"/>
              <a:t>Solar in the US</a:t>
            </a:r>
          </a:p>
        </p:txBody>
      </p:sp>
      <p:pic>
        <p:nvPicPr>
          <p:cNvPr id="136195" name="Picture 2">
            <a:extLst>
              <a:ext uri="{FF2B5EF4-FFF2-40B4-BE49-F238E27FC236}">
                <a16:creationId xmlns:a16="http://schemas.microsoft.com/office/drawing/2014/main" id="{43460739-93ED-4693-8A0C-F71290CD2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F9DAF61A-C5C9-4AC4-94F2-5A62FA5FDEB0}"/>
              </a:ext>
            </a:extLst>
          </p:cNvPr>
          <p:cNvSpPr>
            <a:spLocks noGrp="1"/>
          </p:cNvSpPr>
          <p:nvPr>
            <p:ph type="title"/>
          </p:nvPr>
        </p:nvSpPr>
        <p:spPr/>
        <p:txBody>
          <a:bodyPr/>
          <a:lstStyle/>
          <a:p>
            <a:pPr eaLnBrk="1" hangingPunct="1"/>
            <a:r>
              <a:rPr lang="en-US" altLang="en-US"/>
              <a:t>Peak Oil?</a:t>
            </a:r>
          </a:p>
        </p:txBody>
      </p:sp>
      <p:pic>
        <p:nvPicPr>
          <p:cNvPr id="137219" name="Picture 3">
            <a:extLst>
              <a:ext uri="{FF2B5EF4-FFF2-40B4-BE49-F238E27FC236}">
                <a16:creationId xmlns:a16="http://schemas.microsoft.com/office/drawing/2014/main" id="{CE41F033-B0C5-4D8F-AD84-418D14395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TextBox 2">
            <a:extLst>
              <a:ext uri="{FF2B5EF4-FFF2-40B4-BE49-F238E27FC236}">
                <a16:creationId xmlns:a16="http://schemas.microsoft.com/office/drawing/2014/main" id="{D615694A-F9DB-491F-A067-8EA14A3B45D2}"/>
              </a:ext>
            </a:extLst>
          </p:cNvPr>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B351AF8C-979C-45E3-AB61-D305EFF364BA}"/>
              </a:ext>
            </a:extLst>
          </p:cNvPr>
          <p:cNvSpPr>
            <a:spLocks noGrp="1"/>
          </p:cNvSpPr>
          <p:nvPr>
            <p:ph type="title"/>
          </p:nvPr>
        </p:nvSpPr>
        <p:spPr/>
        <p:txBody>
          <a:bodyPr/>
          <a:lstStyle/>
          <a:p>
            <a:pPr eaLnBrk="1" hangingPunct="1"/>
            <a:r>
              <a:rPr lang="en-US" altLang="en-US"/>
              <a:t>Spatial-Tempral Planning</a:t>
            </a:r>
          </a:p>
        </p:txBody>
      </p:sp>
      <p:sp>
        <p:nvSpPr>
          <p:cNvPr id="139267" name="Content Placeholder 2">
            <a:extLst>
              <a:ext uri="{FF2B5EF4-FFF2-40B4-BE49-F238E27FC236}">
                <a16:creationId xmlns:a16="http://schemas.microsoft.com/office/drawing/2014/main" id="{0A70EF1D-3A4F-40F9-BCE8-053E6EC330FA}"/>
              </a:ext>
            </a:extLst>
          </p:cNvPr>
          <p:cNvSpPr>
            <a:spLocks noGrp="1"/>
          </p:cNvSpPr>
          <p:nvPr>
            <p:ph idx="1"/>
          </p:nvPr>
        </p:nvSpPr>
        <p:spPr>
          <a:xfrm>
            <a:off x="1066800" y="1219200"/>
            <a:ext cx="7924800" cy="5638800"/>
          </a:xfrm>
        </p:spPr>
        <p:txBody>
          <a:bodyPr/>
          <a:lstStyle/>
          <a:p>
            <a:pPr eaLnBrk="1" hangingPunct="1"/>
            <a:r>
              <a:rPr lang="en-US" altLang="en-US" sz="2800"/>
              <a:t>Disease Outbreaks</a:t>
            </a:r>
          </a:p>
          <a:p>
            <a:pPr eaLnBrk="1" hangingPunct="1"/>
            <a:r>
              <a:rPr lang="en-US" altLang="en-US" sz="2800"/>
              <a:t>Safety/Emergency services</a:t>
            </a:r>
          </a:p>
          <a:p>
            <a:pPr eaLnBrk="1" hangingPunct="1"/>
            <a:r>
              <a:rPr lang="en-US" altLang="en-US" sz="2800"/>
              <a:t>Recreation</a:t>
            </a:r>
          </a:p>
          <a:p>
            <a:pPr eaLnBrk="1" hangingPunct="1"/>
            <a:r>
              <a:rPr lang="en-US" altLang="en-US" sz="2800"/>
              <a:t>Economics</a:t>
            </a:r>
          </a:p>
          <a:p>
            <a:pPr eaLnBrk="1" hangingPunct="1"/>
            <a:r>
              <a:rPr lang="en-US" altLang="en-US" sz="2800"/>
              <a:t>Fish &amp; Wildlife</a:t>
            </a:r>
          </a:p>
          <a:p>
            <a:pPr eaLnBrk="1" hangingPunct="1"/>
            <a:r>
              <a:rPr lang="en-US" altLang="en-US" sz="2800"/>
              <a:t>Agriculture</a:t>
            </a:r>
          </a:p>
          <a:p>
            <a:pPr eaLnBrk="1" hangingPunct="1"/>
            <a:r>
              <a:rPr lang="en-US" altLang="en-US" sz="2800"/>
              <a:t>Cultural Resources</a:t>
            </a:r>
          </a:p>
          <a:p>
            <a:pPr eaLnBrk="1" hangingPunct="1"/>
            <a:r>
              <a:rPr lang="en-US" altLang="en-US" sz="2800"/>
              <a:t>Energy Production</a:t>
            </a:r>
          </a:p>
          <a:p>
            <a:pPr eaLnBrk="1" hangingPunct="1"/>
            <a:r>
              <a:rPr lang="en-US" altLang="en-US" sz="2800"/>
              <a:t>Legal Issues</a:t>
            </a:r>
          </a:p>
          <a:p>
            <a:pPr eaLnBrk="1" hangingPunct="1"/>
            <a:r>
              <a:rPr lang="en-US" altLang="en-US" sz="2800"/>
              <a:t>Ownership</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a:extLst>
              <a:ext uri="{FF2B5EF4-FFF2-40B4-BE49-F238E27FC236}">
                <a16:creationId xmlns:a16="http://schemas.microsoft.com/office/drawing/2014/main" id="{91103C82-AC47-47AB-8377-9CCC48780264}"/>
              </a:ext>
            </a:extLst>
          </p:cNvPr>
          <p:cNvSpPr>
            <a:spLocks noGrp="1"/>
          </p:cNvSpPr>
          <p:nvPr>
            <p:ph type="title"/>
          </p:nvPr>
        </p:nvSpPr>
        <p:spPr/>
        <p:txBody>
          <a:bodyPr/>
          <a:lstStyle/>
          <a:p>
            <a:r>
              <a:rPr lang="en-US" altLang="en-US" sz="4000"/>
              <a:t>Impacted by Ocean Acidification</a:t>
            </a:r>
          </a:p>
        </p:txBody>
      </p:sp>
      <p:sp>
        <p:nvSpPr>
          <p:cNvPr id="141315" name="Content Placeholder 3">
            <a:extLst>
              <a:ext uri="{FF2B5EF4-FFF2-40B4-BE49-F238E27FC236}">
                <a16:creationId xmlns:a16="http://schemas.microsoft.com/office/drawing/2014/main" id="{FB33B219-0FE2-4545-B914-936C6473D390}"/>
              </a:ext>
            </a:extLst>
          </p:cNvPr>
          <p:cNvSpPr>
            <a:spLocks noGrp="1"/>
          </p:cNvSpPr>
          <p:nvPr>
            <p:ph idx="1"/>
          </p:nvPr>
        </p:nvSpPr>
        <p:spPr>
          <a:xfrm>
            <a:off x="1066800" y="990600"/>
            <a:ext cx="7924800" cy="5867400"/>
          </a:xfrm>
        </p:spPr>
        <p:txBody>
          <a:bodyPr/>
          <a:lstStyle/>
          <a:p>
            <a:r>
              <a:rPr lang="en-US" altLang="en-US"/>
              <a:t>Coccolithophores &amp; Foraminifera: Plankton</a:t>
            </a:r>
          </a:p>
          <a:p>
            <a:pPr lvl="1"/>
            <a:r>
              <a:rPr lang="en-US" altLang="en-US"/>
              <a:t>&gt; ?</a:t>
            </a:r>
          </a:p>
          <a:p>
            <a:r>
              <a:rPr lang="en-US" altLang="en-US"/>
              <a:t>Corals: </a:t>
            </a:r>
          </a:p>
          <a:p>
            <a:pPr lvl="1"/>
            <a:r>
              <a:rPr lang="en-US" altLang="en-US"/>
              <a:t>&gt; huge variety of fish</a:t>
            </a:r>
          </a:p>
          <a:p>
            <a:r>
              <a:rPr lang="en-US" altLang="en-US"/>
              <a:t>Echinoderms: star fish, echinoderms</a:t>
            </a:r>
          </a:p>
          <a:p>
            <a:pPr lvl="1"/>
            <a:r>
              <a:rPr lang="en-US" altLang="en-US"/>
              <a:t>&gt; Mammals</a:t>
            </a:r>
          </a:p>
          <a:p>
            <a:r>
              <a:rPr lang="en-US" altLang="en-US"/>
              <a:t>Crustaceans: Shrimp, crabs, lobsters</a:t>
            </a:r>
          </a:p>
          <a:p>
            <a:pPr lvl="1"/>
            <a:r>
              <a:rPr lang="en-US" altLang="en-US"/>
              <a:t>&gt; birds, mammals, fish, and humans</a:t>
            </a:r>
          </a:p>
          <a:p>
            <a:r>
              <a:rPr lang="en-US" altLang="en-US"/>
              <a:t>Molluscs: Snails </a:t>
            </a:r>
          </a:p>
          <a:p>
            <a:pPr lvl="1"/>
            <a:r>
              <a:rPr lang="en-US" altLang="en-US"/>
              <a:t>&gt; birds, others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C31D0-1206-41DA-B51B-24FB378C639F}"/>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F1BD9181-C911-4AB3-BDC3-697A4ECAD249}"/>
              </a:ext>
            </a:extLst>
          </p:cNvPr>
          <p:cNvSpPr>
            <a:spLocks noGrp="1"/>
          </p:cNvSpPr>
          <p:nvPr>
            <p:ph type="title"/>
          </p:nvPr>
        </p:nvSpPr>
        <p:spPr/>
        <p:txBody>
          <a:bodyPr/>
          <a:lstStyle/>
          <a:p>
            <a:r>
              <a:rPr lang="en-US" dirty="0"/>
              <a:t>Dominant Cultures</a:t>
            </a:r>
          </a:p>
        </p:txBody>
      </p:sp>
      <p:pic>
        <p:nvPicPr>
          <p:cNvPr id="6" name="Picture 5">
            <a:extLst>
              <a:ext uri="{FF2B5EF4-FFF2-40B4-BE49-F238E27FC236}">
                <a16:creationId xmlns:a16="http://schemas.microsoft.com/office/drawing/2014/main" id="{08504F5D-2AEF-487E-9A6B-272A2E958A63}"/>
              </a:ext>
            </a:extLst>
          </p:cNvPr>
          <p:cNvPicPr>
            <a:picLocks noChangeAspect="1"/>
          </p:cNvPicPr>
          <p:nvPr/>
        </p:nvPicPr>
        <p:blipFill>
          <a:blip r:embed="rId3"/>
          <a:stretch>
            <a:fillRect/>
          </a:stretch>
        </p:blipFill>
        <p:spPr>
          <a:xfrm>
            <a:off x="38100" y="2133600"/>
            <a:ext cx="9067800" cy="4356713"/>
          </a:xfrm>
          <a:prstGeom prst="rect">
            <a:avLst/>
          </a:prstGeom>
        </p:spPr>
      </p:pic>
    </p:spTree>
    <p:extLst>
      <p:ext uri="{BB962C8B-B14F-4D97-AF65-F5344CB8AC3E}">
        <p14:creationId xmlns:p14="http://schemas.microsoft.com/office/powerpoint/2010/main" val="7467515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FEC1EF-9679-457E-9344-7F5B5B92D0B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39" name="Title 1">
            <a:extLst>
              <a:ext uri="{FF2B5EF4-FFF2-40B4-BE49-F238E27FC236}">
                <a16:creationId xmlns:a16="http://schemas.microsoft.com/office/drawing/2014/main" id="{ED5905E8-E4FE-44DB-9A49-2CB95D29DF4A}"/>
              </a:ext>
            </a:extLst>
          </p:cNvPr>
          <p:cNvSpPr>
            <a:spLocks noGrp="1"/>
          </p:cNvSpPr>
          <p:nvPr>
            <p:ph type="title"/>
          </p:nvPr>
        </p:nvSpPr>
        <p:spPr/>
        <p:txBody>
          <a:bodyPr/>
          <a:lstStyle/>
          <a:p>
            <a:r>
              <a:rPr lang="en-US" altLang="en-US"/>
              <a:t>Australian Fire Storms</a:t>
            </a:r>
          </a:p>
        </p:txBody>
      </p:sp>
      <p:sp>
        <p:nvSpPr>
          <p:cNvPr id="142340" name="TextBox 3">
            <a:extLst>
              <a:ext uri="{FF2B5EF4-FFF2-40B4-BE49-F238E27FC236}">
                <a16:creationId xmlns:a16="http://schemas.microsoft.com/office/drawing/2014/main" id="{08BD2384-E555-4555-AF34-0DD41282667D}"/>
              </a:ext>
            </a:extLst>
          </p:cNvPr>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142341" name="Picture 6">
            <a:extLst>
              <a:ext uri="{FF2B5EF4-FFF2-40B4-BE49-F238E27FC236}">
                <a16:creationId xmlns:a16="http://schemas.microsoft.com/office/drawing/2014/main" id="{C4AF7565-72A2-437B-9747-C6E38EEE7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2" name="Picture 2">
            <a:extLst>
              <a:ext uri="{FF2B5EF4-FFF2-40B4-BE49-F238E27FC236}">
                <a16:creationId xmlns:a16="http://schemas.microsoft.com/office/drawing/2014/main" id="{8603CD7D-4812-4F83-9A3A-F6B273CB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99F62F-7268-4355-ABF3-0AEA41C1C4C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363" name="Title 1">
            <a:extLst>
              <a:ext uri="{FF2B5EF4-FFF2-40B4-BE49-F238E27FC236}">
                <a16:creationId xmlns:a16="http://schemas.microsoft.com/office/drawing/2014/main" id="{44959480-A53C-407C-AD05-2BD97DA50D3E}"/>
              </a:ext>
            </a:extLst>
          </p:cNvPr>
          <p:cNvSpPr>
            <a:spLocks noGrp="1"/>
          </p:cNvSpPr>
          <p:nvPr>
            <p:ph type="title"/>
          </p:nvPr>
        </p:nvSpPr>
        <p:spPr/>
        <p:txBody>
          <a:bodyPr/>
          <a:lstStyle/>
          <a:p>
            <a:pPr eaLnBrk="1" hangingPunct="1"/>
            <a:endParaRPr lang="en-US" altLang="en-US"/>
          </a:p>
        </p:txBody>
      </p:sp>
      <p:sp>
        <p:nvSpPr>
          <p:cNvPr id="143364" name="Content Placeholder 2">
            <a:extLst>
              <a:ext uri="{FF2B5EF4-FFF2-40B4-BE49-F238E27FC236}">
                <a16:creationId xmlns:a16="http://schemas.microsoft.com/office/drawing/2014/main" id="{6AA43FD0-DD6A-4DC5-8E98-E9417F9FF210}"/>
              </a:ext>
            </a:extLst>
          </p:cNvPr>
          <p:cNvSpPr>
            <a:spLocks noGrp="1"/>
          </p:cNvSpPr>
          <p:nvPr>
            <p:ph idx="1"/>
          </p:nvPr>
        </p:nvSpPr>
        <p:spPr/>
        <p:txBody>
          <a:bodyPr/>
          <a:lstStyle/>
          <a:p>
            <a:pPr eaLnBrk="1" hangingPunct="1"/>
            <a:endParaRPr lang="en-US" altLang="en-US"/>
          </a:p>
        </p:txBody>
      </p:sp>
      <p:pic>
        <p:nvPicPr>
          <p:cNvPr id="143365" name="Picture 3">
            <a:extLst>
              <a:ext uri="{FF2B5EF4-FFF2-40B4-BE49-F238E27FC236}">
                <a16:creationId xmlns:a16="http://schemas.microsoft.com/office/drawing/2014/main" id="{D1819F52-4EA4-4388-AC34-6D7ED3DD0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551EBDA-10D5-404B-8616-34F9A4DE6F60}"/>
              </a:ext>
            </a:extLst>
          </p:cNvPr>
          <p:cNvSpPr>
            <a:spLocks noGrp="1"/>
          </p:cNvSpPr>
          <p:nvPr>
            <p:ph type="title"/>
          </p:nvPr>
        </p:nvSpPr>
        <p:spPr/>
        <p:txBody>
          <a:bodyPr/>
          <a:lstStyle/>
          <a:p>
            <a:pPr eaLnBrk="1" hangingPunct="1"/>
            <a:r>
              <a:rPr lang="en-US" altLang="en-US"/>
              <a:t>Food Security?</a:t>
            </a:r>
          </a:p>
        </p:txBody>
      </p:sp>
      <p:sp>
        <p:nvSpPr>
          <p:cNvPr id="144387" name="Content Placeholder 2">
            <a:extLst>
              <a:ext uri="{FF2B5EF4-FFF2-40B4-BE49-F238E27FC236}">
                <a16:creationId xmlns:a16="http://schemas.microsoft.com/office/drawing/2014/main" id="{215C69AE-9D62-433E-871B-8A6436CBED0B}"/>
              </a:ext>
            </a:extLst>
          </p:cNvPr>
          <p:cNvSpPr>
            <a:spLocks noGrp="1"/>
          </p:cNvSpPr>
          <p:nvPr>
            <p:ph idx="1"/>
          </p:nvPr>
        </p:nvSpPr>
        <p:spPr>
          <a:xfrm>
            <a:off x="1066800" y="990600"/>
            <a:ext cx="7924800" cy="5867400"/>
          </a:xfrm>
        </p:spPr>
        <p:txBody>
          <a:bodyPr/>
          <a:lstStyle/>
          <a:p>
            <a:pPr eaLnBrk="1" hangingPunct="1"/>
            <a:r>
              <a:rPr lang="en-US" altLang="en-US"/>
              <a:t>Demand for energy is increasing</a:t>
            </a:r>
          </a:p>
          <a:p>
            <a:pPr lvl="1" eaLnBrk="1" hangingPunct="1"/>
            <a:r>
              <a:rPr lang="en-US" altLang="en-US"/>
              <a:t>We will run out of fossil fuels</a:t>
            </a:r>
          </a:p>
          <a:p>
            <a:pPr lvl="1" eaLnBrk="1" hangingPunct="1"/>
            <a:r>
              <a:rPr lang="en-US" altLang="en-US"/>
              <a:t>Switch to biofuel will reduce food production</a:t>
            </a:r>
          </a:p>
          <a:p>
            <a:pPr eaLnBrk="1" hangingPunct="1"/>
            <a:r>
              <a:rPr lang="en-US" altLang="en-US"/>
              <a:t>Population is increasing</a:t>
            </a:r>
          </a:p>
          <a:p>
            <a:pPr lvl="1" eaLnBrk="1" hangingPunct="1"/>
            <a:r>
              <a:rPr lang="en-US" altLang="en-US"/>
              <a:t>But the rate of increase is slowing</a:t>
            </a:r>
          </a:p>
          <a:p>
            <a:pPr eaLnBrk="1" hangingPunct="1"/>
            <a:r>
              <a:rPr lang="en-US" altLang="en-US"/>
              <a:t>Food consumption is increasing</a:t>
            </a:r>
          </a:p>
          <a:p>
            <a:pPr lvl="1" eaLnBrk="1" hangingPunct="1"/>
            <a:r>
              <a:rPr lang="en-US" altLang="en-US"/>
              <a:t>Food production is increasing</a:t>
            </a:r>
          </a:p>
          <a:p>
            <a:pPr lvl="1" eaLnBrk="1" hangingPunct="1"/>
            <a:r>
              <a:rPr lang="en-US" altLang="en-US"/>
              <a:t>But we are running out of phosphorus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84B35B-9EE0-4F6A-A5C3-010BACA86992}"/>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5411" name="Picture 5">
            <a:extLst>
              <a:ext uri="{FF2B5EF4-FFF2-40B4-BE49-F238E27FC236}">
                <a16:creationId xmlns:a16="http://schemas.microsoft.com/office/drawing/2014/main" id="{516DAC3E-A0D7-472C-8C84-4850ACE0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2" name="Title 4">
            <a:extLst>
              <a:ext uri="{FF2B5EF4-FFF2-40B4-BE49-F238E27FC236}">
                <a16:creationId xmlns:a16="http://schemas.microsoft.com/office/drawing/2014/main" id="{6FBB169F-B1C0-4A0C-A50A-BF3E98B3E0DE}"/>
              </a:ext>
            </a:extLst>
          </p:cNvPr>
          <p:cNvSpPr>
            <a:spLocks noGrp="1"/>
          </p:cNvSpPr>
          <p:nvPr>
            <p:ph type="title"/>
          </p:nvPr>
        </p:nvSpPr>
        <p:spPr>
          <a:xfrm>
            <a:off x="0" y="0"/>
            <a:ext cx="7924800" cy="838200"/>
          </a:xfrm>
        </p:spPr>
        <p:txBody>
          <a:bodyPr/>
          <a:lstStyle/>
          <a:p>
            <a:pPr eaLnBrk="1" hangingPunct="1"/>
            <a:r>
              <a:rPr lang="en-US" altLang="en-US"/>
              <a:t>Interconnected World</a:t>
            </a:r>
          </a:p>
        </p:txBody>
      </p:sp>
      <p:sp>
        <p:nvSpPr>
          <p:cNvPr id="145413" name="TextBox 3">
            <a:extLst>
              <a:ext uri="{FF2B5EF4-FFF2-40B4-BE49-F238E27FC236}">
                <a16:creationId xmlns:a16="http://schemas.microsoft.com/office/drawing/2014/main" id="{0AE57A17-4F1E-4405-A42D-C7F36177047C}"/>
              </a:ext>
            </a:extLst>
          </p:cNvPr>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705F31-CAEA-4A93-86F5-A7994E71B345}"/>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6435" name="Picture 2">
            <a:extLst>
              <a:ext uri="{FF2B5EF4-FFF2-40B4-BE49-F238E27FC236}">
                <a16:creationId xmlns:a16="http://schemas.microsoft.com/office/drawing/2014/main" id="{F09827B3-0FFC-4C43-9B32-15FE1CA40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6" name="Picture 5">
            <a:extLst>
              <a:ext uri="{FF2B5EF4-FFF2-40B4-BE49-F238E27FC236}">
                <a16:creationId xmlns:a16="http://schemas.microsoft.com/office/drawing/2014/main" id="{DA20A6EB-4524-4B80-892A-E63A3596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292E98FA-F284-4DBD-9667-0FF608B4ADAA}"/>
              </a:ext>
            </a:extLst>
          </p:cNvPr>
          <p:cNvSpPr>
            <a:spLocks noGrp="1"/>
          </p:cNvSpPr>
          <p:nvPr>
            <p:ph type="title"/>
          </p:nvPr>
        </p:nvSpPr>
        <p:spPr/>
        <p:txBody>
          <a:bodyPr/>
          <a:lstStyle/>
          <a:p>
            <a:r>
              <a:rPr lang="en-US" altLang="en-US"/>
              <a:t>Climate Change</a:t>
            </a:r>
          </a:p>
        </p:txBody>
      </p:sp>
      <p:sp>
        <p:nvSpPr>
          <p:cNvPr id="147459" name="Content Placeholder 2">
            <a:extLst>
              <a:ext uri="{FF2B5EF4-FFF2-40B4-BE49-F238E27FC236}">
                <a16:creationId xmlns:a16="http://schemas.microsoft.com/office/drawing/2014/main" id="{D9B3B8A5-A460-4CCD-9969-736BFCA61532}"/>
              </a:ext>
            </a:extLst>
          </p:cNvPr>
          <p:cNvSpPr>
            <a:spLocks noGrp="1"/>
          </p:cNvSpPr>
          <p:nvPr>
            <p:ph idx="1"/>
          </p:nvPr>
        </p:nvSpPr>
        <p:spPr/>
        <p:txBody>
          <a:bodyPr/>
          <a:lstStyle/>
          <a:p>
            <a:endParaRPr lang="en-US" altLang="en-US"/>
          </a:p>
        </p:txBody>
      </p:sp>
      <p:pic>
        <p:nvPicPr>
          <p:cNvPr id="147460" name="Picture 3">
            <a:extLst>
              <a:ext uri="{FF2B5EF4-FFF2-40B4-BE49-F238E27FC236}">
                <a16:creationId xmlns:a16="http://schemas.microsoft.com/office/drawing/2014/main" id="{2CEEA735-8F87-4BB3-9864-C0F146D0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1" name="TextBox 3">
            <a:extLst>
              <a:ext uri="{FF2B5EF4-FFF2-40B4-BE49-F238E27FC236}">
                <a16:creationId xmlns:a16="http://schemas.microsoft.com/office/drawing/2014/main" id="{85D6EDE8-7E18-4F28-B963-AE8B4A656E68}"/>
              </a:ext>
            </a:extLst>
          </p:cNvPr>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2DD4E85E-B211-40D7-B1E3-F43E0820CE1D}"/>
              </a:ext>
            </a:extLst>
          </p:cNvPr>
          <p:cNvSpPr>
            <a:spLocks noGrp="1"/>
          </p:cNvSpPr>
          <p:nvPr>
            <p:ph type="title"/>
          </p:nvPr>
        </p:nvSpPr>
        <p:spPr/>
        <p:txBody>
          <a:bodyPr/>
          <a:lstStyle/>
          <a:p>
            <a:r>
              <a:rPr lang="en-US" altLang="en-US"/>
              <a:t>Increasing Food Consumption</a:t>
            </a:r>
          </a:p>
        </p:txBody>
      </p:sp>
      <p:sp>
        <p:nvSpPr>
          <p:cNvPr id="148483" name="Content Placeholder 2">
            <a:extLst>
              <a:ext uri="{FF2B5EF4-FFF2-40B4-BE49-F238E27FC236}">
                <a16:creationId xmlns:a16="http://schemas.microsoft.com/office/drawing/2014/main" id="{101FCA25-2A35-4B69-AF95-21E95A340D39}"/>
              </a:ext>
            </a:extLst>
          </p:cNvPr>
          <p:cNvSpPr>
            <a:spLocks noGrp="1"/>
          </p:cNvSpPr>
          <p:nvPr>
            <p:ph idx="1"/>
          </p:nvPr>
        </p:nvSpPr>
        <p:spPr/>
        <p:txBody>
          <a:bodyPr/>
          <a:lstStyle/>
          <a:p>
            <a:endParaRPr lang="en-US" altLang="en-US"/>
          </a:p>
        </p:txBody>
      </p:sp>
      <p:pic>
        <p:nvPicPr>
          <p:cNvPr id="148484" name="Picture 2">
            <a:extLst>
              <a:ext uri="{FF2B5EF4-FFF2-40B4-BE49-F238E27FC236}">
                <a16:creationId xmlns:a16="http://schemas.microsoft.com/office/drawing/2014/main" id="{3DCC794B-97E5-41D7-BBFC-2E7C20C2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FA066E-8024-4F93-83F4-72D4672554A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07" name="Title 1">
            <a:extLst>
              <a:ext uri="{FF2B5EF4-FFF2-40B4-BE49-F238E27FC236}">
                <a16:creationId xmlns:a16="http://schemas.microsoft.com/office/drawing/2014/main" id="{1361F876-0AC2-4DB5-BEDC-6D7F5F156580}"/>
              </a:ext>
            </a:extLst>
          </p:cNvPr>
          <p:cNvSpPr>
            <a:spLocks noGrp="1"/>
          </p:cNvSpPr>
          <p:nvPr>
            <p:ph type="title"/>
          </p:nvPr>
        </p:nvSpPr>
        <p:spPr>
          <a:xfrm>
            <a:off x="0" y="0"/>
            <a:ext cx="8991600" cy="838200"/>
          </a:xfrm>
        </p:spPr>
        <p:txBody>
          <a:bodyPr/>
          <a:lstStyle/>
          <a:p>
            <a:r>
              <a:rPr lang="en-US" altLang="en-US" sz="4000"/>
              <a:t>What will the world look like in 2100?</a:t>
            </a:r>
          </a:p>
        </p:txBody>
      </p:sp>
      <p:pic>
        <p:nvPicPr>
          <p:cNvPr id="149508" name="Picture 6">
            <a:extLst>
              <a:ext uri="{FF2B5EF4-FFF2-40B4-BE49-F238E27FC236}">
                <a16:creationId xmlns:a16="http://schemas.microsoft.com/office/drawing/2014/main" id="{CD264A48-E1F5-40CD-A764-72B531206959}"/>
              </a:ext>
            </a:extLst>
          </p:cNvPr>
          <p:cNvPicPr>
            <a:picLocks noChangeAspect="1"/>
          </p:cNvPicPr>
          <p:nvPr/>
        </p:nvPicPr>
        <p:blipFill>
          <a:blip r:embed="rId3">
            <a:extLst>
              <a:ext uri="{28A0092B-C50C-407E-A947-70E740481C1C}">
                <a14:useLocalDpi xmlns:a14="http://schemas.microsoft.com/office/drawing/2010/main" val="0"/>
              </a:ext>
            </a:extLst>
          </a:blip>
          <a:srcRect l="14194" r="5119"/>
          <a:stretch>
            <a:fillRect/>
          </a:stretch>
        </p:blipFill>
        <p:spPr bwMode="auto">
          <a:xfrm>
            <a:off x="19050" y="838200"/>
            <a:ext cx="57610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9">
            <a:extLst>
              <a:ext uri="{FF2B5EF4-FFF2-40B4-BE49-F238E27FC236}">
                <a16:creationId xmlns:a16="http://schemas.microsoft.com/office/drawing/2014/main" id="{743577A7-B2B9-4BEF-9F84-6C9AD6F4FB99}"/>
              </a:ext>
            </a:extLst>
          </p:cNvPr>
          <p:cNvSpPr>
            <a:spLocks noChangeArrowheads="1"/>
          </p:cNvSpPr>
          <p:nvPr/>
        </p:nvSpPr>
        <p:spPr bwMode="auto">
          <a:xfrm>
            <a:off x="0" y="3429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149510" name="Picture 5">
            <a:extLst>
              <a:ext uri="{FF2B5EF4-FFF2-40B4-BE49-F238E27FC236}">
                <a16:creationId xmlns:a16="http://schemas.microsoft.com/office/drawing/2014/main" id="{3DEA9AEA-CBB4-4E18-9717-C21F84674C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838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3">
            <a:extLst>
              <a:ext uri="{FF2B5EF4-FFF2-40B4-BE49-F238E27FC236}">
                <a16:creationId xmlns:a16="http://schemas.microsoft.com/office/drawing/2014/main" id="{53B45C8F-A3A8-46CB-BC0A-AD4EAC2CC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33800"/>
            <a:ext cx="6831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4">
            <a:extLst>
              <a:ext uri="{FF2B5EF4-FFF2-40B4-BE49-F238E27FC236}">
                <a16:creationId xmlns:a16="http://schemas.microsoft.com/office/drawing/2014/main" id="{D4F4310B-6E0A-48D6-9A86-41C2A92B67F4}"/>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149513" name="TextBox 8">
            <a:extLst>
              <a:ext uri="{FF2B5EF4-FFF2-40B4-BE49-F238E27FC236}">
                <a16:creationId xmlns:a16="http://schemas.microsoft.com/office/drawing/2014/main" id="{C2EF0736-4992-40FE-9E0F-CBAD8A46250D}"/>
              </a:ext>
            </a:extLst>
          </p:cNvPr>
          <p:cNvSpPr txBox="1">
            <a:spLocks noChangeArrowheads="1"/>
          </p:cNvSpPr>
          <p:nvPr/>
        </p:nvSpPr>
        <p:spPr bwMode="auto">
          <a:xfrm>
            <a:off x="6553200" y="34290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1C83EAD6-6F39-4248-A762-0381DE8CB061}"/>
              </a:ext>
            </a:extLst>
          </p:cNvPr>
          <p:cNvSpPr>
            <a:spLocks noGrp="1"/>
          </p:cNvSpPr>
          <p:nvPr>
            <p:ph type="title"/>
          </p:nvPr>
        </p:nvSpPr>
        <p:spPr/>
        <p:txBody>
          <a:bodyPr/>
          <a:lstStyle/>
          <a:p>
            <a:r>
              <a:rPr lang="en-US" altLang="en-US"/>
              <a:t>Three Threats</a:t>
            </a:r>
          </a:p>
        </p:txBody>
      </p:sp>
      <p:sp>
        <p:nvSpPr>
          <p:cNvPr id="151555" name="Content Placeholder 2">
            <a:extLst>
              <a:ext uri="{FF2B5EF4-FFF2-40B4-BE49-F238E27FC236}">
                <a16:creationId xmlns:a16="http://schemas.microsoft.com/office/drawing/2014/main" id="{02D45D74-A5A5-4942-8C51-FF2A3643B9AA}"/>
              </a:ext>
            </a:extLst>
          </p:cNvPr>
          <p:cNvSpPr>
            <a:spLocks noGrp="1"/>
          </p:cNvSpPr>
          <p:nvPr>
            <p:ph idx="1"/>
          </p:nvPr>
        </p:nvSpPr>
        <p:spPr/>
        <p:txBody>
          <a:bodyPr/>
          <a:lstStyle/>
          <a:p>
            <a:r>
              <a:rPr lang="en-US" altLang="en-US"/>
              <a:t>Nuclear War</a:t>
            </a:r>
          </a:p>
          <a:p>
            <a:r>
              <a:rPr lang="en-US" altLang="en-US"/>
              <a:t>Resource Exhaustion: Water, Oil, Food, Fertilizer, etc.	</a:t>
            </a:r>
          </a:p>
          <a:p>
            <a:pPr lvl="1"/>
            <a:r>
              <a:rPr lang="en-US" altLang="en-US"/>
              <a:t>Leads to famine, disease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2F703620-3754-4CE7-BB78-16792CA87BD0}"/>
              </a:ext>
            </a:extLst>
          </p:cNvPr>
          <p:cNvSpPr>
            <a:spLocks noGrp="1"/>
          </p:cNvSpPr>
          <p:nvPr>
            <p:ph type="title"/>
          </p:nvPr>
        </p:nvSpPr>
        <p:spPr/>
        <p:txBody>
          <a:bodyPr/>
          <a:lstStyle/>
          <a:p>
            <a:r>
              <a:rPr lang="en-US" altLang="en-US"/>
              <a:t>Coral Reef Bleaching</a:t>
            </a:r>
          </a:p>
        </p:txBody>
      </p:sp>
      <p:sp>
        <p:nvSpPr>
          <p:cNvPr id="152579" name="Content Placeholder 2">
            <a:extLst>
              <a:ext uri="{FF2B5EF4-FFF2-40B4-BE49-F238E27FC236}">
                <a16:creationId xmlns:a16="http://schemas.microsoft.com/office/drawing/2014/main" id="{76EF6C94-4EA6-4607-BE0A-FBAA3A6C10E4}"/>
              </a:ext>
            </a:extLst>
          </p:cNvPr>
          <p:cNvSpPr>
            <a:spLocks noGrp="1"/>
          </p:cNvSpPr>
          <p:nvPr>
            <p:ph idx="1"/>
          </p:nvPr>
        </p:nvSpPr>
        <p:spPr/>
        <p:txBody>
          <a:bodyPr/>
          <a:lstStyle/>
          <a:p>
            <a:endParaRPr lang="en-US" altLang="en-US"/>
          </a:p>
        </p:txBody>
      </p:sp>
      <p:pic>
        <p:nvPicPr>
          <p:cNvPr id="152580" name="Picture 2">
            <a:extLst>
              <a:ext uri="{FF2B5EF4-FFF2-40B4-BE49-F238E27FC236}">
                <a16:creationId xmlns:a16="http://schemas.microsoft.com/office/drawing/2014/main" id="{C4D59ADA-E9B3-466F-B0A6-4EFAF95E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Rectangle 3">
            <a:extLst>
              <a:ext uri="{FF2B5EF4-FFF2-40B4-BE49-F238E27FC236}">
                <a16:creationId xmlns:a16="http://schemas.microsoft.com/office/drawing/2014/main" id="{F3BD8C51-7CE9-4841-A8D6-8ADDAD362182}"/>
              </a:ext>
            </a:extLst>
          </p:cNvPr>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152582" name="Picture 3">
            <a:extLst>
              <a:ext uri="{FF2B5EF4-FFF2-40B4-BE49-F238E27FC236}">
                <a16:creationId xmlns:a16="http://schemas.microsoft.com/office/drawing/2014/main" id="{DEEF8D05-723F-476B-BB25-236F7DB07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A4615-0E6F-4227-8319-ED6A5B6AC48B}"/>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71D6943A-8FA9-4CEE-B674-657143CAC039}"/>
              </a:ext>
            </a:extLst>
          </p:cNvPr>
          <p:cNvSpPr>
            <a:spLocks noGrp="1"/>
          </p:cNvSpPr>
          <p:nvPr>
            <p:ph type="title"/>
          </p:nvPr>
        </p:nvSpPr>
        <p:spPr>
          <a:xfrm>
            <a:off x="457200" y="43685"/>
            <a:ext cx="7924800" cy="1143000"/>
          </a:xfrm>
        </p:spPr>
        <p:txBody>
          <a:bodyPr/>
          <a:lstStyle/>
          <a:p>
            <a:r>
              <a:rPr lang="en-US" dirty="0"/>
              <a:t>Africa 1883</a:t>
            </a:r>
          </a:p>
        </p:txBody>
      </p:sp>
      <p:sp>
        <p:nvSpPr>
          <p:cNvPr id="3" name="Content Placeholder 2">
            <a:extLst>
              <a:ext uri="{FF2B5EF4-FFF2-40B4-BE49-F238E27FC236}">
                <a16:creationId xmlns:a16="http://schemas.microsoft.com/office/drawing/2014/main" id="{85D58E3F-F6CC-4519-9E46-0FEB3F59CC52}"/>
              </a:ext>
            </a:extLst>
          </p:cNvPr>
          <p:cNvSpPr>
            <a:spLocks noGrp="1"/>
          </p:cNvSpPr>
          <p:nvPr>
            <p:ph idx="1"/>
          </p:nvPr>
        </p:nvSpPr>
        <p:spPr>
          <a:xfrm>
            <a:off x="381000" y="1377228"/>
            <a:ext cx="3821430" cy="4351338"/>
          </a:xfrm>
        </p:spPr>
        <p:txBody>
          <a:bodyPr/>
          <a:lstStyle/>
          <a:p>
            <a:r>
              <a:rPr lang="en-US" sz="2400" dirty="0"/>
              <a:t>The Berlin Conference  of 1884–85</a:t>
            </a:r>
          </a:p>
          <a:p>
            <a:r>
              <a:rPr lang="en-US" sz="2400" dirty="0"/>
              <a:t>Organized by Otto von Bismarck, first Chancellor of Germany</a:t>
            </a:r>
          </a:p>
          <a:p>
            <a:r>
              <a:rPr lang="en-US" sz="2400" dirty="0"/>
              <a:t>"The Principle of Effective Occupation.“</a:t>
            </a:r>
          </a:p>
          <a:p>
            <a:r>
              <a:rPr lang="en-US" sz="2400" dirty="0"/>
              <a:t>US attended</a:t>
            </a:r>
          </a:p>
          <a:p>
            <a:r>
              <a:rPr lang="en-US" sz="2400" dirty="0"/>
              <a:t>Opened up trade</a:t>
            </a:r>
          </a:p>
        </p:txBody>
      </p:sp>
      <p:pic>
        <p:nvPicPr>
          <p:cNvPr id="4" name="Picture 3">
            <a:extLst>
              <a:ext uri="{FF2B5EF4-FFF2-40B4-BE49-F238E27FC236}">
                <a16:creationId xmlns:a16="http://schemas.microsoft.com/office/drawing/2014/main" id="{0A1B0278-E4B8-482D-AD0A-611DEA8814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267" r="5070"/>
          <a:stretch/>
        </p:blipFill>
        <p:spPr>
          <a:xfrm>
            <a:off x="4419600" y="228600"/>
            <a:ext cx="4648200" cy="4800600"/>
          </a:xfrm>
          <a:prstGeom prst="rect">
            <a:avLst/>
          </a:prstGeom>
        </p:spPr>
      </p:pic>
      <p:pic>
        <p:nvPicPr>
          <p:cNvPr id="5" name="Picture 4">
            <a:extLst>
              <a:ext uri="{FF2B5EF4-FFF2-40B4-BE49-F238E27FC236}">
                <a16:creationId xmlns:a16="http://schemas.microsoft.com/office/drawing/2014/main" id="{1093C4F2-FDC6-46E0-AFB2-161C3EB6955F}"/>
              </a:ext>
            </a:extLst>
          </p:cNvPr>
          <p:cNvPicPr>
            <a:picLocks noChangeAspect="1"/>
          </p:cNvPicPr>
          <p:nvPr/>
        </p:nvPicPr>
        <p:blipFill rotWithShape="1">
          <a:blip r:embed="rId4"/>
          <a:srcRect l="48897" t="1652"/>
          <a:stretch/>
        </p:blipFill>
        <p:spPr>
          <a:xfrm>
            <a:off x="4800600" y="5657523"/>
            <a:ext cx="3529012" cy="393439"/>
          </a:xfrm>
          <a:prstGeom prst="rect">
            <a:avLst/>
          </a:prstGeom>
        </p:spPr>
      </p:pic>
      <p:sp>
        <p:nvSpPr>
          <p:cNvPr id="6" name="Rectangle 5">
            <a:extLst>
              <a:ext uri="{FF2B5EF4-FFF2-40B4-BE49-F238E27FC236}">
                <a16:creationId xmlns:a16="http://schemas.microsoft.com/office/drawing/2014/main" id="{40EF79B9-1CDB-47E5-889C-5A7455D6B230}"/>
              </a:ext>
            </a:extLst>
          </p:cNvPr>
          <p:cNvSpPr/>
          <p:nvPr/>
        </p:nvSpPr>
        <p:spPr>
          <a:xfrm>
            <a:off x="0" y="6488668"/>
            <a:ext cx="5608320" cy="369332"/>
          </a:xfrm>
          <a:prstGeom prst="rect">
            <a:avLst/>
          </a:prstGeom>
        </p:spPr>
        <p:txBody>
          <a:bodyPr wrap="square">
            <a:spAutoFit/>
          </a:bodyPr>
          <a:lstStyle/>
          <a:p>
            <a:r>
              <a:rPr lang="en-US" dirty="0"/>
              <a:t>https://en.wikipedia.org/wiki/Berlin_Conference</a:t>
            </a:r>
          </a:p>
        </p:txBody>
      </p:sp>
      <p:pic>
        <p:nvPicPr>
          <p:cNvPr id="9" name="Picture 8">
            <a:extLst>
              <a:ext uri="{FF2B5EF4-FFF2-40B4-BE49-F238E27FC236}">
                <a16:creationId xmlns:a16="http://schemas.microsoft.com/office/drawing/2014/main" id="{BD4D9FFD-9A84-495D-9B86-E92520C02256}"/>
              </a:ext>
            </a:extLst>
          </p:cNvPr>
          <p:cNvPicPr>
            <a:picLocks noChangeAspect="1"/>
          </p:cNvPicPr>
          <p:nvPr/>
        </p:nvPicPr>
        <p:blipFill rotWithShape="1">
          <a:blip r:embed="rId4"/>
          <a:srcRect r="50679" b="5295"/>
          <a:stretch/>
        </p:blipFill>
        <p:spPr>
          <a:xfrm>
            <a:off x="4800600" y="5234394"/>
            <a:ext cx="3405921" cy="378864"/>
          </a:xfrm>
          <a:prstGeom prst="rect">
            <a:avLst/>
          </a:prstGeom>
        </p:spPr>
      </p:pic>
    </p:spTree>
    <p:extLst>
      <p:ext uri="{BB962C8B-B14F-4D97-AF65-F5344CB8AC3E}">
        <p14:creationId xmlns:p14="http://schemas.microsoft.com/office/powerpoint/2010/main" val="5158203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1501C-E6AA-4E0E-B57F-7DB9EEF2A46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3603" name="Title 1">
            <a:extLst>
              <a:ext uri="{FF2B5EF4-FFF2-40B4-BE49-F238E27FC236}">
                <a16:creationId xmlns:a16="http://schemas.microsoft.com/office/drawing/2014/main" id="{7ED10034-3642-4AB7-87DA-5E9B96E8B074}"/>
              </a:ext>
            </a:extLst>
          </p:cNvPr>
          <p:cNvSpPr>
            <a:spLocks noGrp="1"/>
          </p:cNvSpPr>
          <p:nvPr>
            <p:ph type="title"/>
          </p:nvPr>
        </p:nvSpPr>
        <p:spPr>
          <a:xfrm>
            <a:off x="228600" y="0"/>
            <a:ext cx="7924800" cy="1143000"/>
          </a:xfrm>
        </p:spPr>
        <p:txBody>
          <a:bodyPr/>
          <a:lstStyle/>
          <a:p>
            <a:pPr eaLnBrk="1" hangingPunct="1"/>
            <a:r>
              <a:rPr lang="en-US" altLang="en-US"/>
              <a:t>Threats to Biodiversity</a:t>
            </a:r>
          </a:p>
        </p:txBody>
      </p:sp>
      <p:sp>
        <p:nvSpPr>
          <p:cNvPr id="153604" name="Rectangle 3">
            <a:extLst>
              <a:ext uri="{FF2B5EF4-FFF2-40B4-BE49-F238E27FC236}">
                <a16:creationId xmlns:a16="http://schemas.microsoft.com/office/drawing/2014/main" id="{03063F68-EC70-4835-8776-CABE9A3600D4}"/>
              </a:ext>
            </a:extLst>
          </p:cNvPr>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153605" name="Picture 4">
            <a:extLst>
              <a:ext uri="{FF2B5EF4-FFF2-40B4-BE49-F238E27FC236}">
                <a16:creationId xmlns:a16="http://schemas.microsoft.com/office/drawing/2014/main" id="{D3915C89-6FEE-4515-8F1C-605A4AE23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6">
            <a:extLst>
              <a:ext uri="{FF2B5EF4-FFF2-40B4-BE49-F238E27FC236}">
                <a16:creationId xmlns:a16="http://schemas.microsoft.com/office/drawing/2014/main" id="{07F67845-8264-4213-B55B-4616007AB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39B71-3FB2-4666-833D-9FB75F4ADCCB}"/>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4627" name="Title 1">
            <a:extLst>
              <a:ext uri="{FF2B5EF4-FFF2-40B4-BE49-F238E27FC236}">
                <a16:creationId xmlns:a16="http://schemas.microsoft.com/office/drawing/2014/main" id="{5503B1E7-A86C-47FA-9A6B-E313F941DDBB}"/>
              </a:ext>
            </a:extLst>
          </p:cNvPr>
          <p:cNvSpPr>
            <a:spLocks noGrp="1"/>
          </p:cNvSpPr>
          <p:nvPr>
            <p:ph type="title"/>
          </p:nvPr>
        </p:nvSpPr>
        <p:spPr/>
        <p:txBody>
          <a:bodyPr/>
          <a:lstStyle/>
          <a:p>
            <a:pPr eaLnBrk="1" hangingPunct="1"/>
            <a:r>
              <a:rPr lang="en-US" altLang="en-US"/>
              <a:t>Human Water Security</a:t>
            </a:r>
          </a:p>
        </p:txBody>
      </p:sp>
      <p:sp>
        <p:nvSpPr>
          <p:cNvPr id="154628" name="Rectangle 3">
            <a:extLst>
              <a:ext uri="{FF2B5EF4-FFF2-40B4-BE49-F238E27FC236}">
                <a16:creationId xmlns:a16="http://schemas.microsoft.com/office/drawing/2014/main" id="{2325EA7E-2477-440C-A8C5-F1FA7D39A32F}"/>
              </a:ext>
            </a:extLst>
          </p:cNvPr>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154629" name="Picture 3">
            <a:extLst>
              <a:ext uri="{FF2B5EF4-FFF2-40B4-BE49-F238E27FC236}">
                <a16:creationId xmlns:a16="http://schemas.microsoft.com/office/drawing/2014/main" id="{129139C0-1EA9-402B-A265-11566F33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D678635-D72E-417D-B0A9-265B91BCAC21}"/>
              </a:ext>
            </a:extLst>
          </p:cNvPr>
          <p:cNvSpPr>
            <a:spLocks noGrp="1"/>
          </p:cNvSpPr>
          <p:nvPr>
            <p:ph type="title"/>
          </p:nvPr>
        </p:nvSpPr>
        <p:spPr/>
        <p:txBody>
          <a:bodyPr/>
          <a:lstStyle/>
          <a:p>
            <a:endParaRPr lang="en-US" altLang="en-US"/>
          </a:p>
        </p:txBody>
      </p:sp>
      <p:sp>
        <p:nvSpPr>
          <p:cNvPr id="155651" name="Content Placeholder 2">
            <a:extLst>
              <a:ext uri="{FF2B5EF4-FFF2-40B4-BE49-F238E27FC236}">
                <a16:creationId xmlns:a16="http://schemas.microsoft.com/office/drawing/2014/main" id="{4A5D86FF-A5FB-4F9F-9ADA-A8BEBEB97F90}"/>
              </a:ext>
            </a:extLst>
          </p:cNvPr>
          <p:cNvSpPr>
            <a:spLocks noGrp="1"/>
          </p:cNvSpPr>
          <p:nvPr>
            <p:ph idx="1"/>
          </p:nvPr>
        </p:nvSpPr>
        <p:spPr/>
        <p:txBody>
          <a:bodyPr/>
          <a:lstStyle/>
          <a:p>
            <a:endParaRPr lang="en-US" altLang="en-US"/>
          </a:p>
        </p:txBody>
      </p:sp>
      <p:pic>
        <p:nvPicPr>
          <p:cNvPr id="155652" name="Picture 3">
            <a:extLst>
              <a:ext uri="{FF2B5EF4-FFF2-40B4-BE49-F238E27FC236}">
                <a16:creationId xmlns:a16="http://schemas.microsoft.com/office/drawing/2014/main" id="{AB8779E0-3F15-45A4-93DB-4CBB50138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4">
            <a:extLst>
              <a:ext uri="{FF2B5EF4-FFF2-40B4-BE49-F238E27FC236}">
                <a16:creationId xmlns:a16="http://schemas.microsoft.com/office/drawing/2014/main" id="{43E56D27-D442-4FC7-ABB7-090FEDF5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D5885378-C5B3-4704-8D2F-0BD1BA1891C8}"/>
              </a:ext>
            </a:extLst>
          </p:cNvPr>
          <p:cNvSpPr>
            <a:spLocks noGrp="1"/>
          </p:cNvSpPr>
          <p:nvPr>
            <p:ph type="title"/>
          </p:nvPr>
        </p:nvSpPr>
        <p:spPr/>
        <p:txBody>
          <a:bodyPr/>
          <a:lstStyle/>
          <a:p>
            <a:pPr eaLnBrk="1" hangingPunct="1"/>
            <a:r>
              <a:rPr lang="en-US" altLang="en-US" sz="4000"/>
              <a:t>Predicted Temperature Increase</a:t>
            </a:r>
          </a:p>
        </p:txBody>
      </p:sp>
      <p:pic>
        <p:nvPicPr>
          <p:cNvPr id="156675" name="Picture 2" descr="Temperature Scenarios Graph">
            <a:extLst>
              <a:ext uri="{FF2B5EF4-FFF2-40B4-BE49-F238E27FC236}">
                <a16:creationId xmlns:a16="http://schemas.microsoft.com/office/drawing/2014/main" id="{9E644B7B-EDB8-45A1-8E20-2E970C4D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Box 3">
            <a:extLst>
              <a:ext uri="{FF2B5EF4-FFF2-40B4-BE49-F238E27FC236}">
                <a16:creationId xmlns:a16="http://schemas.microsoft.com/office/drawing/2014/main" id="{D1351920-4B6F-49A7-A1F2-B768B240BC02}"/>
              </a:ext>
            </a:extLst>
          </p:cNvPr>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156677" name="TextBox 4">
            <a:extLst>
              <a:ext uri="{FF2B5EF4-FFF2-40B4-BE49-F238E27FC236}">
                <a16:creationId xmlns:a16="http://schemas.microsoft.com/office/drawing/2014/main" id="{1880779F-D7E2-4E96-9A2C-E6CCDB2CF4AD}"/>
              </a:ext>
            </a:extLst>
          </p:cNvPr>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156678" name="TextBox 5">
            <a:extLst>
              <a:ext uri="{FF2B5EF4-FFF2-40B4-BE49-F238E27FC236}">
                <a16:creationId xmlns:a16="http://schemas.microsoft.com/office/drawing/2014/main" id="{06670E91-D21A-46F4-BF97-007F962DF1C7}"/>
              </a:ext>
            </a:extLst>
          </p:cNvPr>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0A9CF9-EAA3-40DF-AE03-5715FFA25513}"/>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699" name="Title 1">
            <a:extLst>
              <a:ext uri="{FF2B5EF4-FFF2-40B4-BE49-F238E27FC236}">
                <a16:creationId xmlns:a16="http://schemas.microsoft.com/office/drawing/2014/main" id="{D28584D0-CCEB-44E4-B31C-5E8E42E56FC1}"/>
              </a:ext>
            </a:extLst>
          </p:cNvPr>
          <p:cNvSpPr>
            <a:spLocks noGrp="1"/>
          </p:cNvSpPr>
          <p:nvPr>
            <p:ph type="title"/>
          </p:nvPr>
        </p:nvSpPr>
        <p:spPr/>
        <p:txBody>
          <a:bodyPr/>
          <a:lstStyle/>
          <a:p>
            <a:endParaRPr lang="en-US" altLang="en-US"/>
          </a:p>
        </p:txBody>
      </p:sp>
      <p:sp>
        <p:nvSpPr>
          <p:cNvPr id="157700" name="Content Placeholder 2">
            <a:extLst>
              <a:ext uri="{FF2B5EF4-FFF2-40B4-BE49-F238E27FC236}">
                <a16:creationId xmlns:a16="http://schemas.microsoft.com/office/drawing/2014/main" id="{E6E2D4E1-1E41-489A-B2F6-3F1B5C72D0F1}"/>
              </a:ext>
            </a:extLst>
          </p:cNvPr>
          <p:cNvSpPr>
            <a:spLocks noGrp="1"/>
          </p:cNvSpPr>
          <p:nvPr>
            <p:ph idx="1"/>
          </p:nvPr>
        </p:nvSpPr>
        <p:spPr/>
        <p:txBody>
          <a:bodyPr/>
          <a:lstStyle/>
          <a:p>
            <a:endParaRPr lang="en-US" altLang="en-US"/>
          </a:p>
        </p:txBody>
      </p:sp>
      <p:pic>
        <p:nvPicPr>
          <p:cNvPr id="157701" name="Picture 2">
            <a:extLst>
              <a:ext uri="{FF2B5EF4-FFF2-40B4-BE49-F238E27FC236}">
                <a16:creationId xmlns:a16="http://schemas.microsoft.com/office/drawing/2014/main" id="{8C4940F7-2F3B-469C-A453-AFA5A54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27130917-058D-4D0D-A580-1D946CC176DC}"/>
              </a:ext>
            </a:extLst>
          </p:cNvPr>
          <p:cNvSpPr>
            <a:spLocks noGrp="1"/>
          </p:cNvSpPr>
          <p:nvPr>
            <p:ph type="title"/>
          </p:nvPr>
        </p:nvSpPr>
        <p:spPr/>
        <p:txBody>
          <a:bodyPr/>
          <a:lstStyle/>
          <a:p>
            <a:pPr eaLnBrk="1" hangingPunct="1"/>
            <a:r>
              <a:rPr lang="en-US" altLang="en-US"/>
              <a:t>Food Stocks are Low</a:t>
            </a:r>
          </a:p>
        </p:txBody>
      </p:sp>
      <p:sp>
        <p:nvSpPr>
          <p:cNvPr id="158723" name="Content Placeholder 2">
            <a:extLst>
              <a:ext uri="{FF2B5EF4-FFF2-40B4-BE49-F238E27FC236}">
                <a16:creationId xmlns:a16="http://schemas.microsoft.com/office/drawing/2014/main" id="{7D10698B-70E9-4C7B-9F0C-914B89444B42}"/>
              </a:ext>
            </a:extLst>
          </p:cNvPr>
          <p:cNvSpPr>
            <a:spLocks noGrp="1"/>
          </p:cNvSpPr>
          <p:nvPr>
            <p:ph idx="1"/>
          </p:nvPr>
        </p:nvSpPr>
        <p:spPr/>
        <p:txBody>
          <a:bodyPr/>
          <a:lstStyle/>
          <a:p>
            <a:pPr eaLnBrk="1" hangingPunct="1"/>
            <a:endParaRPr lang="en-US" altLang="en-US"/>
          </a:p>
        </p:txBody>
      </p:sp>
      <p:pic>
        <p:nvPicPr>
          <p:cNvPr id="158724" name="Picture 2">
            <a:extLst>
              <a:ext uri="{FF2B5EF4-FFF2-40B4-BE49-F238E27FC236}">
                <a16:creationId xmlns:a16="http://schemas.microsoft.com/office/drawing/2014/main" id="{02FD0D0F-B6CF-4C1C-99FB-E7A3A939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F8EB3154-76FE-47EC-BA11-B6AD87A5922A}"/>
              </a:ext>
            </a:extLst>
          </p:cNvPr>
          <p:cNvSpPr>
            <a:spLocks noGrp="1"/>
          </p:cNvSpPr>
          <p:nvPr>
            <p:ph type="title"/>
          </p:nvPr>
        </p:nvSpPr>
        <p:spPr/>
        <p:txBody>
          <a:bodyPr/>
          <a:lstStyle/>
          <a:p>
            <a:pPr eaLnBrk="1" hangingPunct="1"/>
            <a:r>
              <a:rPr lang="en-US" altLang="en-US"/>
              <a:t>Peak Phosphorus</a:t>
            </a:r>
          </a:p>
        </p:txBody>
      </p:sp>
      <p:sp>
        <p:nvSpPr>
          <p:cNvPr id="159747" name="Content Placeholder 2">
            <a:extLst>
              <a:ext uri="{FF2B5EF4-FFF2-40B4-BE49-F238E27FC236}">
                <a16:creationId xmlns:a16="http://schemas.microsoft.com/office/drawing/2014/main" id="{B9023ADD-CDA6-4206-A7B3-2CBD794EC9FF}"/>
              </a:ext>
            </a:extLst>
          </p:cNvPr>
          <p:cNvSpPr>
            <a:spLocks noGrp="1"/>
          </p:cNvSpPr>
          <p:nvPr>
            <p:ph idx="1"/>
          </p:nvPr>
        </p:nvSpPr>
        <p:spPr/>
        <p:txBody>
          <a:bodyPr/>
          <a:lstStyle/>
          <a:p>
            <a:pPr eaLnBrk="1" hangingPunct="1"/>
            <a:endParaRPr lang="en-US" altLang="en-US"/>
          </a:p>
        </p:txBody>
      </p:sp>
      <p:sp>
        <p:nvSpPr>
          <p:cNvPr id="159748" name="TextBox 3">
            <a:extLst>
              <a:ext uri="{FF2B5EF4-FFF2-40B4-BE49-F238E27FC236}">
                <a16:creationId xmlns:a16="http://schemas.microsoft.com/office/drawing/2014/main" id="{F4F0A06A-BBEE-4BE7-8E0D-35A9F6BA0954}"/>
              </a:ext>
            </a:extLst>
          </p:cNvPr>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159749" name="Picture 3">
            <a:extLst>
              <a:ext uri="{FF2B5EF4-FFF2-40B4-BE49-F238E27FC236}">
                <a16:creationId xmlns:a16="http://schemas.microsoft.com/office/drawing/2014/main" id="{2E4897FA-241C-4C07-A5A0-6BF94BFB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5D83EB22-08A5-4CDE-9D24-28F50C0A20A6}"/>
              </a:ext>
            </a:extLst>
          </p:cNvPr>
          <p:cNvSpPr>
            <a:spLocks noGrp="1"/>
          </p:cNvSpPr>
          <p:nvPr>
            <p:ph type="title"/>
          </p:nvPr>
        </p:nvSpPr>
        <p:spPr/>
        <p:txBody>
          <a:bodyPr/>
          <a:lstStyle/>
          <a:p>
            <a:r>
              <a:rPr lang="en-US" altLang="en-US"/>
              <a:t>Ice Cover in Arctic</a:t>
            </a:r>
          </a:p>
        </p:txBody>
      </p:sp>
      <p:sp>
        <p:nvSpPr>
          <p:cNvPr id="160771" name="Content Placeholder 2">
            <a:extLst>
              <a:ext uri="{FF2B5EF4-FFF2-40B4-BE49-F238E27FC236}">
                <a16:creationId xmlns:a16="http://schemas.microsoft.com/office/drawing/2014/main" id="{FEC8B8E9-E43C-4441-8045-E8B3CCE5FE76}"/>
              </a:ext>
            </a:extLst>
          </p:cNvPr>
          <p:cNvSpPr>
            <a:spLocks noGrp="1"/>
          </p:cNvSpPr>
          <p:nvPr>
            <p:ph idx="1"/>
          </p:nvPr>
        </p:nvSpPr>
        <p:spPr/>
        <p:txBody>
          <a:bodyPr/>
          <a:lstStyle/>
          <a:p>
            <a:endParaRPr lang="en-US" altLang="en-US"/>
          </a:p>
        </p:txBody>
      </p:sp>
      <p:pic>
        <p:nvPicPr>
          <p:cNvPr id="160772" name="Picture 4">
            <a:extLst>
              <a:ext uri="{FF2B5EF4-FFF2-40B4-BE49-F238E27FC236}">
                <a16:creationId xmlns:a16="http://schemas.microsoft.com/office/drawing/2014/main" id="{0F22E319-EC20-4988-8E59-3DBE0B48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CAEDF65B-1A4B-4C47-B56D-BE29CD8353B8}"/>
              </a:ext>
            </a:extLst>
          </p:cNvPr>
          <p:cNvSpPr>
            <a:spLocks noGrp="1"/>
          </p:cNvSpPr>
          <p:nvPr>
            <p:ph type="title"/>
          </p:nvPr>
        </p:nvSpPr>
        <p:spPr/>
        <p:txBody>
          <a:bodyPr/>
          <a:lstStyle/>
          <a:p>
            <a:pPr eaLnBrk="1" hangingPunct="1"/>
            <a:r>
              <a:rPr lang="en-US" altLang="en-US"/>
              <a:t>Grand Challenges</a:t>
            </a:r>
          </a:p>
        </p:txBody>
      </p:sp>
      <p:sp>
        <p:nvSpPr>
          <p:cNvPr id="161795" name="Content Placeholder 2">
            <a:extLst>
              <a:ext uri="{FF2B5EF4-FFF2-40B4-BE49-F238E27FC236}">
                <a16:creationId xmlns:a16="http://schemas.microsoft.com/office/drawing/2014/main" id="{33E2DE1E-6EDD-4A52-A42A-44907A1EBFBC}"/>
              </a:ext>
            </a:extLst>
          </p:cNvPr>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a:solidFill>
                  <a:srgbClr val="FF0000"/>
                </a:solidFill>
              </a:rPr>
              <a:t>Eradicate extreme poverty and hunger</a:t>
            </a:r>
          </a:p>
          <a:p>
            <a:pPr marL="514350" indent="-514350" eaLnBrk="1" hangingPunct="1">
              <a:buFontTx/>
              <a:buAutoNum type="arabicPeriod"/>
            </a:pPr>
            <a:r>
              <a:rPr lang="en-US" altLang="en-US"/>
              <a:t>Achieve universal primary education</a:t>
            </a:r>
          </a:p>
          <a:p>
            <a:pPr marL="514350" indent="-514350" eaLnBrk="1" hangingPunct="1">
              <a:buFontTx/>
              <a:buAutoNum type="arabicPeriod"/>
            </a:pPr>
            <a:r>
              <a:rPr lang="en-US" altLang="en-US"/>
              <a:t>Promote gender equality</a:t>
            </a:r>
          </a:p>
          <a:p>
            <a:pPr marL="514350" indent="-514350" eaLnBrk="1" hangingPunct="1">
              <a:buFontTx/>
              <a:buAutoNum type="arabicPeriod"/>
            </a:pPr>
            <a:r>
              <a:rPr lang="en-US" altLang="en-US"/>
              <a:t>Reduce child mortality</a:t>
            </a:r>
          </a:p>
          <a:p>
            <a:pPr marL="514350" indent="-514350" eaLnBrk="1" hangingPunct="1">
              <a:buFontTx/>
              <a:buAutoNum type="arabicPeriod"/>
            </a:pPr>
            <a:r>
              <a:rPr lang="en-US" altLang="en-US"/>
              <a:t>Improve maternal health</a:t>
            </a:r>
          </a:p>
          <a:p>
            <a:pPr marL="514350" indent="-514350" eaLnBrk="1" hangingPunct="1">
              <a:buFontTx/>
              <a:buAutoNum type="arabicPeriod"/>
            </a:pPr>
            <a:r>
              <a:rPr lang="en-US" altLang="en-US"/>
              <a:t>Combat diseases</a:t>
            </a:r>
          </a:p>
          <a:p>
            <a:pPr marL="514350" indent="-514350" eaLnBrk="1" hangingPunct="1">
              <a:buFontTx/>
              <a:buAutoNum type="arabicPeriod"/>
            </a:pPr>
            <a:r>
              <a:rPr lang="en-US" altLang="en-US">
                <a:solidFill>
                  <a:srgbClr val="FF0000"/>
                </a:solidFill>
              </a:rPr>
              <a:t>Ensure environmental stability</a:t>
            </a:r>
          </a:p>
          <a:p>
            <a:pPr marL="514350" indent="-514350" eaLnBrk="1" hangingPunct="1">
              <a:buFontTx/>
              <a:buAutoNum type="arabicPeriod"/>
            </a:pPr>
            <a:r>
              <a:rPr lang="en-US" altLang="en-US"/>
              <a:t>Develop Global Partnership for Development</a:t>
            </a:r>
          </a:p>
        </p:txBody>
      </p:sp>
      <p:sp>
        <p:nvSpPr>
          <p:cNvPr id="161796" name="TextBox 1">
            <a:extLst>
              <a:ext uri="{FF2B5EF4-FFF2-40B4-BE49-F238E27FC236}">
                <a16:creationId xmlns:a16="http://schemas.microsoft.com/office/drawing/2014/main" id="{74196F3C-204C-459A-A781-B2C0BAFDFD9B}"/>
              </a:ext>
            </a:extLst>
          </p:cNvPr>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B0C9272-0DB2-4337-9FC2-9A8204D1FBA1}"/>
              </a:ext>
            </a:extLst>
          </p:cNvPr>
          <p:cNvSpPr>
            <a:spLocks noGrp="1"/>
          </p:cNvSpPr>
          <p:nvPr>
            <p:ph type="title"/>
          </p:nvPr>
        </p:nvSpPr>
        <p:spPr/>
        <p:txBody>
          <a:bodyPr/>
          <a:lstStyle/>
          <a:p>
            <a:endParaRPr lang="en-US" altLang="en-US"/>
          </a:p>
        </p:txBody>
      </p:sp>
      <p:sp>
        <p:nvSpPr>
          <p:cNvPr id="162819" name="Content Placeholder 2">
            <a:extLst>
              <a:ext uri="{FF2B5EF4-FFF2-40B4-BE49-F238E27FC236}">
                <a16:creationId xmlns:a16="http://schemas.microsoft.com/office/drawing/2014/main" id="{9D084B67-B9DE-4A0F-8364-C013B69C1AD3}"/>
              </a:ext>
            </a:extLst>
          </p:cNvPr>
          <p:cNvSpPr>
            <a:spLocks noGrp="1"/>
          </p:cNvSpPr>
          <p:nvPr>
            <p:ph idx="1"/>
          </p:nvPr>
        </p:nvSpPr>
        <p:spPr/>
        <p:txBody>
          <a:bodyPr/>
          <a:lstStyle/>
          <a:p>
            <a:endParaRPr lang="en-US" altLang="en-US"/>
          </a:p>
        </p:txBody>
      </p:sp>
      <p:pic>
        <p:nvPicPr>
          <p:cNvPr id="162820" name="Picture 2">
            <a:extLst>
              <a:ext uri="{FF2B5EF4-FFF2-40B4-BE49-F238E27FC236}">
                <a16:creationId xmlns:a16="http://schemas.microsoft.com/office/drawing/2014/main" id="{E124A3CD-4035-407A-B181-531C9A16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TextBox 3">
            <a:extLst>
              <a:ext uri="{FF2B5EF4-FFF2-40B4-BE49-F238E27FC236}">
                <a16:creationId xmlns:a16="http://schemas.microsoft.com/office/drawing/2014/main" id="{0EC9AA14-A56D-4736-BE88-CC5E93181955}"/>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162822" name="Picture 2">
            <a:extLst>
              <a:ext uri="{FF2B5EF4-FFF2-40B4-BE49-F238E27FC236}">
                <a16:creationId xmlns:a16="http://schemas.microsoft.com/office/drawing/2014/main" id="{1890E60D-BAEA-49DB-8736-47F83EFBC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2CE7F3-F7F5-4633-AF02-DEFB3BC6742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C45E22FC-AAB4-4839-9F98-18570E68FF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23E407-7DD1-4627-B47E-3B94AE98F8F5}"/>
              </a:ext>
            </a:extLst>
          </p:cNvPr>
          <p:cNvPicPr>
            <a:picLocks noChangeAspect="1"/>
          </p:cNvPicPr>
          <p:nvPr/>
        </p:nvPicPr>
        <p:blipFill>
          <a:blip r:embed="rId3"/>
          <a:stretch>
            <a:fillRect/>
          </a:stretch>
        </p:blipFill>
        <p:spPr>
          <a:xfrm>
            <a:off x="145473" y="-10130"/>
            <a:ext cx="8970188" cy="6878260"/>
          </a:xfrm>
          <a:prstGeom prst="rect">
            <a:avLst/>
          </a:prstGeom>
        </p:spPr>
      </p:pic>
    </p:spTree>
    <p:extLst>
      <p:ext uri="{BB962C8B-B14F-4D97-AF65-F5344CB8AC3E}">
        <p14:creationId xmlns:p14="http://schemas.microsoft.com/office/powerpoint/2010/main" val="4091931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E4E5942A-1063-4792-8A22-A3774D7819B3}"/>
              </a:ext>
            </a:extLst>
          </p:cNvPr>
          <p:cNvSpPr>
            <a:spLocks noGrp="1"/>
          </p:cNvSpPr>
          <p:nvPr>
            <p:ph type="title"/>
          </p:nvPr>
        </p:nvSpPr>
        <p:spPr/>
        <p:txBody>
          <a:bodyPr/>
          <a:lstStyle/>
          <a:p>
            <a:r>
              <a:rPr lang="en-US" altLang="en-US"/>
              <a:t>“Renewable, Clean, Energy”</a:t>
            </a:r>
          </a:p>
        </p:txBody>
      </p:sp>
      <p:sp>
        <p:nvSpPr>
          <p:cNvPr id="163843" name="Content Placeholder 2">
            <a:extLst>
              <a:ext uri="{FF2B5EF4-FFF2-40B4-BE49-F238E27FC236}">
                <a16:creationId xmlns:a16="http://schemas.microsoft.com/office/drawing/2014/main" id="{D52280F3-3053-4F9F-A33E-55A072EA6620}"/>
              </a:ext>
            </a:extLst>
          </p:cNvPr>
          <p:cNvSpPr>
            <a:spLocks noGrp="1"/>
          </p:cNvSpPr>
          <p:nvPr>
            <p:ph idx="1"/>
          </p:nvPr>
        </p:nvSpPr>
        <p:spPr>
          <a:xfrm>
            <a:off x="1066800" y="990600"/>
            <a:ext cx="7924800" cy="5638800"/>
          </a:xfrm>
        </p:spPr>
        <p:txBody>
          <a:bodyPr/>
          <a:lstStyle/>
          <a:p>
            <a:r>
              <a:rPr lang="en-US" altLang="en-US"/>
              <a:t>Solar: requires trace minerals</a:t>
            </a:r>
          </a:p>
          <a:p>
            <a:r>
              <a:rPr lang="en-US" altLang="en-US"/>
              <a:t>Wind: minerals and species impacts</a:t>
            </a:r>
          </a:p>
          <a:p>
            <a:r>
              <a:rPr lang="en-US" altLang="en-US"/>
              <a:t>Wave/tidal: minerals and species impacts</a:t>
            </a:r>
          </a:p>
          <a:p>
            <a:r>
              <a:rPr lang="en-US" altLang="en-US"/>
              <a:t>Geothermal: limited availability?</a:t>
            </a:r>
          </a:p>
          <a:p>
            <a:r>
              <a:rPr lang="en-US" altLang="en-US"/>
              <a:t>Hydroelectric: limited locations, sediment</a:t>
            </a:r>
          </a:p>
          <a:p>
            <a:r>
              <a:rPr lang="en-US" altLang="en-US"/>
              <a:t>Biofuel: Deforestation, food -&gt; fuel, marginal in the US</a:t>
            </a:r>
          </a:p>
          <a:p>
            <a:r>
              <a:rPr lang="en-US" altLang="en-US"/>
              <a:t>Nuclear: impacts, danger, storage</a:t>
            </a:r>
          </a:p>
          <a:p>
            <a:r>
              <a:rPr lang="en-US" altLang="en-US"/>
              <a:t>Conservation?</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D74138AD-94B3-4923-8024-5313CD1BB06C}"/>
              </a:ext>
            </a:extLst>
          </p:cNvPr>
          <p:cNvSpPr>
            <a:spLocks noGrp="1"/>
          </p:cNvSpPr>
          <p:nvPr>
            <p:ph type="title"/>
          </p:nvPr>
        </p:nvSpPr>
        <p:spPr/>
        <p:txBody>
          <a:bodyPr/>
          <a:lstStyle/>
          <a:p>
            <a:r>
              <a:rPr lang="en-US" altLang="en-US"/>
              <a:t>US Energy Sources</a:t>
            </a:r>
          </a:p>
        </p:txBody>
      </p:sp>
      <p:sp>
        <p:nvSpPr>
          <p:cNvPr id="164867" name="Content Placeholder 2">
            <a:extLst>
              <a:ext uri="{FF2B5EF4-FFF2-40B4-BE49-F238E27FC236}">
                <a16:creationId xmlns:a16="http://schemas.microsoft.com/office/drawing/2014/main" id="{1E875394-D0DE-4B49-BCD6-7AB6D08BAD2F}"/>
              </a:ext>
            </a:extLst>
          </p:cNvPr>
          <p:cNvSpPr>
            <a:spLocks noGrp="1"/>
          </p:cNvSpPr>
          <p:nvPr>
            <p:ph idx="1"/>
          </p:nvPr>
        </p:nvSpPr>
        <p:spPr/>
        <p:txBody>
          <a:bodyPr/>
          <a:lstStyle/>
          <a:p>
            <a:endParaRPr lang="en-US" altLang="en-US"/>
          </a:p>
        </p:txBody>
      </p:sp>
      <p:pic>
        <p:nvPicPr>
          <p:cNvPr id="164868" name="Picture 2">
            <a:extLst>
              <a:ext uri="{FF2B5EF4-FFF2-40B4-BE49-F238E27FC236}">
                <a16:creationId xmlns:a16="http://schemas.microsoft.com/office/drawing/2014/main" id="{81477373-0E79-4150-82CF-2F4EB2CA9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TextBox 4">
            <a:extLst>
              <a:ext uri="{FF2B5EF4-FFF2-40B4-BE49-F238E27FC236}">
                <a16:creationId xmlns:a16="http://schemas.microsoft.com/office/drawing/2014/main" id="{94ABAB0C-C4C7-4683-9FBD-B841B5850D32}"/>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9DEDB1B8-0F05-4E3F-89C3-172471989F90}"/>
              </a:ext>
            </a:extLst>
          </p:cNvPr>
          <p:cNvSpPr>
            <a:spLocks noGrp="1"/>
          </p:cNvSpPr>
          <p:nvPr>
            <p:ph type="title"/>
          </p:nvPr>
        </p:nvSpPr>
        <p:spPr/>
        <p:txBody>
          <a:bodyPr/>
          <a:lstStyle/>
          <a:p>
            <a:r>
              <a:rPr lang="en-US" altLang="en-US"/>
              <a:t>US Renewable Energy</a:t>
            </a:r>
          </a:p>
        </p:txBody>
      </p:sp>
      <p:sp>
        <p:nvSpPr>
          <p:cNvPr id="165891" name="Content Placeholder 2">
            <a:extLst>
              <a:ext uri="{FF2B5EF4-FFF2-40B4-BE49-F238E27FC236}">
                <a16:creationId xmlns:a16="http://schemas.microsoft.com/office/drawing/2014/main" id="{A1954E5B-B5C0-4289-9083-1B1DCCEA1138}"/>
              </a:ext>
            </a:extLst>
          </p:cNvPr>
          <p:cNvSpPr>
            <a:spLocks noGrp="1"/>
          </p:cNvSpPr>
          <p:nvPr>
            <p:ph idx="1"/>
          </p:nvPr>
        </p:nvSpPr>
        <p:spPr/>
        <p:txBody>
          <a:bodyPr/>
          <a:lstStyle/>
          <a:p>
            <a:endParaRPr lang="en-US" altLang="en-US"/>
          </a:p>
        </p:txBody>
      </p:sp>
      <p:pic>
        <p:nvPicPr>
          <p:cNvPr id="165892" name="Picture 2">
            <a:extLst>
              <a:ext uri="{FF2B5EF4-FFF2-40B4-BE49-F238E27FC236}">
                <a16:creationId xmlns:a16="http://schemas.microsoft.com/office/drawing/2014/main" id="{E6851635-6F6F-4C97-9196-53ACC0FA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Box 3">
            <a:extLst>
              <a:ext uri="{FF2B5EF4-FFF2-40B4-BE49-F238E27FC236}">
                <a16:creationId xmlns:a16="http://schemas.microsoft.com/office/drawing/2014/main" id="{D6828E98-C902-4711-B1FA-547979646A64}"/>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8C806B8C-FD83-449C-A762-31E289A989FA}"/>
              </a:ext>
            </a:extLst>
          </p:cNvPr>
          <p:cNvSpPr>
            <a:spLocks noGrp="1"/>
          </p:cNvSpPr>
          <p:nvPr>
            <p:ph type="title"/>
          </p:nvPr>
        </p:nvSpPr>
        <p:spPr/>
        <p:txBody>
          <a:bodyPr/>
          <a:lstStyle/>
          <a:p>
            <a:r>
              <a:rPr lang="en-US" altLang="en-US"/>
              <a:t>Increased CO2 -&gt; Warming</a:t>
            </a:r>
          </a:p>
        </p:txBody>
      </p:sp>
      <p:sp>
        <p:nvSpPr>
          <p:cNvPr id="167939" name="Content Placeholder 2">
            <a:extLst>
              <a:ext uri="{FF2B5EF4-FFF2-40B4-BE49-F238E27FC236}">
                <a16:creationId xmlns:a16="http://schemas.microsoft.com/office/drawing/2014/main" id="{5C3484E7-0879-43D6-94AF-758174EA12DC}"/>
              </a:ext>
            </a:extLst>
          </p:cNvPr>
          <p:cNvSpPr>
            <a:spLocks noGrp="1"/>
          </p:cNvSpPr>
          <p:nvPr>
            <p:ph idx="1"/>
          </p:nvPr>
        </p:nvSpPr>
        <p:spPr/>
        <p:txBody>
          <a:bodyPr/>
          <a:lstStyle/>
          <a:p>
            <a:endParaRPr lang="en-US" altLang="en-US"/>
          </a:p>
        </p:txBody>
      </p:sp>
      <p:pic>
        <p:nvPicPr>
          <p:cNvPr id="167940" name="Picture 2">
            <a:extLst>
              <a:ext uri="{FF2B5EF4-FFF2-40B4-BE49-F238E27FC236}">
                <a16:creationId xmlns:a16="http://schemas.microsoft.com/office/drawing/2014/main" id="{DEA1D3C7-BF16-41D8-B81C-B09DF9DF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F22B6D88-4262-4B0B-AD9E-901A7EF8F9FC}"/>
              </a:ext>
            </a:extLst>
          </p:cNvPr>
          <p:cNvSpPr>
            <a:spLocks noGrp="1"/>
          </p:cNvSpPr>
          <p:nvPr>
            <p:ph type="title"/>
          </p:nvPr>
        </p:nvSpPr>
        <p:spPr>
          <a:xfrm>
            <a:off x="1066800" y="0"/>
            <a:ext cx="8077200" cy="1143000"/>
          </a:xfrm>
        </p:spPr>
        <p:txBody>
          <a:bodyPr/>
          <a:lstStyle/>
          <a:p>
            <a:r>
              <a:rPr lang="en-US" altLang="en-US" sz="4000"/>
              <a:t>China Renewable Energy Center</a:t>
            </a:r>
          </a:p>
        </p:txBody>
      </p:sp>
      <p:sp>
        <p:nvSpPr>
          <p:cNvPr id="168963" name="Content Placeholder 2">
            <a:extLst>
              <a:ext uri="{FF2B5EF4-FFF2-40B4-BE49-F238E27FC236}">
                <a16:creationId xmlns:a16="http://schemas.microsoft.com/office/drawing/2014/main" id="{2044A63B-BDF3-47B6-A1BA-E2F179A6A029}"/>
              </a:ext>
            </a:extLst>
          </p:cNvPr>
          <p:cNvSpPr>
            <a:spLocks noGrp="1"/>
          </p:cNvSpPr>
          <p:nvPr>
            <p:ph idx="1"/>
          </p:nvPr>
        </p:nvSpPr>
        <p:spPr/>
        <p:txBody>
          <a:bodyPr/>
          <a:lstStyle/>
          <a:p>
            <a:endParaRPr lang="en-US" altLang="en-US"/>
          </a:p>
        </p:txBody>
      </p:sp>
      <p:pic>
        <p:nvPicPr>
          <p:cNvPr id="168964" name="Picture 2">
            <a:extLst>
              <a:ext uri="{FF2B5EF4-FFF2-40B4-BE49-F238E27FC236}">
                <a16:creationId xmlns:a16="http://schemas.microsoft.com/office/drawing/2014/main" id="{14B16BA4-B18C-4656-B419-279AC1580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1413"/>
            <a:ext cx="5097463"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5" name="Picture 3">
            <a:extLst>
              <a:ext uri="{FF2B5EF4-FFF2-40B4-BE49-F238E27FC236}">
                <a16:creationId xmlns:a16="http://schemas.microsoft.com/office/drawing/2014/main" id="{B0FCE2C6-2142-498F-8762-365EF4659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9130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6" name="Picture 4">
            <a:extLst>
              <a:ext uri="{FF2B5EF4-FFF2-40B4-BE49-F238E27FC236}">
                <a16:creationId xmlns:a16="http://schemas.microsoft.com/office/drawing/2014/main" id="{9D3FDD07-ECE6-4E90-BDF3-D2311AD76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4246563"/>
            <a:ext cx="38100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95723772-7A28-401C-BC44-ED20D05D070D}"/>
              </a:ext>
            </a:extLst>
          </p:cNvPr>
          <p:cNvSpPr>
            <a:spLocks noGrp="1"/>
          </p:cNvSpPr>
          <p:nvPr>
            <p:ph type="title"/>
          </p:nvPr>
        </p:nvSpPr>
        <p:spPr/>
        <p:txBody>
          <a:bodyPr/>
          <a:lstStyle/>
          <a:p>
            <a:r>
              <a:rPr lang="en-US" altLang="en-US"/>
              <a:t>Energy Emissions</a:t>
            </a:r>
          </a:p>
        </p:txBody>
      </p:sp>
      <p:pic>
        <p:nvPicPr>
          <p:cNvPr id="169987" name="Picture 3">
            <a:extLst>
              <a:ext uri="{FF2B5EF4-FFF2-40B4-BE49-F238E27FC236}">
                <a16:creationId xmlns:a16="http://schemas.microsoft.com/office/drawing/2014/main" id="{1B6F02D6-305E-4026-853E-28D64517C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002463"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8" name="TextBox 4">
            <a:extLst>
              <a:ext uri="{FF2B5EF4-FFF2-40B4-BE49-F238E27FC236}">
                <a16:creationId xmlns:a16="http://schemas.microsoft.com/office/drawing/2014/main" id="{12C926E1-C2FC-4134-93ED-16E3D6055D8C}"/>
              </a:ext>
            </a:extLst>
          </p:cNvPr>
          <p:cNvSpPr txBox="1">
            <a:spLocks noChangeArrowheads="1"/>
          </p:cNvSpPr>
          <p:nvPr/>
        </p:nvSpPr>
        <p:spPr bwMode="auto">
          <a:xfrm>
            <a:off x="7596188" y="6492875"/>
            <a:ext cx="155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Stern Review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BD8FE430-1F60-4442-BCF7-49B8AED0FF78}"/>
              </a:ext>
            </a:extLst>
          </p:cNvPr>
          <p:cNvSpPr>
            <a:spLocks noGrp="1"/>
          </p:cNvSpPr>
          <p:nvPr>
            <p:ph type="title"/>
          </p:nvPr>
        </p:nvSpPr>
        <p:spPr/>
        <p:txBody>
          <a:bodyPr/>
          <a:lstStyle/>
          <a:p>
            <a:r>
              <a:rPr lang="en-US" altLang="en-US"/>
              <a:t>Energy Usage In New York</a:t>
            </a:r>
          </a:p>
        </p:txBody>
      </p:sp>
      <p:sp>
        <p:nvSpPr>
          <p:cNvPr id="171011" name="Content Placeholder 2">
            <a:extLst>
              <a:ext uri="{FF2B5EF4-FFF2-40B4-BE49-F238E27FC236}">
                <a16:creationId xmlns:a16="http://schemas.microsoft.com/office/drawing/2014/main" id="{FB66636C-31CE-48C0-AB64-88544E154EBC}"/>
              </a:ext>
            </a:extLst>
          </p:cNvPr>
          <p:cNvSpPr>
            <a:spLocks noGrp="1"/>
          </p:cNvSpPr>
          <p:nvPr>
            <p:ph idx="1"/>
          </p:nvPr>
        </p:nvSpPr>
        <p:spPr/>
        <p:txBody>
          <a:bodyPr/>
          <a:lstStyle/>
          <a:p>
            <a:endParaRPr lang="en-US" altLang="en-US"/>
          </a:p>
        </p:txBody>
      </p:sp>
      <p:pic>
        <p:nvPicPr>
          <p:cNvPr id="171012" name="Picture 2">
            <a:extLst>
              <a:ext uri="{FF2B5EF4-FFF2-40B4-BE49-F238E27FC236}">
                <a16:creationId xmlns:a16="http://schemas.microsoft.com/office/drawing/2014/main" id="{BDD41E08-AD06-4195-A691-963C91651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343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CF1715B-59E6-4715-9A7B-88F8E30B74EB}"/>
              </a:ext>
            </a:extLst>
          </p:cNvPr>
          <p:cNvSpPr>
            <a:spLocks noGrp="1"/>
          </p:cNvSpPr>
          <p:nvPr>
            <p:ph type="title"/>
          </p:nvPr>
        </p:nvSpPr>
        <p:spPr/>
        <p:txBody>
          <a:bodyPr/>
          <a:lstStyle/>
          <a:p>
            <a:r>
              <a:rPr lang="en-US" altLang="en-US"/>
              <a:t>Global Potential Energy</a:t>
            </a:r>
          </a:p>
        </p:txBody>
      </p:sp>
      <p:sp>
        <p:nvSpPr>
          <p:cNvPr id="172035" name="Content Placeholder 2">
            <a:extLst>
              <a:ext uri="{FF2B5EF4-FFF2-40B4-BE49-F238E27FC236}">
                <a16:creationId xmlns:a16="http://schemas.microsoft.com/office/drawing/2014/main" id="{2527F7F7-AFA6-4B1D-B6B1-D777253C9383}"/>
              </a:ext>
            </a:extLst>
          </p:cNvPr>
          <p:cNvSpPr>
            <a:spLocks noGrp="1"/>
          </p:cNvSpPr>
          <p:nvPr>
            <p:ph idx="1"/>
          </p:nvPr>
        </p:nvSpPr>
        <p:spPr/>
        <p:txBody>
          <a:bodyPr/>
          <a:lstStyle/>
          <a:p>
            <a:endParaRPr lang="en-US" altLang="en-US"/>
          </a:p>
        </p:txBody>
      </p:sp>
      <p:pic>
        <p:nvPicPr>
          <p:cNvPr id="172036" name="Picture 2">
            <a:extLst>
              <a:ext uri="{FF2B5EF4-FFF2-40B4-BE49-F238E27FC236}">
                <a16:creationId xmlns:a16="http://schemas.microsoft.com/office/drawing/2014/main" id="{A0AA046A-7731-4B68-8342-755BEEF8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50FC1B-8BB0-47FE-ABC0-B115F249FF9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059" name="Title 1">
            <a:extLst>
              <a:ext uri="{FF2B5EF4-FFF2-40B4-BE49-F238E27FC236}">
                <a16:creationId xmlns:a16="http://schemas.microsoft.com/office/drawing/2014/main" id="{C2BDBD28-4921-4AC8-8009-E2FC86606764}"/>
              </a:ext>
            </a:extLst>
          </p:cNvPr>
          <p:cNvSpPr>
            <a:spLocks noGrp="1"/>
          </p:cNvSpPr>
          <p:nvPr>
            <p:ph type="title"/>
          </p:nvPr>
        </p:nvSpPr>
        <p:spPr>
          <a:xfrm>
            <a:off x="0" y="0"/>
            <a:ext cx="7924800" cy="1143000"/>
          </a:xfrm>
        </p:spPr>
        <p:txBody>
          <a:bodyPr/>
          <a:lstStyle/>
          <a:p>
            <a:r>
              <a:rPr lang="en-US" altLang="en-US" sz="4000"/>
              <a:t>Military </a:t>
            </a:r>
            <a:br>
              <a:rPr lang="en-US" altLang="en-US" sz="4000"/>
            </a:br>
            <a:r>
              <a:rPr lang="en-US" altLang="en-US" sz="4000"/>
              <a:t>Expenditures</a:t>
            </a:r>
          </a:p>
        </p:txBody>
      </p:sp>
      <p:pic>
        <p:nvPicPr>
          <p:cNvPr id="173060" name="Picture 3">
            <a:extLst>
              <a:ext uri="{FF2B5EF4-FFF2-40B4-BE49-F238E27FC236}">
                <a16:creationId xmlns:a16="http://schemas.microsoft.com/office/drawing/2014/main" id="{4DAB4D30-2156-4EA4-BC9C-F11355C681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0"/>
            <a:ext cx="575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2">
            <a:extLst>
              <a:ext uri="{FF2B5EF4-FFF2-40B4-BE49-F238E27FC236}">
                <a16:creationId xmlns:a16="http://schemas.microsoft.com/office/drawing/2014/main" id="{6E299E59-3DE0-4F7B-8F1C-3FE9FB6839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6225"/>
            <a:ext cx="9144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70A1443-5BBE-49CE-95C1-A58BB5D24038}"/>
              </a:ext>
            </a:extLst>
          </p:cNvPr>
          <p:cNvSpPr>
            <a:spLocks noGrp="1"/>
          </p:cNvSpPr>
          <p:nvPr>
            <p:ph type="title"/>
          </p:nvPr>
        </p:nvSpPr>
        <p:spPr/>
        <p:txBody>
          <a:bodyPr/>
          <a:lstStyle/>
          <a:p>
            <a:r>
              <a:rPr lang="en-US" altLang="en-US"/>
              <a:t>Nuclear Arsenal</a:t>
            </a:r>
          </a:p>
        </p:txBody>
      </p:sp>
      <p:sp>
        <p:nvSpPr>
          <p:cNvPr id="175107" name="Content Placeholder 2">
            <a:extLst>
              <a:ext uri="{FF2B5EF4-FFF2-40B4-BE49-F238E27FC236}">
                <a16:creationId xmlns:a16="http://schemas.microsoft.com/office/drawing/2014/main" id="{B2AA001B-329E-4EF4-9744-F7E3EA408056}"/>
              </a:ext>
            </a:extLst>
          </p:cNvPr>
          <p:cNvSpPr>
            <a:spLocks noGrp="1"/>
          </p:cNvSpPr>
          <p:nvPr>
            <p:ph idx="1"/>
          </p:nvPr>
        </p:nvSpPr>
        <p:spPr/>
        <p:txBody>
          <a:bodyPr/>
          <a:lstStyle/>
          <a:p>
            <a:r>
              <a:rPr lang="en-US" altLang="en-US"/>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a:t>Carl Segan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2816-E1D5-44C6-8581-17A90FD19D0F}"/>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Title 1">
            <a:extLst>
              <a:ext uri="{FF2B5EF4-FFF2-40B4-BE49-F238E27FC236}">
                <a16:creationId xmlns:a16="http://schemas.microsoft.com/office/drawing/2014/main" id="{132D99FB-E15D-4C54-BD86-E3C9F5EF2704}"/>
              </a:ext>
            </a:extLst>
          </p:cNvPr>
          <p:cNvSpPr>
            <a:spLocks noGrp="1"/>
          </p:cNvSpPr>
          <p:nvPr>
            <p:ph type="title"/>
          </p:nvPr>
        </p:nvSpPr>
        <p:spPr/>
        <p:txBody>
          <a:bodyPr/>
          <a:lstStyle/>
          <a:p>
            <a:r>
              <a:rPr lang="en-US" altLang="en-US"/>
              <a:t>World War I</a:t>
            </a:r>
          </a:p>
        </p:txBody>
      </p:sp>
      <p:pic>
        <p:nvPicPr>
          <p:cNvPr id="8196" name="Picture 1">
            <a:extLst>
              <a:ext uri="{FF2B5EF4-FFF2-40B4-BE49-F238E27FC236}">
                <a16:creationId xmlns:a16="http://schemas.microsoft.com/office/drawing/2014/main" id="{BD5CACF2-2030-40ED-B594-B7AA223AFE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469" y="1134207"/>
            <a:ext cx="10170938" cy="57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7C72D0E2-9C17-4089-B1DE-8AFF7F134A2F}"/>
              </a:ext>
            </a:extLst>
          </p:cNvPr>
          <p:cNvSpPr>
            <a:spLocks noGrp="1"/>
          </p:cNvSpPr>
          <p:nvPr>
            <p:ph type="title"/>
          </p:nvPr>
        </p:nvSpPr>
        <p:spPr/>
        <p:txBody>
          <a:bodyPr/>
          <a:lstStyle/>
          <a:p>
            <a:r>
              <a:rPr lang="en-US" altLang="en-US"/>
              <a:t>Arctic Ice Extent 2010</a:t>
            </a:r>
          </a:p>
        </p:txBody>
      </p:sp>
      <p:sp>
        <p:nvSpPr>
          <p:cNvPr id="176131" name="Content Placeholder 2">
            <a:extLst>
              <a:ext uri="{FF2B5EF4-FFF2-40B4-BE49-F238E27FC236}">
                <a16:creationId xmlns:a16="http://schemas.microsoft.com/office/drawing/2014/main" id="{6CC8FE51-F954-4C03-B7BA-70E9BC52B6A3}"/>
              </a:ext>
            </a:extLst>
          </p:cNvPr>
          <p:cNvSpPr>
            <a:spLocks noGrp="1"/>
          </p:cNvSpPr>
          <p:nvPr>
            <p:ph idx="1"/>
          </p:nvPr>
        </p:nvSpPr>
        <p:spPr/>
        <p:txBody>
          <a:bodyPr/>
          <a:lstStyle/>
          <a:p>
            <a:endParaRPr lang="en-US" altLang="en-US"/>
          </a:p>
        </p:txBody>
      </p:sp>
      <p:pic>
        <p:nvPicPr>
          <p:cNvPr id="176132" name="Picture 3">
            <a:extLst>
              <a:ext uri="{FF2B5EF4-FFF2-40B4-BE49-F238E27FC236}">
                <a16:creationId xmlns:a16="http://schemas.microsoft.com/office/drawing/2014/main" id="{BC544EB2-11EB-47E1-B6A0-1F811853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Box 4">
            <a:extLst>
              <a:ext uri="{FF2B5EF4-FFF2-40B4-BE49-F238E27FC236}">
                <a16:creationId xmlns:a16="http://schemas.microsoft.com/office/drawing/2014/main" id="{347F0FB0-BD0B-4ECD-988F-4FCD97B5D952}"/>
              </a:ext>
            </a:extLst>
          </p:cNvPr>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0DE40-6C55-457D-868E-2B327D839EEF}"/>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8179" name="Title 1">
            <a:extLst>
              <a:ext uri="{FF2B5EF4-FFF2-40B4-BE49-F238E27FC236}">
                <a16:creationId xmlns:a16="http://schemas.microsoft.com/office/drawing/2014/main" id="{568AF4E1-7370-4D68-88AA-90804165F245}"/>
              </a:ext>
            </a:extLst>
          </p:cNvPr>
          <p:cNvSpPr>
            <a:spLocks noGrp="1"/>
          </p:cNvSpPr>
          <p:nvPr>
            <p:ph type="title"/>
          </p:nvPr>
        </p:nvSpPr>
        <p:spPr/>
        <p:txBody>
          <a:bodyPr/>
          <a:lstStyle/>
          <a:p>
            <a:r>
              <a:rPr lang="en-US" altLang="en-US"/>
              <a:t>Greenland Ice Melt</a:t>
            </a:r>
          </a:p>
        </p:txBody>
      </p:sp>
      <p:sp>
        <p:nvSpPr>
          <p:cNvPr id="178180" name="Content Placeholder 2">
            <a:extLst>
              <a:ext uri="{FF2B5EF4-FFF2-40B4-BE49-F238E27FC236}">
                <a16:creationId xmlns:a16="http://schemas.microsoft.com/office/drawing/2014/main" id="{D224026E-80DC-4B81-B49C-4921C54A0F5A}"/>
              </a:ext>
            </a:extLst>
          </p:cNvPr>
          <p:cNvSpPr>
            <a:spLocks noGrp="1"/>
          </p:cNvSpPr>
          <p:nvPr>
            <p:ph idx="1"/>
          </p:nvPr>
        </p:nvSpPr>
        <p:spPr/>
        <p:txBody>
          <a:bodyPr/>
          <a:lstStyle/>
          <a:p>
            <a:endParaRPr lang="en-US" altLang="en-US"/>
          </a:p>
        </p:txBody>
      </p:sp>
      <p:pic>
        <p:nvPicPr>
          <p:cNvPr id="178181" name="Picture 2">
            <a:extLst>
              <a:ext uri="{FF2B5EF4-FFF2-40B4-BE49-F238E27FC236}">
                <a16:creationId xmlns:a16="http://schemas.microsoft.com/office/drawing/2014/main" id="{5C9A0D85-1789-4AA5-AEBE-EC205FAD0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2" name="TextBox 3">
            <a:extLst>
              <a:ext uri="{FF2B5EF4-FFF2-40B4-BE49-F238E27FC236}">
                <a16:creationId xmlns:a16="http://schemas.microsoft.com/office/drawing/2014/main" id="{0F0DC2D8-5C35-45B3-BC30-1F9AE0C370A2}"/>
              </a:ext>
            </a:extLst>
          </p:cNvPr>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78183" name="Picture 5">
            <a:extLst>
              <a:ext uri="{FF2B5EF4-FFF2-40B4-BE49-F238E27FC236}">
                <a16:creationId xmlns:a16="http://schemas.microsoft.com/office/drawing/2014/main" id="{0250D7FB-1D17-4F4F-95FC-338EDADF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2D575CDC-F883-46B0-AFB1-2E3DDEF98967}"/>
              </a:ext>
            </a:extLst>
          </p:cNvPr>
          <p:cNvSpPr>
            <a:spLocks noGrp="1"/>
          </p:cNvSpPr>
          <p:nvPr>
            <p:ph type="title"/>
          </p:nvPr>
        </p:nvSpPr>
        <p:spPr/>
        <p:txBody>
          <a:bodyPr/>
          <a:lstStyle/>
          <a:p>
            <a:pPr eaLnBrk="1" hangingPunct="1"/>
            <a:r>
              <a:rPr lang="en-US" altLang="en-US"/>
              <a:t>World Phosphorus Reserves</a:t>
            </a:r>
          </a:p>
        </p:txBody>
      </p:sp>
      <p:sp>
        <p:nvSpPr>
          <p:cNvPr id="180227" name="Content Placeholder 2">
            <a:extLst>
              <a:ext uri="{FF2B5EF4-FFF2-40B4-BE49-F238E27FC236}">
                <a16:creationId xmlns:a16="http://schemas.microsoft.com/office/drawing/2014/main" id="{BE672114-5700-4324-9398-45483A92608B}"/>
              </a:ext>
            </a:extLst>
          </p:cNvPr>
          <p:cNvSpPr>
            <a:spLocks noGrp="1"/>
          </p:cNvSpPr>
          <p:nvPr>
            <p:ph idx="1"/>
          </p:nvPr>
        </p:nvSpPr>
        <p:spPr/>
        <p:txBody>
          <a:bodyPr/>
          <a:lstStyle/>
          <a:p>
            <a:pPr eaLnBrk="1" hangingPunct="1"/>
            <a:endParaRPr lang="en-US" altLang="en-US"/>
          </a:p>
        </p:txBody>
      </p:sp>
      <p:sp>
        <p:nvSpPr>
          <p:cNvPr id="180228" name="TextBox 3">
            <a:extLst>
              <a:ext uri="{FF2B5EF4-FFF2-40B4-BE49-F238E27FC236}">
                <a16:creationId xmlns:a16="http://schemas.microsoft.com/office/drawing/2014/main" id="{7F9BBBF5-FCAD-4E0C-B9D3-71390702C036}"/>
              </a:ext>
            </a:extLst>
          </p:cNvPr>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80229" name="Picture 3">
            <a:extLst>
              <a:ext uri="{FF2B5EF4-FFF2-40B4-BE49-F238E27FC236}">
                <a16:creationId xmlns:a16="http://schemas.microsoft.com/office/drawing/2014/main" id="{1F446DC3-D0BE-464C-8D55-F2BA2509C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9E67AD-1DEF-48C7-AD7D-B2F89730369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275" name="Title 1">
            <a:extLst>
              <a:ext uri="{FF2B5EF4-FFF2-40B4-BE49-F238E27FC236}">
                <a16:creationId xmlns:a16="http://schemas.microsoft.com/office/drawing/2014/main" id="{8C775164-E7CD-473C-BC98-1869B9CEF2D6}"/>
              </a:ext>
            </a:extLst>
          </p:cNvPr>
          <p:cNvSpPr>
            <a:spLocks noGrp="1"/>
          </p:cNvSpPr>
          <p:nvPr>
            <p:ph type="title"/>
          </p:nvPr>
        </p:nvSpPr>
        <p:spPr/>
        <p:txBody>
          <a:bodyPr/>
          <a:lstStyle/>
          <a:p>
            <a:pPr eaLnBrk="1" hangingPunct="1"/>
            <a:endParaRPr lang="en-US" altLang="en-US"/>
          </a:p>
        </p:txBody>
      </p:sp>
      <p:sp>
        <p:nvSpPr>
          <p:cNvPr id="182276" name="Content Placeholder 2">
            <a:extLst>
              <a:ext uri="{FF2B5EF4-FFF2-40B4-BE49-F238E27FC236}">
                <a16:creationId xmlns:a16="http://schemas.microsoft.com/office/drawing/2014/main" id="{C869F814-2C94-4A30-8446-EA05A247BF2C}"/>
              </a:ext>
            </a:extLst>
          </p:cNvPr>
          <p:cNvSpPr>
            <a:spLocks noGrp="1"/>
          </p:cNvSpPr>
          <p:nvPr>
            <p:ph idx="1"/>
          </p:nvPr>
        </p:nvSpPr>
        <p:spPr/>
        <p:txBody>
          <a:bodyPr/>
          <a:lstStyle/>
          <a:p>
            <a:pPr eaLnBrk="1" hangingPunct="1"/>
            <a:endParaRPr lang="en-US" altLang="en-US"/>
          </a:p>
        </p:txBody>
      </p:sp>
      <p:pic>
        <p:nvPicPr>
          <p:cNvPr id="182277" name="Picture 5">
            <a:extLst>
              <a:ext uri="{FF2B5EF4-FFF2-40B4-BE49-F238E27FC236}">
                <a16:creationId xmlns:a16="http://schemas.microsoft.com/office/drawing/2014/main" id="{FAD29F91-EE78-47FF-810A-4EDD408A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3A7DF0-C8C8-4255-8624-0870D8B7897E}"/>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323" name="Title 3">
            <a:extLst>
              <a:ext uri="{FF2B5EF4-FFF2-40B4-BE49-F238E27FC236}">
                <a16:creationId xmlns:a16="http://schemas.microsoft.com/office/drawing/2014/main" id="{E3BB332E-A8E7-4200-ACA3-9576E02606D5}"/>
              </a:ext>
            </a:extLst>
          </p:cNvPr>
          <p:cNvSpPr>
            <a:spLocks noGrp="1"/>
          </p:cNvSpPr>
          <p:nvPr>
            <p:ph type="title"/>
          </p:nvPr>
        </p:nvSpPr>
        <p:spPr/>
        <p:txBody>
          <a:bodyPr/>
          <a:lstStyle/>
          <a:p>
            <a:pPr eaLnBrk="1" hangingPunct="1"/>
            <a:endParaRPr lang="en-US" altLang="en-US"/>
          </a:p>
        </p:txBody>
      </p:sp>
      <p:sp>
        <p:nvSpPr>
          <p:cNvPr id="184324" name="Content Placeholder 4">
            <a:extLst>
              <a:ext uri="{FF2B5EF4-FFF2-40B4-BE49-F238E27FC236}">
                <a16:creationId xmlns:a16="http://schemas.microsoft.com/office/drawing/2014/main" id="{33A5F4CF-E809-4B81-96E9-76312ECBBB0D}"/>
              </a:ext>
            </a:extLst>
          </p:cNvPr>
          <p:cNvSpPr>
            <a:spLocks noGrp="1"/>
          </p:cNvSpPr>
          <p:nvPr>
            <p:ph idx="1"/>
          </p:nvPr>
        </p:nvSpPr>
        <p:spPr/>
        <p:txBody>
          <a:bodyPr/>
          <a:lstStyle/>
          <a:p>
            <a:pPr eaLnBrk="1" hangingPunct="1"/>
            <a:endParaRPr lang="en-US" altLang="en-US"/>
          </a:p>
        </p:txBody>
      </p:sp>
      <p:pic>
        <p:nvPicPr>
          <p:cNvPr id="184325" name="Picture 5">
            <a:extLst>
              <a:ext uri="{FF2B5EF4-FFF2-40B4-BE49-F238E27FC236}">
                <a16:creationId xmlns:a16="http://schemas.microsoft.com/office/drawing/2014/main" id="{67A3AF83-BFF9-4CA1-A6A2-0B1C96EF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06AFDA-AB06-41E0-BE0A-385EE27B5D18}"/>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6371" name="Title 1">
            <a:extLst>
              <a:ext uri="{FF2B5EF4-FFF2-40B4-BE49-F238E27FC236}">
                <a16:creationId xmlns:a16="http://schemas.microsoft.com/office/drawing/2014/main" id="{337979A0-1630-4729-B3E4-13252DDB5A34}"/>
              </a:ext>
            </a:extLst>
          </p:cNvPr>
          <p:cNvSpPr>
            <a:spLocks noGrp="1"/>
          </p:cNvSpPr>
          <p:nvPr>
            <p:ph type="title"/>
          </p:nvPr>
        </p:nvSpPr>
        <p:spPr/>
        <p:txBody>
          <a:bodyPr/>
          <a:lstStyle/>
          <a:p>
            <a:pPr eaLnBrk="1" hangingPunct="1"/>
            <a:r>
              <a:rPr lang="en-US" altLang="en-US"/>
              <a:t>Change in Cereal Production</a:t>
            </a:r>
          </a:p>
        </p:txBody>
      </p:sp>
      <p:pic>
        <p:nvPicPr>
          <p:cNvPr id="186372" name="Picture 2">
            <a:extLst>
              <a:ext uri="{FF2B5EF4-FFF2-40B4-BE49-F238E27FC236}">
                <a16:creationId xmlns:a16="http://schemas.microsoft.com/office/drawing/2014/main" id="{81C06535-B229-4C26-AA6D-7BAD0AB7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TextBox 3">
            <a:extLst>
              <a:ext uri="{FF2B5EF4-FFF2-40B4-BE49-F238E27FC236}">
                <a16:creationId xmlns:a16="http://schemas.microsoft.com/office/drawing/2014/main" id="{8C4E8CDD-E7F0-40B7-BE8F-C60A2CA6C8AA}"/>
              </a:ext>
            </a:extLst>
          </p:cNvPr>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5FA712-30B9-434C-A76E-FCCFCA98DC1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419" name="Title 1">
            <a:extLst>
              <a:ext uri="{FF2B5EF4-FFF2-40B4-BE49-F238E27FC236}">
                <a16:creationId xmlns:a16="http://schemas.microsoft.com/office/drawing/2014/main" id="{DD90FF5C-3230-48D9-8B57-2CD52CC310E2}"/>
              </a:ext>
            </a:extLst>
          </p:cNvPr>
          <p:cNvSpPr>
            <a:spLocks noGrp="1"/>
          </p:cNvSpPr>
          <p:nvPr>
            <p:ph type="title"/>
          </p:nvPr>
        </p:nvSpPr>
        <p:spPr>
          <a:xfrm>
            <a:off x="-34925" y="0"/>
            <a:ext cx="7924800" cy="914400"/>
          </a:xfrm>
        </p:spPr>
        <p:txBody>
          <a:bodyPr/>
          <a:lstStyle/>
          <a:p>
            <a:r>
              <a:rPr lang="en-US" altLang="en-US"/>
              <a:t>World Happiness Map</a:t>
            </a:r>
          </a:p>
        </p:txBody>
      </p:sp>
      <p:sp>
        <p:nvSpPr>
          <p:cNvPr id="188420" name="Content Placeholder 2">
            <a:extLst>
              <a:ext uri="{FF2B5EF4-FFF2-40B4-BE49-F238E27FC236}">
                <a16:creationId xmlns:a16="http://schemas.microsoft.com/office/drawing/2014/main" id="{42C02F90-731E-4766-BEFD-FE7F658E4D59}"/>
              </a:ext>
            </a:extLst>
          </p:cNvPr>
          <p:cNvSpPr>
            <a:spLocks noGrp="1"/>
          </p:cNvSpPr>
          <p:nvPr>
            <p:ph idx="1"/>
          </p:nvPr>
        </p:nvSpPr>
        <p:spPr>
          <a:xfrm>
            <a:off x="0" y="5486400"/>
            <a:ext cx="8991600" cy="1371600"/>
          </a:xfrm>
          <a:solidFill>
            <a:schemeClr val="bg1"/>
          </a:solidFill>
        </p:spPr>
        <p:txBody>
          <a:bodyPr/>
          <a:lstStyle/>
          <a:p>
            <a:r>
              <a:rPr lang="en-US" altLang="en-US" sz="2000"/>
              <a:t>The results of Columbia University's World Happiness Report, mapped. (Max Fisher/The Washington Post) </a:t>
            </a:r>
          </a:p>
          <a:p>
            <a:r>
              <a:rPr lang="en-US" altLang="en-US" sz="2000"/>
              <a:t>The United States ranks 17th of the 156 ranked countries, behind Mexico (16) and Panama (15).</a:t>
            </a:r>
          </a:p>
        </p:txBody>
      </p:sp>
      <p:pic>
        <p:nvPicPr>
          <p:cNvPr id="188421" name="Picture 3">
            <a:extLst>
              <a:ext uri="{FF2B5EF4-FFF2-40B4-BE49-F238E27FC236}">
                <a16:creationId xmlns:a16="http://schemas.microsoft.com/office/drawing/2014/main" id="{CEDDB428-BA7D-4868-ADBD-91B2AFA20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1EBF5596-F2E6-4034-9605-390CA8834203}"/>
              </a:ext>
            </a:extLst>
          </p:cNvPr>
          <p:cNvSpPr>
            <a:spLocks noGrp="1"/>
          </p:cNvSpPr>
          <p:nvPr>
            <p:ph type="title"/>
          </p:nvPr>
        </p:nvSpPr>
        <p:spPr>
          <a:xfrm>
            <a:off x="1219200" y="152400"/>
            <a:ext cx="8229600" cy="1143000"/>
          </a:xfrm>
        </p:spPr>
        <p:txBody>
          <a:bodyPr/>
          <a:lstStyle/>
          <a:p>
            <a:r>
              <a:rPr lang="en-US" altLang="en-US"/>
              <a:t>Risks to human happiness</a:t>
            </a:r>
          </a:p>
        </p:txBody>
      </p:sp>
      <p:sp>
        <p:nvSpPr>
          <p:cNvPr id="190467" name="Text Placeholder 4">
            <a:extLst>
              <a:ext uri="{FF2B5EF4-FFF2-40B4-BE49-F238E27FC236}">
                <a16:creationId xmlns:a16="http://schemas.microsoft.com/office/drawing/2014/main" id="{F601A5B1-872C-49BF-B0CB-A7A3ED4ACA79}"/>
              </a:ext>
            </a:extLst>
          </p:cNvPr>
          <p:cNvSpPr>
            <a:spLocks noGrp="1"/>
          </p:cNvSpPr>
          <p:nvPr>
            <p:ph type="body" idx="1"/>
          </p:nvPr>
        </p:nvSpPr>
        <p:spPr>
          <a:xfrm>
            <a:off x="1219200" y="1412875"/>
            <a:ext cx="4040188" cy="639763"/>
          </a:xfrm>
        </p:spPr>
        <p:txBody>
          <a:bodyPr/>
          <a:lstStyle/>
          <a:p>
            <a:r>
              <a:rPr lang="en-US" altLang="en-US"/>
              <a:t>Humans Need:</a:t>
            </a:r>
          </a:p>
        </p:txBody>
      </p:sp>
      <p:sp>
        <p:nvSpPr>
          <p:cNvPr id="190468" name="Content Placeholder 2">
            <a:extLst>
              <a:ext uri="{FF2B5EF4-FFF2-40B4-BE49-F238E27FC236}">
                <a16:creationId xmlns:a16="http://schemas.microsoft.com/office/drawing/2014/main" id="{99593D61-B8E4-4AF0-B7E8-437F97C1B7D1}"/>
              </a:ext>
            </a:extLst>
          </p:cNvPr>
          <p:cNvSpPr>
            <a:spLocks noGrp="1"/>
          </p:cNvSpPr>
          <p:nvPr>
            <p:ph sz="half" idx="2"/>
          </p:nvPr>
        </p:nvSpPr>
        <p:spPr>
          <a:xfrm>
            <a:off x="1219200" y="2052638"/>
            <a:ext cx="4040188" cy="3951287"/>
          </a:xfrm>
        </p:spPr>
        <p:txBody>
          <a:bodyPr/>
          <a:lstStyle/>
          <a:p>
            <a:r>
              <a:rPr lang="en-US" altLang="en-US"/>
              <a:t>Safe homes</a:t>
            </a:r>
          </a:p>
          <a:p>
            <a:r>
              <a:rPr lang="en-US" altLang="en-US"/>
              <a:t>Clean water</a:t>
            </a:r>
          </a:p>
          <a:p>
            <a:r>
              <a:rPr lang="en-US" altLang="en-US"/>
              <a:t>Good food</a:t>
            </a:r>
          </a:p>
          <a:p>
            <a:r>
              <a:rPr lang="en-US" altLang="en-US"/>
              <a:t>Socialization</a:t>
            </a:r>
          </a:p>
          <a:p>
            <a:r>
              <a:rPr lang="en-US" altLang="en-US"/>
              <a:t>Freedom</a:t>
            </a:r>
          </a:p>
          <a:p>
            <a:endParaRPr lang="en-US" altLang="en-US"/>
          </a:p>
        </p:txBody>
      </p:sp>
      <p:sp>
        <p:nvSpPr>
          <p:cNvPr id="190469" name="Text Placeholder 5">
            <a:extLst>
              <a:ext uri="{FF2B5EF4-FFF2-40B4-BE49-F238E27FC236}">
                <a16:creationId xmlns:a16="http://schemas.microsoft.com/office/drawing/2014/main" id="{0D4251C1-2092-4016-8E91-963DD287CF23}"/>
              </a:ext>
            </a:extLst>
          </p:cNvPr>
          <p:cNvSpPr>
            <a:spLocks noGrp="1"/>
          </p:cNvSpPr>
          <p:nvPr>
            <p:ph type="body" sz="quarter" idx="3"/>
          </p:nvPr>
        </p:nvSpPr>
        <p:spPr>
          <a:xfrm>
            <a:off x="5099050" y="1412875"/>
            <a:ext cx="4041775" cy="639763"/>
          </a:xfrm>
        </p:spPr>
        <p:txBody>
          <a:bodyPr/>
          <a:lstStyle/>
          <a:p>
            <a:r>
              <a:rPr lang="en-US" altLang="en-US"/>
              <a:t>Risks:</a:t>
            </a:r>
          </a:p>
        </p:txBody>
      </p:sp>
      <p:sp>
        <p:nvSpPr>
          <p:cNvPr id="4102" name="Content Placeholder 6">
            <a:extLst>
              <a:ext uri="{FF2B5EF4-FFF2-40B4-BE49-F238E27FC236}">
                <a16:creationId xmlns:a16="http://schemas.microsoft.com/office/drawing/2014/main" id="{87C56721-B4A4-4A02-8E9A-73BC73A5012B}"/>
              </a:ext>
            </a:extLst>
          </p:cNvPr>
          <p:cNvSpPr>
            <a:spLocks noGrp="1"/>
          </p:cNvSpPr>
          <p:nvPr>
            <p:ph sz="quarter" idx="4"/>
          </p:nvPr>
        </p:nvSpPr>
        <p:spPr>
          <a:xfrm>
            <a:off x="5099050" y="2052638"/>
            <a:ext cx="4041775" cy="3951287"/>
          </a:xfrm>
        </p:spPr>
        <p:txBody>
          <a:bodyPr/>
          <a:lstStyle/>
          <a:p>
            <a:pPr>
              <a:defRPr/>
            </a:pPr>
            <a:r>
              <a:rPr lang="en-US" altLang="en-US" dirty="0"/>
              <a:t>War/Armed Conflict</a:t>
            </a:r>
          </a:p>
          <a:p>
            <a:pPr>
              <a:defRPr/>
            </a:pPr>
            <a:r>
              <a:rPr lang="en-US" altLang="en-US" dirty="0"/>
              <a:t>Natural Disasters</a:t>
            </a:r>
          </a:p>
          <a:p>
            <a:pPr>
              <a:defRPr/>
            </a:pPr>
            <a:r>
              <a:rPr lang="en-US" altLang="en-US" dirty="0"/>
              <a:t>Totalitarian Governments</a:t>
            </a:r>
          </a:p>
          <a:p>
            <a:pPr>
              <a:defRPr/>
            </a:pPr>
            <a:r>
              <a:rPr lang="en-US" altLang="en-US" dirty="0"/>
              <a:t>Disease</a:t>
            </a:r>
          </a:p>
          <a:p>
            <a:pPr>
              <a:defRPr/>
            </a:pPr>
            <a:r>
              <a:rPr lang="en-US" altLang="en-US" dirty="0"/>
              <a:t>Famine</a:t>
            </a:r>
          </a:p>
          <a:p>
            <a:pPr>
              <a:defRPr/>
            </a:pPr>
            <a:r>
              <a:rPr lang="en-US" altLang="en-US" dirty="0"/>
              <a:t>Drought</a:t>
            </a:r>
          </a:p>
          <a:p>
            <a:pPr marL="0" indent="0">
              <a:buFontTx/>
              <a:buNone/>
              <a:defRPr/>
            </a:pPr>
            <a:endParaRPr lang="en-US" altLang="en-US" dirty="0"/>
          </a:p>
          <a:p>
            <a:pPr>
              <a:defRPr/>
            </a:pPr>
            <a:endParaRPr lang="en-US" altLang="en-US" dirty="0"/>
          </a:p>
          <a:p>
            <a:pPr>
              <a:defRPr/>
            </a:pPr>
            <a:endParaRPr lang="en-US" altLang="en-US" dirty="0"/>
          </a:p>
        </p:txBody>
      </p:sp>
      <p:pic>
        <p:nvPicPr>
          <p:cNvPr id="190471" name="Picture 7">
            <a:extLst>
              <a:ext uri="{FF2B5EF4-FFF2-40B4-BE49-F238E27FC236}">
                <a16:creationId xmlns:a16="http://schemas.microsoft.com/office/drawing/2014/main" id="{BD2F52A3-7CEF-40C4-8148-870C493DB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2" name="TextBox 1">
            <a:extLst>
              <a:ext uri="{FF2B5EF4-FFF2-40B4-BE49-F238E27FC236}">
                <a16:creationId xmlns:a16="http://schemas.microsoft.com/office/drawing/2014/main" id="{2F015D61-96E0-404B-8344-5EE339B8EED8}"/>
              </a:ext>
            </a:extLst>
          </p:cNvPr>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190473" name="Picture 9">
            <a:extLst>
              <a:ext uri="{FF2B5EF4-FFF2-40B4-BE49-F238E27FC236}">
                <a16:creationId xmlns:a16="http://schemas.microsoft.com/office/drawing/2014/main" id="{E3FF6AE7-C527-45BB-A58F-F68099F6D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4" name="Picture 8">
            <a:extLst>
              <a:ext uri="{FF2B5EF4-FFF2-40B4-BE49-F238E27FC236}">
                <a16:creationId xmlns:a16="http://schemas.microsoft.com/office/drawing/2014/main" id="{7D46424A-CC22-4311-95F2-249C2D0CA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5" name="Picture 6">
            <a:extLst>
              <a:ext uri="{FF2B5EF4-FFF2-40B4-BE49-F238E27FC236}">
                <a16:creationId xmlns:a16="http://schemas.microsoft.com/office/drawing/2014/main" id="{045E61A3-BD85-41DC-8566-4A7B4EC0E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76" name="TextBox 11">
            <a:extLst>
              <a:ext uri="{FF2B5EF4-FFF2-40B4-BE49-F238E27FC236}">
                <a16:creationId xmlns:a16="http://schemas.microsoft.com/office/drawing/2014/main" id="{59130A42-7413-4D5C-B460-13332942A663}"/>
              </a:ext>
            </a:extLst>
          </p:cNvPr>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a:extLst>
              <a:ext uri="{FF2B5EF4-FFF2-40B4-BE49-F238E27FC236}">
                <a16:creationId xmlns:a16="http://schemas.microsoft.com/office/drawing/2014/main" id="{4C29029E-0779-4C55-B995-A148D9F22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76104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F8A6D-3209-4ABA-95A1-FA82ADD566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3539" name="Picture 6">
            <a:extLst>
              <a:ext uri="{FF2B5EF4-FFF2-40B4-BE49-F238E27FC236}">
                <a16:creationId xmlns:a16="http://schemas.microsoft.com/office/drawing/2014/main" id="{7832C9E3-A596-4595-A6BF-8A52020BB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81000"/>
            <a:ext cx="9150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D3734-6299-4EFF-87D9-10CD56C48A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3">
            <a:extLst>
              <a:ext uri="{FF2B5EF4-FFF2-40B4-BE49-F238E27FC236}">
                <a16:creationId xmlns:a16="http://schemas.microsoft.com/office/drawing/2014/main" id="{A97B87F0-A0DF-4718-981F-10270EBE9E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88"/>
            <a:ext cx="8686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a:extLst>
              <a:ext uri="{FF2B5EF4-FFF2-40B4-BE49-F238E27FC236}">
                <a16:creationId xmlns:a16="http://schemas.microsoft.com/office/drawing/2014/main" id="{705850DC-66CC-421D-9724-4BFD8DEC4C1C}"/>
              </a:ext>
            </a:extLst>
          </p:cNvPr>
          <p:cNvSpPr txBox="1">
            <a:spLocks noChangeArrowheads="1"/>
          </p:cNvSpPr>
          <p:nvPr/>
        </p:nvSpPr>
        <p:spPr bwMode="auto">
          <a:xfrm>
            <a:off x="7924800" y="64881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1910</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BC47C-7CA9-4395-8BAB-34FA985AEDC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3" name="Title 1">
            <a:extLst>
              <a:ext uri="{FF2B5EF4-FFF2-40B4-BE49-F238E27FC236}">
                <a16:creationId xmlns:a16="http://schemas.microsoft.com/office/drawing/2014/main" id="{9E58EA5E-3820-4679-9A69-4F48D15060F2}"/>
              </a:ext>
            </a:extLst>
          </p:cNvPr>
          <p:cNvSpPr>
            <a:spLocks noGrp="1"/>
          </p:cNvSpPr>
          <p:nvPr>
            <p:ph type="title"/>
          </p:nvPr>
        </p:nvSpPr>
        <p:spPr/>
        <p:txBody>
          <a:bodyPr/>
          <a:lstStyle/>
          <a:p>
            <a:endParaRPr lang="en-US" altLang="en-US"/>
          </a:p>
        </p:txBody>
      </p:sp>
      <p:sp>
        <p:nvSpPr>
          <p:cNvPr id="194564" name="Text Placeholder 2">
            <a:extLst>
              <a:ext uri="{FF2B5EF4-FFF2-40B4-BE49-F238E27FC236}">
                <a16:creationId xmlns:a16="http://schemas.microsoft.com/office/drawing/2014/main" id="{B4E18E60-A823-472A-804F-B50430A32759}"/>
              </a:ext>
            </a:extLst>
          </p:cNvPr>
          <p:cNvSpPr>
            <a:spLocks noGrp="1"/>
          </p:cNvSpPr>
          <p:nvPr>
            <p:ph type="body" idx="1"/>
          </p:nvPr>
        </p:nvSpPr>
        <p:spPr/>
        <p:txBody>
          <a:bodyPr/>
          <a:lstStyle/>
          <a:p>
            <a:endParaRPr lang="en-US" altLang="en-US"/>
          </a:p>
        </p:txBody>
      </p:sp>
      <p:sp>
        <p:nvSpPr>
          <p:cNvPr id="194565" name="Content Placeholder 3">
            <a:extLst>
              <a:ext uri="{FF2B5EF4-FFF2-40B4-BE49-F238E27FC236}">
                <a16:creationId xmlns:a16="http://schemas.microsoft.com/office/drawing/2014/main" id="{E123F308-D04C-45B2-919D-00A10315FF0C}"/>
              </a:ext>
            </a:extLst>
          </p:cNvPr>
          <p:cNvSpPr>
            <a:spLocks noGrp="1"/>
          </p:cNvSpPr>
          <p:nvPr>
            <p:ph sz="half" idx="2"/>
          </p:nvPr>
        </p:nvSpPr>
        <p:spPr/>
        <p:txBody>
          <a:bodyPr/>
          <a:lstStyle/>
          <a:p>
            <a:endParaRPr lang="en-US" altLang="en-US"/>
          </a:p>
        </p:txBody>
      </p:sp>
      <p:sp>
        <p:nvSpPr>
          <p:cNvPr id="194566" name="Text Placeholder 4">
            <a:extLst>
              <a:ext uri="{FF2B5EF4-FFF2-40B4-BE49-F238E27FC236}">
                <a16:creationId xmlns:a16="http://schemas.microsoft.com/office/drawing/2014/main" id="{664314CD-D052-4583-8FBD-859D6F367C6D}"/>
              </a:ext>
            </a:extLst>
          </p:cNvPr>
          <p:cNvSpPr>
            <a:spLocks noGrp="1"/>
          </p:cNvSpPr>
          <p:nvPr>
            <p:ph type="body" sz="quarter" idx="3"/>
          </p:nvPr>
        </p:nvSpPr>
        <p:spPr/>
        <p:txBody>
          <a:bodyPr/>
          <a:lstStyle/>
          <a:p>
            <a:endParaRPr lang="en-US" altLang="en-US"/>
          </a:p>
        </p:txBody>
      </p:sp>
      <p:sp>
        <p:nvSpPr>
          <p:cNvPr id="194567" name="Content Placeholder 5">
            <a:extLst>
              <a:ext uri="{FF2B5EF4-FFF2-40B4-BE49-F238E27FC236}">
                <a16:creationId xmlns:a16="http://schemas.microsoft.com/office/drawing/2014/main" id="{1B2379CF-9235-4A40-B99D-603FD7FFAC8B}"/>
              </a:ext>
            </a:extLst>
          </p:cNvPr>
          <p:cNvSpPr>
            <a:spLocks noGrp="1"/>
          </p:cNvSpPr>
          <p:nvPr>
            <p:ph sz="quarter" idx="4"/>
          </p:nvPr>
        </p:nvSpPr>
        <p:spPr/>
        <p:txBody>
          <a:bodyPr/>
          <a:lstStyle/>
          <a:p>
            <a:endParaRPr lang="en-US" altLang="en-US"/>
          </a:p>
        </p:txBody>
      </p:sp>
      <p:pic>
        <p:nvPicPr>
          <p:cNvPr id="194568" name="Picture 6">
            <a:extLst>
              <a:ext uri="{FF2B5EF4-FFF2-40B4-BE49-F238E27FC236}">
                <a16:creationId xmlns:a16="http://schemas.microsoft.com/office/drawing/2014/main" id="{89C542F8-CC45-40F5-BD61-2CFC34E04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CC8427-382A-4EA4-AC69-86CC211A89F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87" name="Title 1">
            <a:extLst>
              <a:ext uri="{FF2B5EF4-FFF2-40B4-BE49-F238E27FC236}">
                <a16:creationId xmlns:a16="http://schemas.microsoft.com/office/drawing/2014/main" id="{8BE66473-F5A4-4BC5-941B-AC4F43FF06A9}"/>
              </a:ext>
            </a:extLst>
          </p:cNvPr>
          <p:cNvSpPr>
            <a:spLocks noGrp="1"/>
          </p:cNvSpPr>
          <p:nvPr>
            <p:ph type="title"/>
          </p:nvPr>
        </p:nvSpPr>
        <p:spPr>
          <a:xfrm>
            <a:off x="1219200" y="0"/>
            <a:ext cx="7467600" cy="792163"/>
          </a:xfrm>
        </p:spPr>
        <p:txBody>
          <a:bodyPr/>
          <a:lstStyle/>
          <a:p>
            <a:r>
              <a:rPr lang="en-US" altLang="en-US"/>
              <a:t>Global Armed Conflict</a:t>
            </a:r>
          </a:p>
        </p:txBody>
      </p:sp>
      <p:sp>
        <p:nvSpPr>
          <p:cNvPr id="195588" name="Text Placeholder 2">
            <a:extLst>
              <a:ext uri="{FF2B5EF4-FFF2-40B4-BE49-F238E27FC236}">
                <a16:creationId xmlns:a16="http://schemas.microsoft.com/office/drawing/2014/main" id="{489DA035-3F65-46EB-BE79-14A7C91D5543}"/>
              </a:ext>
            </a:extLst>
          </p:cNvPr>
          <p:cNvSpPr>
            <a:spLocks noGrp="1"/>
          </p:cNvSpPr>
          <p:nvPr>
            <p:ph type="body" idx="1"/>
          </p:nvPr>
        </p:nvSpPr>
        <p:spPr/>
        <p:txBody>
          <a:bodyPr/>
          <a:lstStyle/>
          <a:p>
            <a:endParaRPr lang="en-US" altLang="en-US"/>
          </a:p>
        </p:txBody>
      </p:sp>
      <p:sp>
        <p:nvSpPr>
          <p:cNvPr id="195589" name="Content Placeholder 3">
            <a:extLst>
              <a:ext uri="{FF2B5EF4-FFF2-40B4-BE49-F238E27FC236}">
                <a16:creationId xmlns:a16="http://schemas.microsoft.com/office/drawing/2014/main" id="{2D69A512-5050-479C-9620-A9C70D9E458F}"/>
              </a:ext>
            </a:extLst>
          </p:cNvPr>
          <p:cNvSpPr>
            <a:spLocks noGrp="1"/>
          </p:cNvSpPr>
          <p:nvPr>
            <p:ph sz="half" idx="2"/>
          </p:nvPr>
        </p:nvSpPr>
        <p:spPr/>
        <p:txBody>
          <a:bodyPr/>
          <a:lstStyle/>
          <a:p>
            <a:endParaRPr lang="en-US" altLang="en-US"/>
          </a:p>
        </p:txBody>
      </p:sp>
      <p:sp>
        <p:nvSpPr>
          <p:cNvPr id="195590" name="Text Placeholder 4">
            <a:extLst>
              <a:ext uri="{FF2B5EF4-FFF2-40B4-BE49-F238E27FC236}">
                <a16:creationId xmlns:a16="http://schemas.microsoft.com/office/drawing/2014/main" id="{541982E5-B23A-4816-9A25-D19405B2075E}"/>
              </a:ext>
            </a:extLst>
          </p:cNvPr>
          <p:cNvSpPr>
            <a:spLocks noGrp="1"/>
          </p:cNvSpPr>
          <p:nvPr>
            <p:ph type="body" sz="quarter" idx="3"/>
          </p:nvPr>
        </p:nvSpPr>
        <p:spPr/>
        <p:txBody>
          <a:bodyPr/>
          <a:lstStyle/>
          <a:p>
            <a:endParaRPr lang="en-US" altLang="en-US"/>
          </a:p>
        </p:txBody>
      </p:sp>
      <p:sp>
        <p:nvSpPr>
          <p:cNvPr id="195591" name="Content Placeholder 5">
            <a:extLst>
              <a:ext uri="{FF2B5EF4-FFF2-40B4-BE49-F238E27FC236}">
                <a16:creationId xmlns:a16="http://schemas.microsoft.com/office/drawing/2014/main" id="{C318608C-F872-45D7-9467-B9952D74E585}"/>
              </a:ext>
            </a:extLst>
          </p:cNvPr>
          <p:cNvSpPr>
            <a:spLocks noGrp="1"/>
          </p:cNvSpPr>
          <p:nvPr>
            <p:ph sz="quarter" idx="4"/>
          </p:nvPr>
        </p:nvSpPr>
        <p:spPr/>
        <p:txBody>
          <a:bodyPr/>
          <a:lstStyle/>
          <a:p>
            <a:endParaRPr lang="en-US" altLang="en-US"/>
          </a:p>
        </p:txBody>
      </p:sp>
      <p:pic>
        <p:nvPicPr>
          <p:cNvPr id="195592" name="Picture 6">
            <a:extLst>
              <a:ext uri="{FF2B5EF4-FFF2-40B4-BE49-F238E27FC236}">
                <a16:creationId xmlns:a16="http://schemas.microsoft.com/office/drawing/2014/main" id="{97296592-D0B2-4CD2-964C-F4DBF0DBB0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ectangle 7">
            <a:extLst>
              <a:ext uri="{FF2B5EF4-FFF2-40B4-BE49-F238E27FC236}">
                <a16:creationId xmlns:a16="http://schemas.microsoft.com/office/drawing/2014/main" id="{94DED56A-FFD0-47D1-9C9F-E2E9FA34A822}"/>
              </a:ext>
            </a:extLst>
          </p:cNvPr>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9B628-0F76-419B-9F7D-48042A2E54F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2" descr="Image result for propaganda map">
            <a:extLst>
              <a:ext uri="{FF2B5EF4-FFF2-40B4-BE49-F238E27FC236}">
                <a16:creationId xmlns:a16="http://schemas.microsoft.com/office/drawing/2014/main" id="{A4B251B8-36BF-4D1F-9CC9-915F03535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117600"/>
            <a:ext cx="912018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C41AFB6A-519D-4CDC-B2A9-207006BF6620}"/>
              </a:ext>
            </a:extLst>
          </p:cNvPr>
          <p:cNvSpPr txBox="1">
            <a:spLocks noChangeArrowheads="1"/>
          </p:cNvSpPr>
          <p:nvPr/>
        </p:nvSpPr>
        <p:spPr bwMode="auto">
          <a:xfrm>
            <a:off x="8447088" y="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1916</a:t>
            </a:r>
          </a:p>
        </p:txBody>
      </p:sp>
      <p:sp>
        <p:nvSpPr>
          <p:cNvPr id="10245" name="Title 1">
            <a:extLst>
              <a:ext uri="{FF2B5EF4-FFF2-40B4-BE49-F238E27FC236}">
                <a16:creationId xmlns:a16="http://schemas.microsoft.com/office/drawing/2014/main" id="{04D8ABFF-8E73-46FD-BDF5-43BEAB0511ED}"/>
              </a:ext>
            </a:extLst>
          </p:cNvPr>
          <p:cNvSpPr>
            <a:spLocks noGrp="1"/>
          </p:cNvSpPr>
          <p:nvPr>
            <p:ph type="title"/>
          </p:nvPr>
        </p:nvSpPr>
        <p:spPr/>
        <p:txBody>
          <a:bodyPr/>
          <a:lstStyle/>
          <a:p>
            <a:r>
              <a:rPr lang="en-US" altLang="en-US"/>
              <a:t>The German Perspective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4C71FB-0695-4D2B-838F-36E84A29771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1" name="Picture 2" descr="https://bostonraremaps.com/wp-content/uploads/2017/01/BRM2633-Kaisers-War-Plans_lowres-3000x2613.jpg">
            <a:extLst>
              <a:ext uri="{FF2B5EF4-FFF2-40B4-BE49-F238E27FC236}">
                <a16:creationId xmlns:a16="http://schemas.microsoft.com/office/drawing/2014/main" id="{FAB3958F-2888-4452-B416-BC160EF2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87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E5D3BF05-D970-4296-89BD-B76F60785FF3}"/>
              </a:ext>
            </a:extLst>
          </p:cNvPr>
          <p:cNvSpPr txBox="1">
            <a:spLocks noChangeArrowheads="1"/>
          </p:cNvSpPr>
          <p:nvPr/>
        </p:nvSpPr>
        <p:spPr bwMode="auto">
          <a:xfrm>
            <a:off x="8447088" y="6489700"/>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9" name="Title 1">
            <a:extLst>
              <a:ext uri="{FF2B5EF4-FFF2-40B4-BE49-F238E27FC236}">
                <a16:creationId xmlns:a16="http://schemas.microsoft.com/office/drawing/2014/main" id="{2C275564-85DD-49CE-99A8-E1D3F822577C}"/>
              </a:ext>
            </a:extLst>
          </p:cNvPr>
          <p:cNvSpPr>
            <a:spLocks noGrp="1"/>
          </p:cNvSpPr>
          <p:nvPr>
            <p:ph type="title"/>
          </p:nvPr>
        </p:nvSpPr>
        <p:spPr/>
        <p:txBody>
          <a:bodyPr/>
          <a:lstStyle/>
          <a:p>
            <a:r>
              <a:rPr lang="en-US" altLang="en-US"/>
              <a:t>The League of Nations</a:t>
            </a:r>
          </a:p>
        </p:txBody>
      </p:sp>
      <p:pic>
        <p:nvPicPr>
          <p:cNvPr id="14340" name="Picture 3">
            <a:extLst>
              <a:ext uri="{FF2B5EF4-FFF2-40B4-BE49-F238E27FC236}">
                <a16:creationId xmlns:a16="http://schemas.microsoft.com/office/drawing/2014/main" id="{8DC86659-591D-4D26-8433-2A334A1EC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66800"/>
            <a:ext cx="8986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C9D0-7185-4974-B649-B83A9EA2E81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99B48C5-75EE-423C-8E8D-FDFFF5A6DEE1}"/>
              </a:ext>
            </a:extLst>
          </p:cNvPr>
          <p:cNvPicPr>
            <a:picLocks noChangeAspect="1"/>
          </p:cNvPicPr>
          <p:nvPr/>
        </p:nvPicPr>
        <p:blipFill>
          <a:blip r:embed="rId2"/>
          <a:stretch>
            <a:fillRect/>
          </a:stretch>
        </p:blipFill>
        <p:spPr>
          <a:xfrm>
            <a:off x="0" y="250102"/>
            <a:ext cx="9144000" cy="6607898"/>
          </a:xfrm>
          <a:prstGeom prst="rect">
            <a:avLst/>
          </a:prstGeom>
        </p:spPr>
      </p:pic>
    </p:spTree>
    <p:extLst>
      <p:ext uri="{BB962C8B-B14F-4D97-AF65-F5344CB8AC3E}">
        <p14:creationId xmlns:p14="http://schemas.microsoft.com/office/powerpoint/2010/main" val="319856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41F227-20D7-49F0-AF80-A1910CAA8DA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itle 1">
            <a:extLst>
              <a:ext uri="{FF2B5EF4-FFF2-40B4-BE49-F238E27FC236}">
                <a16:creationId xmlns:a16="http://schemas.microsoft.com/office/drawing/2014/main" id="{BE571F92-0D02-41D9-985B-9E8BA411C787}"/>
              </a:ext>
            </a:extLst>
          </p:cNvPr>
          <p:cNvSpPr>
            <a:spLocks noGrp="1"/>
          </p:cNvSpPr>
          <p:nvPr>
            <p:ph type="title"/>
          </p:nvPr>
        </p:nvSpPr>
        <p:spPr>
          <a:xfrm>
            <a:off x="438455" y="76200"/>
            <a:ext cx="7924800" cy="1143000"/>
          </a:xfrm>
        </p:spPr>
        <p:txBody>
          <a:bodyPr/>
          <a:lstStyle/>
          <a:p>
            <a:r>
              <a:rPr lang="en-US" altLang="en-US" dirty="0"/>
              <a:t>Threats</a:t>
            </a:r>
          </a:p>
        </p:txBody>
      </p:sp>
      <p:sp>
        <p:nvSpPr>
          <p:cNvPr id="6147" name="Content Placeholder 2">
            <a:extLst>
              <a:ext uri="{FF2B5EF4-FFF2-40B4-BE49-F238E27FC236}">
                <a16:creationId xmlns:a16="http://schemas.microsoft.com/office/drawing/2014/main" id="{1E48F237-DCAE-4FD7-95E6-662C9343D74C}"/>
              </a:ext>
            </a:extLst>
          </p:cNvPr>
          <p:cNvSpPr>
            <a:spLocks noGrp="1"/>
          </p:cNvSpPr>
          <p:nvPr>
            <p:ph idx="1"/>
          </p:nvPr>
        </p:nvSpPr>
        <p:spPr>
          <a:xfrm>
            <a:off x="467763" y="1061244"/>
            <a:ext cx="7924800" cy="4953000"/>
          </a:xfrm>
        </p:spPr>
        <p:txBody>
          <a:bodyPr/>
          <a:lstStyle/>
          <a:p>
            <a:r>
              <a:rPr lang="en-US" altLang="en-US" dirty="0"/>
              <a:t>War</a:t>
            </a:r>
          </a:p>
          <a:p>
            <a:r>
              <a:rPr lang="en-US" altLang="en-US" dirty="0"/>
              <a:t>Famine</a:t>
            </a:r>
          </a:p>
          <a:p>
            <a:r>
              <a:rPr lang="en-US" altLang="en-US" dirty="0"/>
              <a:t>Water shortages</a:t>
            </a:r>
          </a:p>
          <a:p>
            <a:r>
              <a:rPr lang="en-US" altLang="en-US" dirty="0"/>
              <a:t>Etc.</a:t>
            </a:r>
          </a:p>
        </p:txBody>
      </p:sp>
      <p:pic>
        <p:nvPicPr>
          <p:cNvPr id="6148" name="Picture 1">
            <a:extLst>
              <a:ext uri="{FF2B5EF4-FFF2-40B4-BE49-F238E27FC236}">
                <a16:creationId xmlns:a16="http://schemas.microsoft.com/office/drawing/2014/main" id="{27073021-E7D3-4D4F-8053-60AA80A79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a:extLst>
              <a:ext uri="{FF2B5EF4-FFF2-40B4-BE49-F238E27FC236}">
                <a16:creationId xmlns:a16="http://schemas.microsoft.com/office/drawing/2014/main" id="{1E0058E7-874B-49A2-AB33-2571433DF7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581400"/>
            <a:ext cx="4235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http://2.bp.blogspot.com/_K1rN7fRrhjk/Spf6ku-e93I/AAAAAAAAAMY/r3rxnxlVX74/s1600/2477719111_6b9daa5386.jpg">
            <a:extLst>
              <a:ext uri="{FF2B5EF4-FFF2-40B4-BE49-F238E27FC236}">
                <a16:creationId xmlns:a16="http://schemas.microsoft.com/office/drawing/2014/main" id="{B2622430-415F-43AE-9990-6B4ED8007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581400"/>
            <a:ext cx="45767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4">
            <a:extLst>
              <a:ext uri="{FF2B5EF4-FFF2-40B4-BE49-F238E27FC236}">
                <a16:creationId xmlns:a16="http://schemas.microsoft.com/office/drawing/2014/main" id="{03068864-A686-40E8-8EF1-25DC9489D598}"/>
              </a:ext>
            </a:extLst>
          </p:cNvPr>
          <p:cNvSpPr>
            <a:spLocks noChangeArrowheads="1"/>
          </p:cNvSpPr>
          <p:nvPr/>
        </p:nvSpPr>
        <p:spPr bwMode="auto">
          <a:xfrm>
            <a:off x="0" y="6488113"/>
            <a:ext cx="4224338" cy="369887"/>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Chinese famine of 1907, 25 million died</a:t>
            </a:r>
          </a:p>
        </p:txBody>
      </p:sp>
      <p:sp>
        <p:nvSpPr>
          <p:cNvPr id="6152" name="Rectangle 5">
            <a:extLst>
              <a:ext uri="{FF2B5EF4-FFF2-40B4-BE49-F238E27FC236}">
                <a16:creationId xmlns:a16="http://schemas.microsoft.com/office/drawing/2014/main" id="{26FD3BAC-BE1D-4C66-B07D-0F5AFA351094}"/>
              </a:ext>
            </a:extLst>
          </p:cNvPr>
          <p:cNvSpPr>
            <a:spLocks noChangeArrowheads="1"/>
          </p:cNvSpPr>
          <p:nvPr/>
        </p:nvSpPr>
        <p:spPr bwMode="auto">
          <a:xfrm>
            <a:off x="4572000" y="6488113"/>
            <a:ext cx="45720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Drought in Kenya, 2009</a:t>
            </a:r>
          </a:p>
        </p:txBody>
      </p:sp>
      <p:sp>
        <p:nvSpPr>
          <p:cNvPr id="6153" name="Rectangle 9">
            <a:extLst>
              <a:ext uri="{FF2B5EF4-FFF2-40B4-BE49-F238E27FC236}">
                <a16:creationId xmlns:a16="http://schemas.microsoft.com/office/drawing/2014/main" id="{E2B82980-80D6-4DE0-A0C0-D11C3714C0B5}"/>
              </a:ext>
            </a:extLst>
          </p:cNvPr>
          <p:cNvSpPr>
            <a:spLocks noChangeArrowheads="1"/>
          </p:cNvSpPr>
          <p:nvPr/>
        </p:nvSpPr>
        <p:spPr bwMode="auto">
          <a:xfrm>
            <a:off x="4572000" y="3124200"/>
            <a:ext cx="45720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Kent State Shooting, May 1970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1A090-A887-45E2-842A-FB1BEA83A6A0}"/>
              </a:ext>
            </a:extLst>
          </p:cNvPr>
          <p:cNvSpPr>
            <a:spLocks noGrp="1"/>
          </p:cNvSpPr>
          <p:nvPr>
            <p:ph type="title"/>
          </p:nvPr>
        </p:nvSpPr>
        <p:spPr/>
        <p:txBody>
          <a:bodyPr/>
          <a:lstStyle/>
          <a:p>
            <a:r>
              <a:rPr lang="en-US" dirty="0"/>
              <a:t>Germany, 1932</a:t>
            </a:r>
          </a:p>
        </p:txBody>
      </p:sp>
      <p:sp>
        <p:nvSpPr>
          <p:cNvPr id="4" name="Content Placeholder 3">
            <a:extLst>
              <a:ext uri="{FF2B5EF4-FFF2-40B4-BE49-F238E27FC236}">
                <a16:creationId xmlns:a16="http://schemas.microsoft.com/office/drawing/2014/main" id="{20A30EAA-9850-4FD9-8C2F-A25BAC0F4504}"/>
              </a:ext>
            </a:extLst>
          </p:cNvPr>
          <p:cNvSpPr>
            <a:spLocks noGrp="1"/>
          </p:cNvSpPr>
          <p:nvPr>
            <p:ph idx="1"/>
          </p:nvPr>
        </p:nvSpPr>
        <p:spPr/>
        <p:txBody>
          <a:bodyPr/>
          <a:lstStyle/>
          <a:p>
            <a:r>
              <a:rPr lang="en-US" dirty="0"/>
              <a:t>Reichstag (parliament): </a:t>
            </a:r>
          </a:p>
          <a:p>
            <a:pPr lvl="1"/>
            <a:r>
              <a:rPr lang="en-US" dirty="0"/>
              <a:t>National Socialist German Workers' Party (NAZI): 196 seats (33.09%)</a:t>
            </a:r>
          </a:p>
          <a:p>
            <a:pPr lvl="1"/>
            <a:r>
              <a:rPr lang="en-US" dirty="0"/>
              <a:t>The Social Democrats (SPD): 121 seats (20.43%) </a:t>
            </a:r>
          </a:p>
          <a:p>
            <a:pPr lvl="1"/>
            <a:r>
              <a:rPr lang="en-US" dirty="0"/>
              <a:t>Communists (KPD): 100 (16.86%).</a:t>
            </a:r>
          </a:p>
          <a:p>
            <a:r>
              <a:rPr lang="en-US" dirty="0"/>
              <a:t>President Hindenburg appoints Hitler chancellor to form majority government</a:t>
            </a:r>
          </a:p>
        </p:txBody>
      </p:sp>
    </p:spTree>
    <p:extLst>
      <p:ext uri="{BB962C8B-B14F-4D97-AF65-F5344CB8AC3E}">
        <p14:creationId xmlns:p14="http://schemas.microsoft.com/office/powerpoint/2010/main" val="305090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A34C3-FC29-4442-8EEA-29EE7E979F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3" name="Picture 1">
            <a:extLst>
              <a:ext uri="{FF2B5EF4-FFF2-40B4-BE49-F238E27FC236}">
                <a16:creationId xmlns:a16="http://schemas.microsoft.com/office/drawing/2014/main" id="{4FE68040-F1C4-4942-8BDD-455BEE4ECF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9525"/>
            <a:ext cx="91932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CF983E46-BDBE-4D0A-8FFC-D210E32AB082}"/>
              </a:ext>
            </a:extLst>
          </p:cNvPr>
          <p:cNvSpPr>
            <a:spLocks noChangeArrowheads="1"/>
          </p:cNvSpPr>
          <p:nvPr/>
        </p:nvSpPr>
        <p:spPr bwMode="auto">
          <a:xfrm>
            <a:off x="7010400" y="1524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http://burkeen.me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56496-8602-4E5A-B655-48E951C74C65}"/>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7" name="Picture 1">
            <a:extLst>
              <a:ext uri="{FF2B5EF4-FFF2-40B4-BE49-F238E27FC236}">
                <a16:creationId xmlns:a16="http://schemas.microsoft.com/office/drawing/2014/main" id="{2768EFDA-B9D3-4A81-904B-4F3F047F7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a:extLst>
              <a:ext uri="{FF2B5EF4-FFF2-40B4-BE49-F238E27FC236}">
                <a16:creationId xmlns:a16="http://schemas.microsoft.com/office/drawing/2014/main" id="{165AA6A3-C7EC-4DE7-8F8D-2863094DD424}"/>
              </a:ext>
            </a:extLst>
          </p:cNvPr>
          <p:cNvSpPr txBox="1">
            <a:spLocks noChangeArrowheads="1"/>
          </p:cNvSpPr>
          <p:nvPr/>
        </p:nvSpPr>
        <p:spPr bwMode="auto">
          <a:xfrm>
            <a:off x="33338" y="6553200"/>
            <a:ext cx="2270125" cy="37147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Learnourhistory.com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B150FC-D2CA-4EAC-B8B2-F322D076E94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8CB3D13C-03C3-47EF-9963-7029D7684900}"/>
              </a:ext>
            </a:extLst>
          </p:cNvPr>
          <p:cNvSpPr>
            <a:spLocks noGrp="1"/>
          </p:cNvSpPr>
          <p:nvPr>
            <p:ph type="title" idx="4294967295"/>
          </p:nvPr>
        </p:nvSpPr>
        <p:spPr>
          <a:xfrm>
            <a:off x="1219200" y="0"/>
            <a:ext cx="7924800" cy="1143000"/>
          </a:xfrm>
        </p:spPr>
        <p:txBody>
          <a:bodyPr/>
          <a:lstStyle/>
          <a:p>
            <a:r>
              <a:rPr lang="en-US" dirty="0"/>
              <a:t>WW II</a:t>
            </a:r>
          </a:p>
        </p:txBody>
      </p:sp>
      <p:pic>
        <p:nvPicPr>
          <p:cNvPr id="4" name="Picture 3">
            <a:extLst>
              <a:ext uri="{FF2B5EF4-FFF2-40B4-BE49-F238E27FC236}">
                <a16:creationId xmlns:a16="http://schemas.microsoft.com/office/drawing/2014/main" id="{C7A4B6AF-7D03-4716-A59C-E3D36DBE5623}"/>
              </a:ext>
            </a:extLst>
          </p:cNvPr>
          <p:cNvPicPr>
            <a:picLocks noChangeAspect="1"/>
          </p:cNvPicPr>
          <p:nvPr/>
        </p:nvPicPr>
        <p:blipFill>
          <a:blip r:embed="rId2"/>
          <a:stretch>
            <a:fillRect/>
          </a:stretch>
        </p:blipFill>
        <p:spPr>
          <a:xfrm>
            <a:off x="0" y="0"/>
            <a:ext cx="9172574" cy="5943600"/>
          </a:xfrm>
          <a:prstGeom prst="rect">
            <a:avLst/>
          </a:prstGeom>
        </p:spPr>
      </p:pic>
      <p:sp>
        <p:nvSpPr>
          <p:cNvPr id="5" name="Rectangle 4">
            <a:extLst>
              <a:ext uri="{FF2B5EF4-FFF2-40B4-BE49-F238E27FC236}">
                <a16:creationId xmlns:a16="http://schemas.microsoft.com/office/drawing/2014/main" id="{BCB099A6-5E01-498F-8A21-0345077D0318}"/>
              </a:ext>
            </a:extLst>
          </p:cNvPr>
          <p:cNvSpPr/>
          <p:nvPr/>
        </p:nvSpPr>
        <p:spPr>
          <a:xfrm>
            <a:off x="0" y="6459537"/>
            <a:ext cx="9144000" cy="369332"/>
          </a:xfrm>
          <a:prstGeom prst="rect">
            <a:avLst/>
          </a:prstGeom>
        </p:spPr>
        <p:txBody>
          <a:bodyPr wrap="square">
            <a:spAutoFit/>
          </a:bodyPr>
          <a:lstStyle/>
          <a:p>
            <a:r>
              <a:rPr lang="en-US" dirty="0"/>
              <a:t>https://www.reddit.com/r/dataisbeautiful/comments/1bb3xv/world_war_ii_deaths/</a:t>
            </a:r>
          </a:p>
        </p:txBody>
      </p:sp>
    </p:spTree>
    <p:extLst>
      <p:ext uri="{BB962C8B-B14F-4D97-AF65-F5344CB8AC3E}">
        <p14:creationId xmlns:p14="http://schemas.microsoft.com/office/powerpoint/2010/main" val="297344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4239A-AED4-42B8-A5C9-3F7BC3AE7330}"/>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itle 1">
            <a:extLst>
              <a:ext uri="{FF2B5EF4-FFF2-40B4-BE49-F238E27FC236}">
                <a16:creationId xmlns:a16="http://schemas.microsoft.com/office/drawing/2014/main" id="{418C89F4-7016-4193-8AE4-544C606DABE3}"/>
              </a:ext>
            </a:extLst>
          </p:cNvPr>
          <p:cNvSpPr>
            <a:spLocks noGrp="1"/>
          </p:cNvSpPr>
          <p:nvPr>
            <p:ph type="title"/>
          </p:nvPr>
        </p:nvSpPr>
        <p:spPr/>
        <p:txBody>
          <a:bodyPr/>
          <a:lstStyle/>
          <a:p>
            <a:r>
              <a:rPr lang="en-US" altLang="en-US"/>
              <a:t>United Nations</a:t>
            </a:r>
          </a:p>
        </p:txBody>
      </p:sp>
      <p:pic>
        <p:nvPicPr>
          <p:cNvPr id="17412" name="Picture 3">
            <a:extLst>
              <a:ext uri="{FF2B5EF4-FFF2-40B4-BE49-F238E27FC236}">
                <a16:creationId xmlns:a16="http://schemas.microsoft.com/office/drawing/2014/main" id="{70AAE9EA-9314-4AFD-81A0-7F370DC9F0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598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5906EC43-FE7C-454A-B16A-9F55DEEB8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C4D7FDC5-BAEF-4269-AB84-14143296645D}"/>
              </a:ext>
            </a:extLst>
          </p:cNvPr>
          <p:cNvSpPr>
            <a:spLocks noChangeArrowheads="1"/>
          </p:cNvSpPr>
          <p:nvPr/>
        </p:nvSpPr>
        <p:spPr bwMode="auto">
          <a:xfrm>
            <a:off x="6829425" y="6465888"/>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https://sites.tufts.edu</a:t>
            </a:r>
          </a:p>
        </p:txBody>
      </p:sp>
      <p:sp>
        <p:nvSpPr>
          <p:cNvPr id="5" name="Rectangle 4">
            <a:extLst>
              <a:ext uri="{FF2B5EF4-FFF2-40B4-BE49-F238E27FC236}">
                <a16:creationId xmlns:a16="http://schemas.microsoft.com/office/drawing/2014/main" id="{661144AD-9F96-4FD9-AC80-0C6EEC1F672D}"/>
              </a:ext>
            </a:extLst>
          </p:cNvPr>
          <p:cNvSpPr/>
          <p:nvPr/>
        </p:nvSpPr>
        <p:spPr>
          <a:xfrm>
            <a:off x="3962400" y="17463"/>
            <a:ext cx="5029200" cy="4370387"/>
          </a:xfrm>
          <a:prstGeom prst="rect">
            <a:avLst/>
          </a:prstGeom>
        </p:spPr>
        <p:txBody>
          <a:bodyPr>
            <a:spAutoFit/>
          </a:bodyPr>
          <a:lstStyle/>
          <a:p>
            <a:pPr>
              <a:defRPr/>
            </a:pPr>
            <a:r>
              <a:rPr lang="en-US" sz="2000" dirty="0"/>
              <a:t>Population 1939: 24,326,000</a:t>
            </a:r>
          </a:p>
          <a:p>
            <a:pPr>
              <a:defRPr/>
            </a:pPr>
            <a:r>
              <a:rPr lang="en-US" sz="2000" dirty="0"/>
              <a:t>1939 – 1941: 500,000 deaths, 5,400,000 conscripted</a:t>
            </a:r>
          </a:p>
          <a:p>
            <a:pPr>
              <a:defRPr/>
            </a:pPr>
            <a:r>
              <a:rPr lang="en-US" sz="2000" dirty="0"/>
              <a:t>1950-1953: 3 million people died</a:t>
            </a:r>
          </a:p>
          <a:p>
            <a:pPr marL="285750" indent="-285750">
              <a:buFontTx/>
              <a:buChar char="-"/>
              <a:defRPr/>
            </a:pPr>
            <a:r>
              <a:rPr lang="en-US" sz="2000" dirty="0"/>
              <a:t>American planes dropped 635,000 tons of bombs (503,000 tons of bombs dropped in the entire Pacific in World War II)</a:t>
            </a:r>
          </a:p>
          <a:p>
            <a:pPr marL="285750" indent="-285750">
              <a:buFontTx/>
              <a:buChar char="-"/>
              <a:defRPr/>
            </a:pPr>
            <a:r>
              <a:rPr lang="en-US" sz="2000" dirty="0"/>
              <a:t>Destroyed 8,700 factories, 5,000 schools, 1,000 hospitals and 600,000 homes</a:t>
            </a:r>
          </a:p>
          <a:p>
            <a:pPr marL="285750" indent="-285750">
              <a:buFontTx/>
              <a:buChar char="-"/>
              <a:defRPr/>
            </a:pPr>
            <a:endParaRPr lang="en-US" sz="2000" dirty="0"/>
          </a:p>
          <a:p>
            <a:pPr>
              <a:defRPr/>
            </a:pPr>
            <a:endParaRPr lang="en-US" sz="2000" dirty="0"/>
          </a:p>
          <a:p>
            <a:pPr>
              <a:defRPr/>
            </a:pPr>
            <a:endParaRPr lang="en-US" sz="2000" dirty="0"/>
          </a:p>
        </p:txBody>
      </p:sp>
      <p:pic>
        <p:nvPicPr>
          <p:cNvPr id="18437" name="Picture 9">
            <a:extLst>
              <a:ext uri="{FF2B5EF4-FFF2-40B4-BE49-F238E27FC236}">
                <a16:creationId xmlns:a16="http://schemas.microsoft.com/office/drawing/2014/main" id="{1BACA177-EBAC-4B7E-9CFA-DA3F37A6E5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505200"/>
            <a:ext cx="5021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a:extLst>
              <a:ext uri="{FF2B5EF4-FFF2-40B4-BE49-F238E27FC236}">
                <a16:creationId xmlns:a16="http://schemas.microsoft.com/office/drawing/2014/main" id="{50C86166-73F5-4B92-9D16-C86B3DF9806D}"/>
              </a:ext>
            </a:extLst>
          </p:cNvPr>
          <p:cNvSpPr>
            <a:spLocks noChangeArrowheads="1"/>
          </p:cNvSpPr>
          <p:nvPr/>
        </p:nvSpPr>
        <p:spPr bwMode="auto">
          <a:xfrm>
            <a:off x="5486400" y="60960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Pyongyang, 1953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86D3BF57-F9F2-4C2E-ADE7-A3AEA57810E4}"/>
              </a:ext>
            </a:extLst>
          </p:cNvPr>
          <p:cNvSpPr>
            <a:spLocks noGrp="1"/>
          </p:cNvSpPr>
          <p:nvPr>
            <p:ph type="title"/>
          </p:nvPr>
        </p:nvSpPr>
        <p:spPr>
          <a:xfrm>
            <a:off x="1066800" y="0"/>
            <a:ext cx="7924800" cy="1371600"/>
          </a:xfrm>
        </p:spPr>
        <p:txBody>
          <a:bodyPr/>
          <a:lstStyle/>
          <a:p>
            <a:r>
              <a:rPr lang="en-US" altLang="en-US"/>
              <a:t>Armed Conflict to Drop to 1 in 12 countries by 2050</a:t>
            </a:r>
          </a:p>
        </p:txBody>
      </p:sp>
      <p:pic>
        <p:nvPicPr>
          <p:cNvPr id="21507" name="Picture 2" descr="Professor Håvard Hegre predicts conflict will be on the wane by 2050. Here's how the war map will change">
            <a:extLst>
              <a:ext uri="{FF2B5EF4-FFF2-40B4-BE49-F238E27FC236}">
                <a16:creationId xmlns:a16="http://schemas.microsoft.com/office/drawing/2014/main" id="{3B017138-7B07-493B-BD85-88F2E0864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7">
            <a:extLst>
              <a:ext uri="{FF2B5EF4-FFF2-40B4-BE49-F238E27FC236}">
                <a16:creationId xmlns:a16="http://schemas.microsoft.com/office/drawing/2014/main" id="{D7A36771-D562-4A71-8558-AB8492E476F5}"/>
              </a:ext>
            </a:extLst>
          </p:cNvPr>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br>
              <a:rPr lang="en-US" altLang="en-US" sz="1800"/>
            </a:br>
            <a:endParaRPr lang="en-US" altLang="en-US" sz="1800"/>
          </a:p>
          <a:p>
            <a:pPr>
              <a:spcBef>
                <a:spcPct val="0"/>
              </a:spcBef>
              <a:buFontTx/>
              <a:buNone/>
            </a:pPr>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1" name="Title 1">
            <a:extLst>
              <a:ext uri="{FF2B5EF4-FFF2-40B4-BE49-F238E27FC236}">
                <a16:creationId xmlns:a16="http://schemas.microsoft.com/office/drawing/2014/main" id="{D324B0D0-8B97-4AA2-9AD5-77B2989A8B8A}"/>
              </a:ext>
            </a:extLst>
          </p:cNvPr>
          <p:cNvSpPr>
            <a:spLocks noGrp="1"/>
          </p:cNvSpPr>
          <p:nvPr>
            <p:ph type="title"/>
          </p:nvPr>
        </p:nvSpPr>
        <p:spPr/>
        <p:txBody>
          <a:bodyPr/>
          <a:lstStyle/>
          <a:p>
            <a:r>
              <a:rPr lang="en-US" altLang="en-US"/>
              <a:t>Armed Conflict</a:t>
            </a:r>
          </a:p>
        </p:txBody>
      </p:sp>
      <p:pic>
        <p:nvPicPr>
          <p:cNvPr id="22532" name="Picture 3">
            <a:extLst>
              <a:ext uri="{FF2B5EF4-FFF2-40B4-BE49-F238E27FC236}">
                <a16:creationId xmlns:a16="http://schemas.microsoft.com/office/drawing/2014/main" id="{944298DE-9E54-4CFD-8726-89C7862E7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4861AA-1757-4464-A4B6-FABAE349ECA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579" name="Title 1">
            <a:extLst>
              <a:ext uri="{FF2B5EF4-FFF2-40B4-BE49-F238E27FC236}">
                <a16:creationId xmlns:a16="http://schemas.microsoft.com/office/drawing/2014/main" id="{06625A0B-AD6A-43C8-9412-E843E34A4A02}"/>
              </a:ext>
            </a:extLst>
          </p:cNvPr>
          <p:cNvSpPr>
            <a:spLocks noGrp="1"/>
          </p:cNvSpPr>
          <p:nvPr>
            <p:ph type="title"/>
          </p:nvPr>
        </p:nvSpPr>
        <p:spPr/>
        <p:txBody>
          <a:bodyPr/>
          <a:lstStyle/>
          <a:p>
            <a:r>
              <a:rPr lang="en-US" altLang="en-US"/>
              <a:t>US Federal Budget</a:t>
            </a:r>
          </a:p>
        </p:txBody>
      </p:sp>
      <p:pic>
        <p:nvPicPr>
          <p:cNvPr id="24580" name="Picture 3">
            <a:extLst>
              <a:ext uri="{FF2B5EF4-FFF2-40B4-BE49-F238E27FC236}">
                <a16:creationId xmlns:a16="http://schemas.microsoft.com/office/drawing/2014/main" id="{904CFFA3-691D-4405-B2DD-76B23ECB4B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9032875" cy="4408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1" name="TextBox 1">
            <a:extLst>
              <a:ext uri="{FF2B5EF4-FFF2-40B4-BE49-F238E27FC236}">
                <a16:creationId xmlns:a16="http://schemas.microsoft.com/office/drawing/2014/main" id="{6732FF50-35D3-4977-A652-B0EF01260171}"/>
              </a:ext>
            </a:extLst>
          </p:cNvPr>
          <p:cNvSpPr txBox="1">
            <a:spLocks noChangeArrowheads="1"/>
          </p:cNvSpPr>
          <p:nvPr/>
        </p:nvSpPr>
        <p:spPr bwMode="auto">
          <a:xfrm>
            <a:off x="0" y="6400800"/>
            <a:ext cx="731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122 million taxpayers, average of $12,300 per taxpayer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EE14055-9A47-440B-984D-9038B2064E22}"/>
              </a:ext>
            </a:extLst>
          </p:cNvPr>
          <p:cNvSpPr>
            <a:spLocks noGrp="1"/>
          </p:cNvSpPr>
          <p:nvPr>
            <p:ph type="title"/>
          </p:nvPr>
        </p:nvSpPr>
        <p:spPr/>
        <p:txBody>
          <a:bodyPr/>
          <a:lstStyle/>
          <a:p>
            <a:endParaRPr lang="en-US" altLang="en-US"/>
          </a:p>
        </p:txBody>
      </p:sp>
      <p:pic>
        <p:nvPicPr>
          <p:cNvPr id="25603" name="Picture 2">
            <a:extLst>
              <a:ext uri="{FF2B5EF4-FFF2-40B4-BE49-F238E27FC236}">
                <a16:creationId xmlns:a16="http://schemas.microsoft.com/office/drawing/2014/main" id="{A603BFEB-501A-4D96-8F29-CFF18943B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2812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594E-14C0-484F-BB48-DB581425DBE9}"/>
              </a:ext>
            </a:extLst>
          </p:cNvPr>
          <p:cNvSpPr>
            <a:spLocks noGrp="1"/>
          </p:cNvSpPr>
          <p:nvPr>
            <p:ph type="title"/>
          </p:nvPr>
        </p:nvSpPr>
        <p:spPr>
          <a:xfrm>
            <a:off x="1371600" y="304800"/>
            <a:ext cx="7620000" cy="1143000"/>
          </a:xfrm>
        </p:spPr>
        <p:txBody>
          <a:bodyPr/>
          <a:lstStyle/>
          <a:p>
            <a:r>
              <a:rPr lang="en-US" sz="3600" u="none" dirty="0"/>
              <a:t>You have to know the past to understand the present.</a:t>
            </a:r>
            <a:br>
              <a:rPr lang="en-US" sz="3600" u="none" dirty="0"/>
            </a:br>
            <a:r>
              <a:rPr lang="en-US" sz="3600" u="none" dirty="0"/>
              <a:t>- Carl Sagan</a:t>
            </a:r>
          </a:p>
        </p:txBody>
      </p:sp>
      <p:sp>
        <p:nvSpPr>
          <p:cNvPr id="3" name="Content Placeholder 2">
            <a:extLst>
              <a:ext uri="{FF2B5EF4-FFF2-40B4-BE49-F238E27FC236}">
                <a16:creationId xmlns:a16="http://schemas.microsoft.com/office/drawing/2014/main" id="{3F93EE16-8C13-4E92-B5D4-CA0143BC0C44}"/>
              </a:ext>
            </a:extLst>
          </p:cNvPr>
          <p:cNvSpPr>
            <a:spLocks noGrp="1"/>
          </p:cNvSpPr>
          <p:nvPr>
            <p:ph idx="1"/>
          </p:nvPr>
        </p:nvSpPr>
        <p:spPr>
          <a:xfrm>
            <a:off x="1066800" y="1905000"/>
            <a:ext cx="7924800" cy="4267200"/>
          </a:xfrm>
        </p:spPr>
        <p:txBody>
          <a:bodyPr/>
          <a:lstStyle/>
          <a:p>
            <a:r>
              <a:rPr lang="en-US" dirty="0"/>
              <a:t>We have everything we need to make the world a wonderful place for everyone</a:t>
            </a:r>
          </a:p>
          <a:p>
            <a:r>
              <a:rPr lang="en-US" dirty="0"/>
              <a:t>Yet, we continue to make decisions that move us closer to disaster</a:t>
            </a:r>
          </a:p>
          <a:p>
            <a:r>
              <a:rPr lang="en-US" dirty="0"/>
              <a:t>Before asking what we can do, I feel we need some perspective on how we got here </a:t>
            </a:r>
          </a:p>
        </p:txBody>
      </p:sp>
    </p:spTree>
    <p:extLst>
      <p:ext uri="{BB962C8B-B14F-4D97-AF65-F5344CB8AC3E}">
        <p14:creationId xmlns:p14="http://schemas.microsoft.com/office/powerpoint/2010/main" val="2152212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2728E1C-BDD5-496E-B059-B649254B0904}"/>
              </a:ext>
            </a:extLst>
          </p:cNvPr>
          <p:cNvSpPr>
            <a:spLocks noGrp="1"/>
          </p:cNvSpPr>
          <p:nvPr>
            <p:ph type="title"/>
          </p:nvPr>
        </p:nvSpPr>
        <p:spPr/>
        <p:txBody>
          <a:bodyPr/>
          <a:lstStyle/>
          <a:p>
            <a:endParaRPr lang="en-US" altLang="en-US"/>
          </a:p>
        </p:txBody>
      </p:sp>
      <p:sp>
        <p:nvSpPr>
          <p:cNvPr id="26627" name="Content Placeholder 2">
            <a:extLst>
              <a:ext uri="{FF2B5EF4-FFF2-40B4-BE49-F238E27FC236}">
                <a16:creationId xmlns:a16="http://schemas.microsoft.com/office/drawing/2014/main" id="{817B279E-0125-42BD-8441-2813AF98B6F4}"/>
              </a:ext>
            </a:extLst>
          </p:cNvPr>
          <p:cNvSpPr>
            <a:spLocks noGrp="1"/>
          </p:cNvSpPr>
          <p:nvPr>
            <p:ph idx="1"/>
          </p:nvPr>
        </p:nvSpPr>
        <p:spPr/>
        <p:txBody>
          <a:bodyPr/>
          <a:lstStyle/>
          <a:p>
            <a:endParaRPr lang="en-US" altLang="en-US"/>
          </a:p>
        </p:txBody>
      </p:sp>
      <p:pic>
        <p:nvPicPr>
          <p:cNvPr id="26628" name="Picture 3">
            <a:extLst>
              <a:ext uri="{FF2B5EF4-FFF2-40B4-BE49-F238E27FC236}">
                <a16:creationId xmlns:a16="http://schemas.microsoft.com/office/drawing/2014/main" id="{B0ED2B44-C011-4AC3-98CA-9C6DFB4466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4BE5C2-F324-467C-90B4-9D8A80DC25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1" name="Title 1">
            <a:extLst>
              <a:ext uri="{FF2B5EF4-FFF2-40B4-BE49-F238E27FC236}">
                <a16:creationId xmlns:a16="http://schemas.microsoft.com/office/drawing/2014/main" id="{8569E1DB-150E-403D-977D-EB1B2E3F8538}"/>
              </a:ext>
            </a:extLst>
          </p:cNvPr>
          <p:cNvSpPr>
            <a:spLocks noGrp="1"/>
          </p:cNvSpPr>
          <p:nvPr>
            <p:ph type="title"/>
          </p:nvPr>
        </p:nvSpPr>
        <p:spPr/>
        <p:txBody>
          <a:bodyPr/>
          <a:lstStyle/>
          <a:p>
            <a:r>
              <a:rPr lang="en-US" altLang="en-US"/>
              <a:t>Military-Related Spending</a:t>
            </a:r>
          </a:p>
        </p:txBody>
      </p:sp>
      <p:pic>
        <p:nvPicPr>
          <p:cNvPr id="27652" name="Picture 2">
            <a:extLst>
              <a:ext uri="{FF2B5EF4-FFF2-40B4-BE49-F238E27FC236}">
                <a16:creationId xmlns:a16="http://schemas.microsoft.com/office/drawing/2014/main" id="{D8B456E2-F3C7-416A-A0EF-BFE2356554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043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a:extLst>
              <a:ext uri="{FF2B5EF4-FFF2-40B4-BE49-F238E27FC236}">
                <a16:creationId xmlns:a16="http://schemas.microsoft.com/office/drawing/2014/main" id="{BBFCBAD2-8116-4DDC-9A48-B4624C8F3B4E}"/>
              </a:ext>
            </a:extLst>
          </p:cNvPr>
          <p:cNvSpPr txBox="1">
            <a:spLocks noChangeArrowheads="1"/>
          </p:cNvSpPr>
          <p:nvPr/>
        </p:nvSpPr>
        <p:spPr bwMode="auto">
          <a:xfrm>
            <a:off x="1066800" y="6400800"/>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https://en.wikipedia.org/wiki/Military_budget_of_the_United_States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D8E2C-79AC-49F1-A380-4AB95ACA76B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8675" name="Picture 3">
            <a:extLst>
              <a:ext uri="{FF2B5EF4-FFF2-40B4-BE49-F238E27FC236}">
                <a16:creationId xmlns:a16="http://schemas.microsoft.com/office/drawing/2014/main" id="{070F641D-991A-48EE-9A30-88ECDA882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697038"/>
            <a:ext cx="91646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a:extLst>
              <a:ext uri="{FF2B5EF4-FFF2-40B4-BE49-F238E27FC236}">
                <a16:creationId xmlns:a16="http://schemas.microsoft.com/office/drawing/2014/main" id="{EFF3C95B-FC22-4404-B4B0-C21EAEB8ABFD}"/>
              </a:ext>
            </a:extLst>
          </p:cNvPr>
          <p:cNvSpPr txBox="1">
            <a:spLocks noChangeArrowheads="1"/>
          </p:cNvSpPr>
          <p:nvPr/>
        </p:nvSpPr>
        <p:spPr bwMode="auto">
          <a:xfrm>
            <a:off x="2438400" y="6469063"/>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https://www.quora.com/Why-has-America-waged-so-many-wars</a:t>
            </a:r>
          </a:p>
        </p:txBody>
      </p:sp>
      <p:sp>
        <p:nvSpPr>
          <p:cNvPr id="28677" name="Title 6">
            <a:extLst>
              <a:ext uri="{FF2B5EF4-FFF2-40B4-BE49-F238E27FC236}">
                <a16:creationId xmlns:a16="http://schemas.microsoft.com/office/drawing/2014/main" id="{95BFC556-2490-42E7-BB0B-15C4656BF095}"/>
              </a:ext>
            </a:extLst>
          </p:cNvPr>
          <p:cNvSpPr>
            <a:spLocks noGrp="1"/>
          </p:cNvSpPr>
          <p:nvPr>
            <p:ph type="title"/>
          </p:nvPr>
        </p:nvSpPr>
        <p:spPr>
          <a:xfrm>
            <a:off x="0" y="0"/>
            <a:ext cx="8991600" cy="1143000"/>
          </a:xfrm>
        </p:spPr>
        <p:txBody>
          <a:bodyPr/>
          <a:lstStyle/>
          <a:p>
            <a:r>
              <a:rPr lang="en-US" altLang="en-US"/>
              <a:t>In 239 years, 222 years at war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C9A6BD3-1A0D-446F-BF75-3A40B9C2D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45CECCD7-5B7C-4690-BC25-3C0CF94C4920}"/>
              </a:ext>
            </a:extLst>
          </p:cNvPr>
          <p:cNvSpPr>
            <a:spLocks noGrp="1"/>
          </p:cNvSpPr>
          <p:nvPr>
            <p:ph sz="quarter" idx="4"/>
          </p:nvPr>
        </p:nvSpPr>
        <p:spPr>
          <a:xfrm>
            <a:off x="4721225" y="1870075"/>
            <a:ext cx="4041775" cy="3951288"/>
          </a:xfrm>
        </p:spPr>
        <p:txBody>
          <a:bodyPr/>
          <a:lstStyle/>
          <a:p>
            <a:endParaRPr lang="en-US" altLang="en-US"/>
          </a:p>
        </p:txBody>
      </p:sp>
      <p:sp>
        <p:nvSpPr>
          <p:cNvPr id="20" name="Rectangle 19">
            <a:extLst>
              <a:ext uri="{FF2B5EF4-FFF2-40B4-BE49-F238E27FC236}">
                <a16:creationId xmlns:a16="http://schemas.microsoft.com/office/drawing/2014/main" id="{1135F814-0D0D-4019-AA40-BA7D71AB9BF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 Placeholder 7">
            <a:extLst>
              <a:ext uri="{FF2B5EF4-FFF2-40B4-BE49-F238E27FC236}">
                <a16:creationId xmlns:a16="http://schemas.microsoft.com/office/drawing/2014/main" id="{FC7756F6-EFDD-4E96-BE35-6EC99D074424}"/>
              </a:ext>
            </a:extLst>
          </p:cNvPr>
          <p:cNvSpPr>
            <a:spLocks noGrp="1"/>
          </p:cNvSpPr>
          <p:nvPr>
            <p:ph type="body" idx="1"/>
          </p:nvPr>
        </p:nvSpPr>
        <p:spPr>
          <a:xfrm>
            <a:off x="609600" y="0"/>
            <a:ext cx="3048000" cy="639763"/>
          </a:xfrm>
        </p:spPr>
        <p:txBody>
          <a:bodyPr/>
          <a:lstStyle/>
          <a:p>
            <a:pPr algn="ctr"/>
            <a:r>
              <a:rPr lang="en-US" altLang="en-US"/>
              <a:t>US Allies</a:t>
            </a:r>
          </a:p>
        </p:txBody>
      </p:sp>
      <p:sp>
        <p:nvSpPr>
          <p:cNvPr id="31749" name="Text Placeholder 9">
            <a:extLst>
              <a:ext uri="{FF2B5EF4-FFF2-40B4-BE49-F238E27FC236}">
                <a16:creationId xmlns:a16="http://schemas.microsoft.com/office/drawing/2014/main" id="{4BE141D1-38BD-4C4F-9372-3DC720514F8F}"/>
              </a:ext>
            </a:extLst>
          </p:cNvPr>
          <p:cNvSpPr>
            <a:spLocks noGrp="1"/>
          </p:cNvSpPr>
          <p:nvPr>
            <p:ph type="body" sz="quarter" idx="3"/>
          </p:nvPr>
        </p:nvSpPr>
        <p:spPr>
          <a:xfrm>
            <a:off x="5105400" y="0"/>
            <a:ext cx="3051175" cy="639763"/>
          </a:xfrm>
        </p:spPr>
        <p:txBody>
          <a:bodyPr/>
          <a:lstStyle/>
          <a:p>
            <a:pPr algn="ctr"/>
            <a:r>
              <a:rPr lang="en-US" altLang="en-US"/>
              <a:t>US Enemies</a:t>
            </a:r>
          </a:p>
        </p:txBody>
      </p:sp>
      <p:cxnSp>
        <p:nvCxnSpPr>
          <p:cNvPr id="16" name="Straight Arrow Connector 15">
            <a:extLst>
              <a:ext uri="{FF2B5EF4-FFF2-40B4-BE49-F238E27FC236}">
                <a16:creationId xmlns:a16="http://schemas.microsoft.com/office/drawing/2014/main" id="{1DF9ED9B-6366-4517-BE48-8D7DC7C9CDEB}"/>
              </a:ext>
            </a:extLst>
          </p:cNvPr>
          <p:cNvCxnSpPr/>
          <p:nvPr/>
        </p:nvCxnSpPr>
        <p:spPr>
          <a:xfrm flipH="1">
            <a:off x="3657600" y="2057400"/>
            <a:ext cx="1524000" cy="6096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51" name="TextBox 21">
            <a:extLst>
              <a:ext uri="{FF2B5EF4-FFF2-40B4-BE49-F238E27FC236}">
                <a16:creationId xmlns:a16="http://schemas.microsoft.com/office/drawing/2014/main" id="{B25A8CB2-1107-4C50-9D77-AE69E32E4EF1}"/>
              </a:ext>
            </a:extLst>
          </p:cNvPr>
          <p:cNvSpPr txBox="1">
            <a:spLocks noChangeArrowheads="1"/>
          </p:cNvSpPr>
          <p:nvPr/>
        </p:nvSpPr>
        <p:spPr bwMode="auto">
          <a:xfrm rot="-1138043">
            <a:off x="3927475" y="20843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1953</a:t>
            </a:r>
          </a:p>
        </p:txBody>
      </p:sp>
      <p:sp>
        <p:nvSpPr>
          <p:cNvPr id="31752" name="TextBox 26">
            <a:extLst>
              <a:ext uri="{FF2B5EF4-FFF2-40B4-BE49-F238E27FC236}">
                <a16:creationId xmlns:a16="http://schemas.microsoft.com/office/drawing/2014/main" id="{0F3AA994-E892-425E-8B41-B1A7E3FA3D2C}"/>
              </a:ext>
            </a:extLst>
          </p:cNvPr>
          <p:cNvSpPr txBox="1">
            <a:spLocks noChangeArrowheads="1"/>
          </p:cNvSpPr>
          <p:nvPr/>
        </p:nvSpPr>
        <p:spPr bwMode="auto">
          <a:xfrm rot="-846713">
            <a:off x="3902075" y="40703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2003</a:t>
            </a:r>
          </a:p>
        </p:txBody>
      </p:sp>
      <p:sp>
        <p:nvSpPr>
          <p:cNvPr id="2" name="Rectangle 1">
            <a:extLst>
              <a:ext uri="{FF2B5EF4-FFF2-40B4-BE49-F238E27FC236}">
                <a16:creationId xmlns:a16="http://schemas.microsoft.com/office/drawing/2014/main" id="{3EBAC858-6402-401B-84C9-86C3812F4140}"/>
              </a:ext>
            </a:extLst>
          </p:cNvPr>
          <p:cNvSpPr/>
          <p:nvPr/>
        </p:nvSpPr>
        <p:spPr>
          <a:xfrm>
            <a:off x="5181600" y="7620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North Korea (dictatorship)</a:t>
            </a:r>
          </a:p>
        </p:txBody>
      </p:sp>
      <p:sp>
        <p:nvSpPr>
          <p:cNvPr id="21" name="Rectangle 20">
            <a:extLst>
              <a:ext uri="{FF2B5EF4-FFF2-40B4-BE49-F238E27FC236}">
                <a16:creationId xmlns:a16="http://schemas.microsoft.com/office/drawing/2014/main" id="{B6970D3E-52B2-4FCC-B12A-C93516B64860}"/>
              </a:ext>
            </a:extLst>
          </p:cNvPr>
          <p:cNvSpPr/>
          <p:nvPr/>
        </p:nvSpPr>
        <p:spPr>
          <a:xfrm>
            <a:off x="5181600" y="1752600"/>
            <a:ext cx="3048000" cy="6096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(constitutional monarchy)</a:t>
            </a:r>
          </a:p>
        </p:txBody>
      </p:sp>
      <p:sp>
        <p:nvSpPr>
          <p:cNvPr id="22" name="Rectangle 21">
            <a:extLst>
              <a:ext uri="{FF2B5EF4-FFF2-40B4-BE49-F238E27FC236}">
                <a16:creationId xmlns:a16="http://schemas.microsoft.com/office/drawing/2014/main" id="{68E0C8C8-8690-4471-A51C-88F48B3CDF91}"/>
              </a:ext>
            </a:extLst>
          </p:cNvPr>
          <p:cNvSpPr/>
          <p:nvPr/>
        </p:nvSpPr>
        <p:spPr>
          <a:xfrm>
            <a:off x="609600" y="762000"/>
            <a:ext cx="3048000" cy="5334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E. U., Britain (democracies)</a:t>
            </a:r>
          </a:p>
        </p:txBody>
      </p:sp>
      <p:sp>
        <p:nvSpPr>
          <p:cNvPr id="23" name="Rectangle 22">
            <a:extLst>
              <a:ext uri="{FF2B5EF4-FFF2-40B4-BE49-F238E27FC236}">
                <a16:creationId xmlns:a16="http://schemas.microsoft.com/office/drawing/2014/main" id="{D2AB97C0-50B6-4D47-88DC-265F04E83D38}"/>
              </a:ext>
            </a:extLst>
          </p:cNvPr>
          <p:cNvSpPr/>
          <p:nvPr/>
        </p:nvSpPr>
        <p:spPr>
          <a:xfrm>
            <a:off x="609600" y="1600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Saudi Arabia (monarchy)</a:t>
            </a:r>
          </a:p>
        </p:txBody>
      </p:sp>
      <p:sp>
        <p:nvSpPr>
          <p:cNvPr id="26" name="Rectangle 25">
            <a:extLst>
              <a:ext uri="{FF2B5EF4-FFF2-40B4-BE49-F238E27FC236}">
                <a16:creationId xmlns:a16="http://schemas.microsoft.com/office/drawing/2014/main" id="{819B6BCE-4D83-4FCA-AC21-F7E612E6B358}"/>
              </a:ext>
            </a:extLst>
          </p:cNvPr>
          <p:cNvSpPr/>
          <p:nvPr/>
        </p:nvSpPr>
        <p:spPr>
          <a:xfrm>
            <a:off x="609600" y="2438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(The Shah)</a:t>
            </a:r>
          </a:p>
        </p:txBody>
      </p:sp>
      <p:sp>
        <p:nvSpPr>
          <p:cNvPr id="31768" name="TextBox 21">
            <a:extLst>
              <a:ext uri="{FF2B5EF4-FFF2-40B4-BE49-F238E27FC236}">
                <a16:creationId xmlns:a16="http://schemas.microsoft.com/office/drawing/2014/main" id="{87AF34FD-0497-4288-B156-CAD06906A873}"/>
              </a:ext>
            </a:extLst>
          </p:cNvPr>
          <p:cNvSpPr txBox="1">
            <a:spLocks noChangeArrowheads="1"/>
          </p:cNvSpPr>
          <p:nvPr/>
        </p:nvSpPr>
        <p:spPr bwMode="auto">
          <a:xfrm rot="1074628">
            <a:off x="4083050" y="25606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1979</a:t>
            </a:r>
          </a:p>
        </p:txBody>
      </p:sp>
      <p:sp>
        <p:nvSpPr>
          <p:cNvPr id="31" name="Rectangle 30">
            <a:extLst>
              <a:ext uri="{FF2B5EF4-FFF2-40B4-BE49-F238E27FC236}">
                <a16:creationId xmlns:a16="http://schemas.microsoft.com/office/drawing/2014/main" id="{D59799E2-1F41-4F28-923B-CC3680A7C77E}"/>
              </a:ext>
            </a:extLst>
          </p:cNvPr>
          <p:cNvSpPr/>
          <p:nvPr/>
        </p:nvSpPr>
        <p:spPr>
          <a:xfrm>
            <a:off x="5181600" y="2819400"/>
            <a:ext cx="3048000" cy="6096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(Islamic democracy)</a:t>
            </a:r>
          </a:p>
        </p:txBody>
      </p:sp>
      <p:cxnSp>
        <p:nvCxnSpPr>
          <p:cNvPr id="32" name="Straight Arrow Connector 31">
            <a:extLst>
              <a:ext uri="{FF2B5EF4-FFF2-40B4-BE49-F238E27FC236}">
                <a16:creationId xmlns:a16="http://schemas.microsoft.com/office/drawing/2014/main" id="{E3E1C7B8-2744-43F5-99C4-F4D817758EAB}"/>
              </a:ext>
            </a:extLst>
          </p:cNvPr>
          <p:cNvCxnSpPr/>
          <p:nvPr/>
        </p:nvCxnSpPr>
        <p:spPr>
          <a:xfrm>
            <a:off x="3657600" y="2705100"/>
            <a:ext cx="1524000" cy="4191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D09FDF1-D324-4769-B21B-4AA722338C7F}"/>
              </a:ext>
            </a:extLst>
          </p:cNvPr>
          <p:cNvSpPr/>
          <p:nvPr/>
        </p:nvSpPr>
        <p:spPr>
          <a:xfrm>
            <a:off x="609600" y="3352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sp>
        <p:nvSpPr>
          <p:cNvPr id="36" name="Rectangle 35">
            <a:extLst>
              <a:ext uri="{FF2B5EF4-FFF2-40B4-BE49-F238E27FC236}">
                <a16:creationId xmlns:a16="http://schemas.microsoft.com/office/drawing/2014/main" id="{B7E8FA65-180A-4F37-9622-C0EEA5F0EB75}"/>
              </a:ext>
            </a:extLst>
          </p:cNvPr>
          <p:cNvSpPr/>
          <p:nvPr/>
        </p:nvSpPr>
        <p:spPr>
          <a:xfrm>
            <a:off x="5181600" y="3886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cxnSp>
        <p:nvCxnSpPr>
          <p:cNvPr id="37" name="Straight Arrow Connector 36">
            <a:extLst>
              <a:ext uri="{FF2B5EF4-FFF2-40B4-BE49-F238E27FC236}">
                <a16:creationId xmlns:a16="http://schemas.microsoft.com/office/drawing/2014/main" id="{C1415DA2-778B-457D-9B70-5B4832024448}"/>
              </a:ext>
            </a:extLst>
          </p:cNvPr>
          <p:cNvCxnSpPr/>
          <p:nvPr/>
        </p:nvCxnSpPr>
        <p:spPr>
          <a:xfrm>
            <a:off x="3657600" y="3619500"/>
            <a:ext cx="15240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33F2D63-6B39-439A-A36D-A6A874660390}"/>
              </a:ext>
            </a:extLst>
          </p:cNvPr>
          <p:cNvSpPr/>
          <p:nvPr/>
        </p:nvSpPr>
        <p:spPr>
          <a:xfrm>
            <a:off x="609600" y="4267200"/>
            <a:ext cx="3048000" cy="5334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(Islamic democracy)</a:t>
            </a:r>
          </a:p>
        </p:txBody>
      </p:sp>
      <p:cxnSp>
        <p:nvCxnSpPr>
          <p:cNvPr id="41" name="Straight Arrow Connector 40">
            <a:extLst>
              <a:ext uri="{FF2B5EF4-FFF2-40B4-BE49-F238E27FC236}">
                <a16:creationId xmlns:a16="http://schemas.microsoft.com/office/drawing/2014/main" id="{3C46A3A5-4D9A-41C6-8E24-3E20DAAAFD1A}"/>
              </a:ext>
            </a:extLst>
          </p:cNvPr>
          <p:cNvCxnSpPr/>
          <p:nvPr/>
        </p:nvCxnSpPr>
        <p:spPr>
          <a:xfrm flipH="1">
            <a:off x="3657600" y="4152900"/>
            <a:ext cx="1524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84" name="TextBox 26">
            <a:extLst>
              <a:ext uri="{FF2B5EF4-FFF2-40B4-BE49-F238E27FC236}">
                <a16:creationId xmlns:a16="http://schemas.microsoft.com/office/drawing/2014/main" id="{59129769-93B7-40A2-AF91-3D49FCF01C03}"/>
              </a:ext>
            </a:extLst>
          </p:cNvPr>
          <p:cNvSpPr txBox="1">
            <a:spLocks noChangeArrowheads="1"/>
          </p:cNvSpPr>
          <p:nvPr/>
        </p:nvSpPr>
        <p:spPr bwMode="auto">
          <a:xfrm rot="1277668">
            <a:off x="4005263" y="35433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1990</a:t>
            </a:r>
          </a:p>
        </p:txBody>
      </p:sp>
      <p:sp>
        <p:nvSpPr>
          <p:cNvPr id="46" name="Rectangle 45">
            <a:extLst>
              <a:ext uri="{FF2B5EF4-FFF2-40B4-BE49-F238E27FC236}">
                <a16:creationId xmlns:a16="http://schemas.microsoft.com/office/drawing/2014/main" id="{1C2D2DFD-8B81-4408-A627-EDDB50C79205}"/>
              </a:ext>
            </a:extLst>
          </p:cNvPr>
          <p:cNvSpPr/>
          <p:nvPr/>
        </p:nvSpPr>
        <p:spPr>
          <a:xfrm>
            <a:off x="5181600" y="4876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(Allende)</a:t>
            </a:r>
          </a:p>
        </p:txBody>
      </p:sp>
      <p:cxnSp>
        <p:nvCxnSpPr>
          <p:cNvPr id="47" name="Straight Arrow Connector 46">
            <a:extLst>
              <a:ext uri="{FF2B5EF4-FFF2-40B4-BE49-F238E27FC236}">
                <a16:creationId xmlns:a16="http://schemas.microsoft.com/office/drawing/2014/main" id="{FA385325-B649-4F98-A401-E4C04E82F0EB}"/>
              </a:ext>
            </a:extLst>
          </p:cNvPr>
          <p:cNvCxnSpPr/>
          <p:nvPr/>
        </p:nvCxnSpPr>
        <p:spPr>
          <a:xfrm flipH="1">
            <a:off x="3657600" y="5143500"/>
            <a:ext cx="1524000" cy="2667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087792E-7C3F-4FD8-964D-301A92A66FF4}"/>
              </a:ext>
            </a:extLst>
          </p:cNvPr>
          <p:cNvSpPr/>
          <p:nvPr/>
        </p:nvSpPr>
        <p:spPr>
          <a:xfrm>
            <a:off x="609600" y="5105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(Pinochet)</a:t>
            </a:r>
          </a:p>
        </p:txBody>
      </p:sp>
      <p:sp>
        <p:nvSpPr>
          <p:cNvPr id="31792" name="TextBox 26">
            <a:extLst>
              <a:ext uri="{FF2B5EF4-FFF2-40B4-BE49-F238E27FC236}">
                <a16:creationId xmlns:a16="http://schemas.microsoft.com/office/drawing/2014/main" id="{7411538F-9B37-427F-AB13-4B20C8529727}"/>
              </a:ext>
            </a:extLst>
          </p:cNvPr>
          <p:cNvSpPr txBox="1">
            <a:spLocks noChangeArrowheads="1"/>
          </p:cNvSpPr>
          <p:nvPr/>
        </p:nvSpPr>
        <p:spPr bwMode="auto">
          <a:xfrm rot="-584030">
            <a:off x="3997325" y="495617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1973</a:t>
            </a:r>
          </a:p>
        </p:txBody>
      </p:sp>
      <p:sp>
        <p:nvSpPr>
          <p:cNvPr id="27" name="Rectangle 26">
            <a:extLst>
              <a:ext uri="{FF2B5EF4-FFF2-40B4-BE49-F238E27FC236}">
                <a16:creationId xmlns:a16="http://schemas.microsoft.com/office/drawing/2014/main" id="{39A4276B-8BF6-485E-9D95-0989B4FD6596}"/>
              </a:ext>
            </a:extLst>
          </p:cNvPr>
          <p:cNvSpPr/>
          <p:nvPr/>
        </p:nvSpPr>
        <p:spPr>
          <a:xfrm>
            <a:off x="228600" y="6324600"/>
            <a:ext cx="381000" cy="3810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796" name="TextBox 2">
            <a:extLst>
              <a:ext uri="{FF2B5EF4-FFF2-40B4-BE49-F238E27FC236}">
                <a16:creationId xmlns:a16="http://schemas.microsoft.com/office/drawing/2014/main" id="{BE50E9B8-5CAC-4661-AC72-DD31269E68E8}"/>
              </a:ext>
            </a:extLst>
          </p:cNvPr>
          <p:cNvSpPr txBox="1">
            <a:spLocks noChangeArrowheads="1"/>
          </p:cNvSpPr>
          <p:nvPr/>
        </p:nvSpPr>
        <p:spPr bwMode="auto">
          <a:xfrm>
            <a:off x="685800" y="6324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Dictatorship</a:t>
            </a:r>
          </a:p>
        </p:txBody>
      </p:sp>
      <p:sp>
        <p:nvSpPr>
          <p:cNvPr id="29" name="Rectangle 28">
            <a:extLst>
              <a:ext uri="{FF2B5EF4-FFF2-40B4-BE49-F238E27FC236}">
                <a16:creationId xmlns:a16="http://schemas.microsoft.com/office/drawing/2014/main" id="{B6D66700-AEFA-46D3-A368-2D0B62D461CA}"/>
              </a:ext>
            </a:extLst>
          </p:cNvPr>
          <p:cNvSpPr/>
          <p:nvPr/>
        </p:nvSpPr>
        <p:spPr>
          <a:xfrm>
            <a:off x="2895600" y="6324600"/>
            <a:ext cx="381000" cy="3810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0" name="Rectangle 29">
            <a:extLst>
              <a:ext uri="{FF2B5EF4-FFF2-40B4-BE49-F238E27FC236}">
                <a16:creationId xmlns:a16="http://schemas.microsoft.com/office/drawing/2014/main" id="{5E6E3312-EB72-484A-92EC-84C5F87D1110}"/>
              </a:ext>
            </a:extLst>
          </p:cNvPr>
          <p:cNvSpPr/>
          <p:nvPr/>
        </p:nvSpPr>
        <p:spPr>
          <a:xfrm>
            <a:off x="5684989" y="6324600"/>
            <a:ext cx="381000" cy="3810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803" name="TextBox 32">
            <a:extLst>
              <a:ext uri="{FF2B5EF4-FFF2-40B4-BE49-F238E27FC236}">
                <a16:creationId xmlns:a16="http://schemas.microsoft.com/office/drawing/2014/main" id="{D96F17E3-5B28-4F06-A347-FD8AB8D45F0E}"/>
              </a:ext>
            </a:extLst>
          </p:cNvPr>
          <p:cNvSpPr txBox="1">
            <a:spLocks noChangeArrowheads="1"/>
          </p:cNvSpPr>
          <p:nvPr/>
        </p:nvSpPr>
        <p:spPr bwMode="auto">
          <a:xfrm>
            <a:off x="6142038" y="6324600"/>
            <a:ext cx="296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Representative Democracy</a:t>
            </a:r>
          </a:p>
        </p:txBody>
      </p:sp>
      <p:sp>
        <p:nvSpPr>
          <p:cNvPr id="31804" name="TextBox 33">
            <a:extLst>
              <a:ext uri="{FF2B5EF4-FFF2-40B4-BE49-F238E27FC236}">
                <a16:creationId xmlns:a16="http://schemas.microsoft.com/office/drawing/2014/main" id="{87239BF0-31C2-4D0A-A632-CC4483967F6D}"/>
              </a:ext>
            </a:extLst>
          </p:cNvPr>
          <p:cNvSpPr txBox="1">
            <a:spLocks noChangeArrowheads="1"/>
          </p:cNvSpPr>
          <p:nvPr/>
        </p:nvSpPr>
        <p:spPr bwMode="auto">
          <a:xfrm>
            <a:off x="3352800" y="63246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Democracy?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459BF330-FBB5-4DA4-BF86-5853217226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34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33844BDE-54B5-4584-A7C7-38B881567D3A}"/>
              </a:ext>
            </a:extLst>
          </p:cNvPr>
          <p:cNvSpPr txBox="1">
            <a:spLocks noChangeArrowheads="1"/>
          </p:cNvSpPr>
          <p:nvPr/>
        </p:nvSpPr>
        <p:spPr bwMode="auto">
          <a:xfrm>
            <a:off x="0" y="4876800"/>
            <a:ext cx="9144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DDD40B-79BE-44E4-AD97-D650E2E678A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43" name="Picture 3">
            <a:extLst>
              <a:ext uri="{FF2B5EF4-FFF2-40B4-BE49-F238E27FC236}">
                <a16:creationId xmlns:a16="http://schemas.microsoft.com/office/drawing/2014/main" id="{56F0C3B6-1D0C-4C29-9B5D-37DAC0E8A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0"/>
            <a:ext cx="740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5186B259-7814-484E-A9E0-D2AFE168BDAD}"/>
              </a:ext>
            </a:extLst>
          </p:cNvPr>
          <p:cNvPicPr>
            <a:picLocks noChangeAspect="1"/>
          </p:cNvPicPr>
          <p:nvPr/>
        </p:nvPicPr>
        <p:blipFill>
          <a:blip r:embed="rId3">
            <a:extLst>
              <a:ext uri="{28A0092B-C50C-407E-A947-70E740481C1C}">
                <a14:useLocalDpi xmlns:a14="http://schemas.microsoft.com/office/drawing/2010/main" val="0"/>
              </a:ext>
            </a:extLst>
          </a:blip>
          <a:srcRect t="14609"/>
          <a:stretch>
            <a:fillRect/>
          </a:stretch>
        </p:blipFill>
        <p:spPr bwMode="auto">
          <a:xfrm>
            <a:off x="0" y="0"/>
            <a:ext cx="17637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a:extLst>
              <a:ext uri="{FF2B5EF4-FFF2-40B4-BE49-F238E27FC236}">
                <a16:creationId xmlns:a16="http://schemas.microsoft.com/office/drawing/2014/main" id="{97D4AE7B-9A87-4265-827F-999A736924F4}"/>
              </a:ext>
            </a:extLst>
          </p:cNvPr>
          <p:cNvSpPr txBox="1">
            <a:spLocks noChangeArrowheads="1"/>
          </p:cNvSpPr>
          <p:nvPr/>
        </p:nvSpPr>
        <p:spPr bwMode="auto">
          <a:xfrm>
            <a:off x="228600" y="1828800"/>
            <a:ext cx="1371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hlinkClick r:id="rId4"/>
              </a:rPr>
              <a:t>This animation shows how terrifyingly powerful nuclear weapons have become</a:t>
            </a:r>
            <a:endParaRPr lang="en-US" altLang="en-US"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643730D-FF82-4459-9963-FAA318810E12}"/>
              </a:ext>
            </a:extLst>
          </p:cNvPr>
          <p:cNvSpPr>
            <a:spLocks noGrp="1"/>
          </p:cNvSpPr>
          <p:nvPr>
            <p:ph type="title"/>
          </p:nvPr>
        </p:nvSpPr>
        <p:spPr/>
        <p:txBody>
          <a:bodyPr/>
          <a:lstStyle/>
          <a:p>
            <a:r>
              <a:rPr lang="en-US" altLang="en-US"/>
              <a:t>Strategic arms limitation treaty</a:t>
            </a:r>
          </a:p>
        </p:txBody>
      </p:sp>
      <p:sp>
        <p:nvSpPr>
          <p:cNvPr id="20483" name="Content Placeholder 2">
            <a:extLst>
              <a:ext uri="{FF2B5EF4-FFF2-40B4-BE49-F238E27FC236}">
                <a16:creationId xmlns:a16="http://schemas.microsoft.com/office/drawing/2014/main" id="{80A8D8B6-B943-4E2D-BAB3-438971D0B511}"/>
              </a:ext>
            </a:extLst>
          </p:cNvPr>
          <p:cNvSpPr>
            <a:spLocks noGrp="1"/>
          </p:cNvSpPr>
          <p:nvPr>
            <p:ph idx="1"/>
          </p:nvPr>
        </p:nvSpPr>
        <p:spPr>
          <a:xfrm>
            <a:off x="1066800" y="1066800"/>
            <a:ext cx="7924800" cy="4953000"/>
          </a:xfrm>
        </p:spPr>
        <p:txBody>
          <a:bodyPr/>
          <a:lstStyle/>
          <a:p>
            <a:r>
              <a:rPr lang="en-US" altLang="en-US" dirty="0"/>
              <a:t>SALT I froze numbers of: nuclear missile launchers</a:t>
            </a:r>
          </a:p>
          <a:p>
            <a:r>
              <a:rPr lang="en-US" altLang="en-US" dirty="0"/>
              <a:t>START I: ~2,000 launchers, ~10,000 warheads, ~4,000Megatons</a:t>
            </a:r>
          </a:p>
          <a:p>
            <a:endParaRPr lang="en-US" altLang="en-US" dirty="0"/>
          </a:p>
        </p:txBody>
      </p:sp>
      <p:pic>
        <p:nvPicPr>
          <p:cNvPr id="20484" name="Picture 3">
            <a:extLst>
              <a:ext uri="{FF2B5EF4-FFF2-40B4-BE49-F238E27FC236}">
                <a16:creationId xmlns:a16="http://schemas.microsoft.com/office/drawing/2014/main" id="{771F0B32-1071-4EC5-BA27-2C570B5E7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8B7EC46B-D402-47EF-903E-C85F43134E30}"/>
              </a:ext>
            </a:extLst>
          </p:cNvPr>
          <p:cNvSpPr>
            <a:spLocks noChangeArrowheads="1"/>
          </p:cNvSpPr>
          <p:nvPr/>
        </p:nvSpPr>
        <p:spPr bwMode="auto">
          <a:xfrm>
            <a:off x="4589463" y="62118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Nixon and Brezhnev during the latter’s visit to the U.S. in 1973.</a:t>
            </a:r>
          </a:p>
        </p:txBody>
      </p:sp>
      <p:pic>
        <p:nvPicPr>
          <p:cNvPr id="20486" name="Picture 1">
            <a:extLst>
              <a:ext uri="{FF2B5EF4-FFF2-40B4-BE49-F238E27FC236}">
                <a16:creationId xmlns:a16="http://schemas.microsoft.com/office/drawing/2014/main" id="{F8A4BAC5-01D0-4990-AEBF-5D33F4E141AB}"/>
              </a:ext>
            </a:extLst>
          </p:cNvPr>
          <p:cNvPicPr>
            <a:picLocks noChangeAspect="1"/>
          </p:cNvPicPr>
          <p:nvPr/>
        </p:nvPicPr>
        <p:blipFill>
          <a:blip r:embed="rId4">
            <a:extLst>
              <a:ext uri="{28A0092B-C50C-407E-A947-70E740481C1C}">
                <a14:useLocalDpi xmlns:a14="http://schemas.microsoft.com/office/drawing/2010/main" val="0"/>
              </a:ext>
            </a:extLst>
          </a:blip>
          <a:srcRect l="32895" r="17601"/>
          <a:stretch>
            <a:fillRect/>
          </a:stretch>
        </p:blipFill>
        <p:spPr bwMode="auto">
          <a:xfrm>
            <a:off x="1135063" y="3352800"/>
            <a:ext cx="30845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027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id="{64E4F236-C2B1-4E2B-B06D-AFCB8CBA6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a:extLst>
              <a:ext uri="{FF2B5EF4-FFF2-40B4-BE49-F238E27FC236}">
                <a16:creationId xmlns:a16="http://schemas.microsoft.com/office/drawing/2014/main" id="{7F563445-F002-4CAA-BBAF-65D7222B4896}"/>
              </a:ext>
            </a:extLst>
          </p:cNvPr>
          <p:cNvSpPr txBox="1">
            <a:spLocks noChangeArrowheads="1"/>
          </p:cNvSpPr>
          <p:nvPr/>
        </p:nvSpPr>
        <p:spPr bwMode="auto">
          <a:xfrm rot="-5400000">
            <a:off x="50006" y="5384007"/>
            <a:ext cx="255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How it works magazine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AAF27-01C8-4515-9C7D-DEA283F9CA51}"/>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4" name="Title 1">
            <a:extLst>
              <a:ext uri="{FF2B5EF4-FFF2-40B4-BE49-F238E27FC236}">
                <a16:creationId xmlns:a16="http://schemas.microsoft.com/office/drawing/2014/main" id="{5D815F25-8370-46C8-8823-10FE1FC30039}"/>
              </a:ext>
            </a:extLst>
          </p:cNvPr>
          <p:cNvSpPr>
            <a:spLocks noGrp="1"/>
          </p:cNvSpPr>
          <p:nvPr>
            <p:ph type="title"/>
          </p:nvPr>
        </p:nvSpPr>
        <p:spPr/>
        <p:txBody>
          <a:bodyPr/>
          <a:lstStyle/>
          <a:p>
            <a:r>
              <a:rPr lang="en-US" altLang="en-US"/>
              <a:t>Fall-Scale Nuclear “Exchange”</a:t>
            </a:r>
          </a:p>
        </p:txBody>
      </p:sp>
      <p:pic>
        <p:nvPicPr>
          <p:cNvPr id="38915" name="Picture 2">
            <a:extLst>
              <a:ext uri="{FF2B5EF4-FFF2-40B4-BE49-F238E27FC236}">
                <a16:creationId xmlns:a16="http://schemas.microsoft.com/office/drawing/2014/main" id="{FDF03051-C053-4111-B313-23EA0E979A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196975"/>
            <a:ext cx="91360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A8BEC-9C67-4F44-A502-D734FE9CD8CA}"/>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E0EE877A-5D67-4337-98D7-3A65F60EC2F5}"/>
              </a:ext>
            </a:extLst>
          </p:cNvPr>
          <p:cNvSpPr>
            <a:spLocks noGrp="1"/>
          </p:cNvSpPr>
          <p:nvPr>
            <p:ph type="title"/>
          </p:nvPr>
        </p:nvSpPr>
        <p:spPr/>
        <p:txBody>
          <a:bodyPr/>
          <a:lstStyle/>
          <a:p>
            <a:r>
              <a:rPr lang="en-US" dirty="0"/>
              <a:t>Greek Culture</a:t>
            </a:r>
          </a:p>
        </p:txBody>
      </p:sp>
      <p:sp>
        <p:nvSpPr>
          <p:cNvPr id="3" name="Content Placeholder 2">
            <a:extLst>
              <a:ext uri="{FF2B5EF4-FFF2-40B4-BE49-F238E27FC236}">
                <a16:creationId xmlns:a16="http://schemas.microsoft.com/office/drawing/2014/main" id="{D6E5F2F1-668F-44F8-B479-BD93A1C1294C}"/>
              </a:ext>
            </a:extLst>
          </p:cNvPr>
          <p:cNvSpPr>
            <a:spLocks noGrp="1"/>
          </p:cNvSpPr>
          <p:nvPr>
            <p:ph idx="1"/>
          </p:nvPr>
        </p:nvSpPr>
        <p:spPr>
          <a:xfrm>
            <a:off x="228600" y="1184686"/>
            <a:ext cx="7924800" cy="5638800"/>
          </a:xfrm>
        </p:spPr>
        <p:txBody>
          <a:bodyPr/>
          <a:lstStyle/>
          <a:p>
            <a:r>
              <a:rPr lang="en-US" dirty="0"/>
              <a:t>Democracy</a:t>
            </a:r>
          </a:p>
          <a:p>
            <a:r>
              <a:rPr lang="en-US" dirty="0"/>
              <a:t>Philosophy: reason and inquiry</a:t>
            </a:r>
          </a:p>
          <a:p>
            <a:r>
              <a:rPr lang="en-US" dirty="0"/>
              <a:t>Mathematics, geometry, architecture</a:t>
            </a:r>
          </a:p>
          <a:p>
            <a:r>
              <a:rPr lang="en-US" dirty="0"/>
              <a:t>Sought personal wealth, status and fame</a:t>
            </a:r>
          </a:p>
          <a:p>
            <a:r>
              <a:rPr lang="en-US" dirty="0"/>
              <a:t>Women, immigrants and slaves could not be citizens</a:t>
            </a:r>
          </a:p>
          <a:p>
            <a:r>
              <a:rPr lang="en-US" dirty="0"/>
              <a:t>Gods were personified</a:t>
            </a:r>
          </a:p>
          <a:p>
            <a:pPr lvl="1"/>
            <a:r>
              <a:rPr lang="en-US" dirty="0"/>
              <a:t>Hero worship</a:t>
            </a:r>
          </a:p>
          <a:p>
            <a:endParaRPr lang="en-US" dirty="0"/>
          </a:p>
          <a:p>
            <a:endParaRPr lang="en-US" dirty="0"/>
          </a:p>
        </p:txBody>
      </p:sp>
      <p:pic>
        <p:nvPicPr>
          <p:cNvPr id="4" name="Picture 3">
            <a:extLst>
              <a:ext uri="{FF2B5EF4-FFF2-40B4-BE49-F238E27FC236}">
                <a16:creationId xmlns:a16="http://schemas.microsoft.com/office/drawing/2014/main" id="{C7720B4E-8065-428D-BAF4-934F36B0873B}"/>
              </a:ext>
            </a:extLst>
          </p:cNvPr>
          <p:cNvPicPr>
            <a:picLocks noChangeAspect="1"/>
          </p:cNvPicPr>
          <p:nvPr/>
        </p:nvPicPr>
        <p:blipFill>
          <a:blip r:embed="rId2"/>
          <a:stretch>
            <a:fillRect/>
          </a:stretch>
        </p:blipFill>
        <p:spPr>
          <a:xfrm>
            <a:off x="5558161" y="4182191"/>
            <a:ext cx="3585839" cy="2686119"/>
          </a:xfrm>
          <a:prstGeom prst="rect">
            <a:avLst/>
          </a:prstGeom>
        </p:spPr>
      </p:pic>
    </p:spTree>
    <p:extLst>
      <p:ext uri="{BB962C8B-B14F-4D97-AF65-F5344CB8AC3E}">
        <p14:creationId xmlns:p14="http://schemas.microsoft.com/office/powerpoint/2010/main" val="2261820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FA0DF2-38D9-461B-9F29-F5BA458571D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39" name="TextBox 2">
            <a:extLst>
              <a:ext uri="{FF2B5EF4-FFF2-40B4-BE49-F238E27FC236}">
                <a16:creationId xmlns:a16="http://schemas.microsoft.com/office/drawing/2014/main" id="{5CAEEF40-EB67-4B37-833D-26E3D21A1E57}"/>
              </a:ext>
            </a:extLst>
          </p:cNvPr>
          <p:cNvSpPr txBox="1">
            <a:spLocks noChangeArrowheads="1"/>
          </p:cNvSpPr>
          <p:nvPr/>
        </p:nvSpPr>
        <p:spPr bwMode="auto">
          <a:xfrm>
            <a:off x="3641725" y="6488113"/>
            <a:ext cx="550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INESAP Bulletin 28, April 2008, by Steven Starr</a:t>
            </a:r>
          </a:p>
        </p:txBody>
      </p:sp>
      <p:pic>
        <p:nvPicPr>
          <p:cNvPr id="39940" name="Picture 3">
            <a:extLst>
              <a:ext uri="{FF2B5EF4-FFF2-40B4-BE49-F238E27FC236}">
                <a16:creationId xmlns:a16="http://schemas.microsoft.com/office/drawing/2014/main" id="{30827899-DBCB-44D9-8685-A6AA5525F6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4391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4">
            <a:extLst>
              <a:ext uri="{FF2B5EF4-FFF2-40B4-BE49-F238E27FC236}">
                <a16:creationId xmlns:a16="http://schemas.microsoft.com/office/drawing/2014/main" id="{1E207B22-C3A3-4EC6-B475-16EDC81B02F8}"/>
              </a:ext>
            </a:extLst>
          </p:cNvPr>
          <p:cNvSpPr txBox="1">
            <a:spLocks noChangeArrowheads="1"/>
          </p:cNvSpPr>
          <p:nvPr/>
        </p:nvSpPr>
        <p:spPr bwMode="auto">
          <a:xfrm>
            <a:off x="26988" y="38100"/>
            <a:ext cx="899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Surface Air Temperature (degree C) changes following a full-scale nuclear war averaged for June, July, and August of the year following the conflict.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9A44E3-27E2-476B-8294-C80566E4837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987" name="Title 1">
            <a:extLst>
              <a:ext uri="{FF2B5EF4-FFF2-40B4-BE49-F238E27FC236}">
                <a16:creationId xmlns:a16="http://schemas.microsoft.com/office/drawing/2014/main" id="{DFCC57B2-8A5F-4051-BEE4-C751DABE28E5}"/>
              </a:ext>
            </a:extLst>
          </p:cNvPr>
          <p:cNvSpPr>
            <a:spLocks noGrp="1"/>
          </p:cNvSpPr>
          <p:nvPr>
            <p:ph type="title"/>
          </p:nvPr>
        </p:nvSpPr>
        <p:spPr>
          <a:xfrm>
            <a:off x="1066800" y="0"/>
            <a:ext cx="7924800" cy="1371600"/>
          </a:xfrm>
        </p:spPr>
        <p:txBody>
          <a:bodyPr/>
          <a:lstStyle/>
          <a:p>
            <a:r>
              <a:rPr lang="en-US" altLang="en-US"/>
              <a:t>To Understand, You have to see it from their perspective</a:t>
            </a:r>
          </a:p>
        </p:txBody>
      </p:sp>
      <p:sp>
        <p:nvSpPr>
          <p:cNvPr id="41988" name="Content Placeholder 2">
            <a:extLst>
              <a:ext uri="{FF2B5EF4-FFF2-40B4-BE49-F238E27FC236}">
                <a16:creationId xmlns:a16="http://schemas.microsoft.com/office/drawing/2014/main" id="{793956AE-9713-4132-B830-93A60FEC6AAA}"/>
              </a:ext>
            </a:extLst>
          </p:cNvPr>
          <p:cNvSpPr>
            <a:spLocks noGrp="1"/>
          </p:cNvSpPr>
          <p:nvPr>
            <p:ph idx="1"/>
          </p:nvPr>
        </p:nvSpPr>
        <p:spPr>
          <a:xfrm>
            <a:off x="603250" y="1600200"/>
            <a:ext cx="7924800" cy="4953000"/>
          </a:xfrm>
        </p:spPr>
        <p:txBody>
          <a:bodyPr/>
          <a:lstStyle/>
          <a:p>
            <a:r>
              <a:rPr lang="en-US" altLang="en-US">
                <a:hlinkClick r:id="rId2"/>
              </a:rPr>
              <a:t>NASDAQ predictions for Boeing</a:t>
            </a:r>
            <a:endParaRPr lang="en-US" altLang="en-US"/>
          </a:p>
          <a:p>
            <a:r>
              <a:rPr lang="en-US" altLang="en-US">
                <a:hlinkClick r:id="rId3"/>
              </a:rPr>
              <a:t>2017 Global aerospace and defense industry outlook</a:t>
            </a:r>
          </a:p>
          <a:p>
            <a:pPr lvl="1"/>
            <a:r>
              <a:rPr lang="en-US" altLang="en-US">
                <a:hlinkClick r:id="rId3"/>
              </a:rPr>
              <a:t>Growth prospects and trends remain upbeat</a:t>
            </a:r>
            <a:endParaRPr lang="en-US" altLang="en-US"/>
          </a:p>
          <a:p>
            <a:endParaRPr lang="en-US" altLang="en-US"/>
          </a:p>
        </p:txBody>
      </p:sp>
      <p:pic>
        <p:nvPicPr>
          <p:cNvPr id="41989" name="Picture 3">
            <a:extLst>
              <a:ext uri="{FF2B5EF4-FFF2-40B4-BE49-F238E27FC236}">
                <a16:creationId xmlns:a16="http://schemas.microsoft.com/office/drawing/2014/main" id="{0D4CF1E4-1B20-4C00-805B-E9AEE76204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4038600"/>
            <a:ext cx="51498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4">
            <a:extLst>
              <a:ext uri="{FF2B5EF4-FFF2-40B4-BE49-F238E27FC236}">
                <a16:creationId xmlns:a16="http://schemas.microsoft.com/office/drawing/2014/main" id="{63D69FDC-4F4D-43B1-8C9B-CEDD2EBCECD1}"/>
              </a:ext>
            </a:extLst>
          </p:cNvPr>
          <p:cNvSpPr txBox="1">
            <a:spLocks noChangeArrowheads="1"/>
          </p:cNvSpPr>
          <p:nvPr/>
        </p:nvSpPr>
        <p:spPr bwMode="auto">
          <a:xfrm>
            <a:off x="0" y="4114800"/>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28663" indent="-3857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AutoNum type="arabicPeriod"/>
            </a:pPr>
            <a:r>
              <a:rPr lang="en-US" altLang="en-US" sz="1800"/>
              <a:t>You have to make profit or you can’t pay the shareholders</a:t>
            </a:r>
          </a:p>
          <a:p>
            <a:pPr lvl="1">
              <a:spcBef>
                <a:spcPct val="0"/>
              </a:spcBef>
              <a:buFont typeface="Arial" panose="020B0604020202020204" pitchFamily="34" charset="0"/>
              <a:buAutoNum type="arabicPeriod"/>
            </a:pPr>
            <a:r>
              <a:rPr lang="en-US" altLang="en-US" sz="1800"/>
              <a:t>If the shareholders sell, your company loses value</a:t>
            </a:r>
          </a:p>
          <a:p>
            <a:pPr lvl="1">
              <a:spcBef>
                <a:spcPct val="0"/>
              </a:spcBef>
              <a:buFont typeface="Arial" panose="020B0604020202020204" pitchFamily="34" charset="0"/>
              <a:buAutoNum type="arabicPeriod"/>
            </a:pPr>
            <a:r>
              <a:rPr lang="en-US" altLang="en-US" sz="1800"/>
              <a:t>If your company loses value it can become a take-over target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4A8905-74EB-4905-AA42-C2F6EBB4950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3011" name="Picture 4">
            <a:extLst>
              <a:ext uri="{FF2B5EF4-FFF2-40B4-BE49-F238E27FC236}">
                <a16:creationId xmlns:a16="http://schemas.microsoft.com/office/drawing/2014/main" id="{7CD92954-6FA9-4CBB-ADB0-7D9EB1218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6367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id="{007F86BF-11EF-425B-8769-ED15A5B05AB8}"/>
              </a:ext>
            </a:extLst>
          </p:cNvPr>
          <p:cNvSpPr txBox="1">
            <a:spLocks noChangeArrowheads="1"/>
          </p:cNvSpPr>
          <p:nvPr/>
        </p:nvSpPr>
        <p:spPr bwMode="auto">
          <a:xfrm>
            <a:off x="-19050" y="793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President Eisenhower’s </a:t>
            </a:r>
          </a:p>
          <a:p>
            <a:pPr algn="r">
              <a:spcBef>
                <a:spcPct val="0"/>
              </a:spcBef>
              <a:buFontTx/>
              <a:buNone/>
            </a:pPr>
            <a:r>
              <a:rPr lang="en-US" altLang="en-US" sz="1800"/>
              <a:t>Final Address</a:t>
            </a:r>
          </a:p>
        </p:txBody>
      </p:sp>
      <p:pic>
        <p:nvPicPr>
          <p:cNvPr id="43013" name="Picture 6">
            <a:extLst>
              <a:ext uri="{FF2B5EF4-FFF2-40B4-BE49-F238E27FC236}">
                <a16:creationId xmlns:a16="http://schemas.microsoft.com/office/drawing/2014/main" id="{6EF529AC-B445-468C-B284-F9EFE09C5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523037"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16FEA1-2BA6-4E43-9781-91BD9B50F329}"/>
              </a:ext>
            </a:extLst>
          </p:cNvPr>
          <p:cNvSpPr txBox="1"/>
          <p:nvPr/>
        </p:nvSpPr>
        <p:spPr>
          <a:xfrm>
            <a:off x="6532563" y="3581400"/>
            <a:ext cx="2590800" cy="2862263"/>
          </a:xfrm>
          <a:prstGeom prst="rect">
            <a:avLst/>
          </a:prstGeom>
          <a:noFill/>
        </p:spPr>
        <p:txBody>
          <a:bodyPr>
            <a:spAutoFit/>
          </a:bodyPr>
          <a:lstStyle/>
          <a:p>
            <a:pPr>
              <a:defRPr/>
            </a:pPr>
            <a:r>
              <a:rPr lang="en-US" kern="0" dirty="0"/>
              <a:t>“If you join the military now, you are not defending the United States of America. You are helping certain policy makers pursue an imperial agenda.”</a:t>
            </a:r>
          </a:p>
          <a:p>
            <a:pPr>
              <a:defRPr/>
            </a:pPr>
            <a:r>
              <a:rPr lang="en-US" kern="0" dirty="0"/>
              <a:t>- Lieutenant Colonel Karen Kwiatkowski </a:t>
            </a:r>
          </a:p>
          <a:p>
            <a:pPr>
              <a:defRPr/>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1893E4-1899-4777-8F13-6E13B79B2CB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5">
            <a:extLst>
              <a:ext uri="{FF2B5EF4-FFF2-40B4-BE49-F238E27FC236}">
                <a16:creationId xmlns:a16="http://schemas.microsoft.com/office/drawing/2014/main" id="{C7AB3AE6-499D-43E4-9A2D-2FFF7B84102E}"/>
              </a:ext>
            </a:extLst>
          </p:cNvPr>
          <p:cNvSpPr txBox="1">
            <a:spLocks noChangeArrowheads="1"/>
          </p:cNvSpPr>
          <p:nvPr/>
        </p:nvSpPr>
        <p:spPr bwMode="auto">
          <a:xfrm>
            <a:off x="6399213" y="1681163"/>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26628" name="TextBox 6">
            <a:extLst>
              <a:ext uri="{FF2B5EF4-FFF2-40B4-BE49-F238E27FC236}">
                <a16:creationId xmlns:a16="http://schemas.microsoft.com/office/drawing/2014/main" id="{29A962DB-B8A5-426A-B30D-75C95D5E1710}"/>
              </a:ext>
            </a:extLst>
          </p:cNvPr>
          <p:cNvSpPr txBox="1">
            <a:spLocks noChangeArrowheads="1"/>
          </p:cNvSpPr>
          <p:nvPr/>
        </p:nvSpPr>
        <p:spPr bwMode="auto">
          <a:xfrm>
            <a:off x="6400800" y="2057400"/>
            <a:ext cx="1479550" cy="103981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Armed Services</a:t>
            </a:r>
          </a:p>
          <a:p>
            <a:pPr algn="ctr">
              <a:spcBef>
                <a:spcPct val="0"/>
              </a:spcBef>
              <a:buFontTx/>
              <a:buNone/>
              <a:defRPr/>
            </a:pPr>
            <a:r>
              <a:rPr lang="en-US" altLang="en-US" sz="1800" dirty="0"/>
              <a:t>Committees</a:t>
            </a:r>
          </a:p>
        </p:txBody>
      </p:sp>
      <p:sp>
        <p:nvSpPr>
          <p:cNvPr id="26629" name="TextBox 7">
            <a:extLst>
              <a:ext uri="{FF2B5EF4-FFF2-40B4-BE49-F238E27FC236}">
                <a16:creationId xmlns:a16="http://schemas.microsoft.com/office/drawing/2014/main" id="{BED81A92-4E6F-4DCC-9E44-53032B4622C9}"/>
              </a:ext>
            </a:extLst>
          </p:cNvPr>
          <p:cNvSpPr txBox="1">
            <a:spLocks noChangeArrowheads="1"/>
          </p:cNvSpPr>
          <p:nvPr/>
        </p:nvSpPr>
        <p:spPr bwMode="auto">
          <a:xfrm>
            <a:off x="3013075" y="2794000"/>
            <a:ext cx="12096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Lobbyists</a:t>
            </a:r>
          </a:p>
        </p:txBody>
      </p:sp>
      <p:sp>
        <p:nvSpPr>
          <p:cNvPr id="26630" name="TextBox 8">
            <a:extLst>
              <a:ext uri="{FF2B5EF4-FFF2-40B4-BE49-F238E27FC236}">
                <a16:creationId xmlns:a16="http://schemas.microsoft.com/office/drawing/2014/main" id="{85E5AAA4-3FAE-471E-B291-CA2BE8CB88E3}"/>
              </a:ext>
            </a:extLst>
          </p:cNvPr>
          <p:cNvSpPr txBox="1">
            <a:spLocks noChangeArrowheads="1"/>
          </p:cNvSpPr>
          <p:nvPr/>
        </p:nvSpPr>
        <p:spPr bwMode="auto">
          <a:xfrm>
            <a:off x="6477000" y="4876800"/>
            <a:ext cx="1295400"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6631" name="TextBox 9">
            <a:extLst>
              <a:ext uri="{FF2B5EF4-FFF2-40B4-BE49-F238E27FC236}">
                <a16:creationId xmlns:a16="http://schemas.microsoft.com/office/drawing/2014/main" id="{7D9F7792-6925-49BF-A6B6-DB316841ED34}"/>
              </a:ext>
            </a:extLst>
          </p:cNvPr>
          <p:cNvSpPr txBox="1">
            <a:spLocks noChangeArrowheads="1"/>
          </p:cNvSpPr>
          <p:nvPr/>
        </p:nvSpPr>
        <p:spPr bwMode="auto">
          <a:xfrm>
            <a:off x="1812925" y="4048125"/>
            <a:ext cx="1419225" cy="801688"/>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12" name="Connector: Curved 11">
            <a:extLst>
              <a:ext uri="{FF2B5EF4-FFF2-40B4-BE49-F238E27FC236}">
                <a16:creationId xmlns:a16="http://schemas.microsoft.com/office/drawing/2014/main" id="{34DA0540-7C51-47FF-94A5-1F5C70D4F303}"/>
              </a:ext>
            </a:extLst>
          </p:cNvPr>
          <p:cNvCxnSpPr>
            <a:cxnSpLocks/>
            <a:stCxn id="0" idx="0"/>
            <a:endCxn id="0" idx="1"/>
          </p:cNvCxnSpPr>
          <p:nvPr/>
        </p:nvCxnSpPr>
        <p:spPr>
          <a:xfrm rot="5400000" flipH="1" flipV="1">
            <a:off x="2231232" y="3266281"/>
            <a:ext cx="1073150" cy="490537"/>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46CFA2D-D932-4BBB-A56F-964F76D659CC}"/>
              </a:ext>
            </a:extLst>
          </p:cNvPr>
          <p:cNvCxnSpPr>
            <a:cxnSpLocks/>
            <a:stCxn id="0" idx="3"/>
            <a:endCxn id="0" idx="1"/>
          </p:cNvCxnSpPr>
          <p:nvPr/>
        </p:nvCxnSpPr>
        <p:spPr>
          <a:xfrm flipV="1">
            <a:off x="4222750" y="2973388"/>
            <a:ext cx="425450" cy="15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8302F037-F640-4F9B-ADE8-8AD529FE8084}"/>
              </a:ext>
            </a:extLst>
          </p:cNvPr>
          <p:cNvCxnSpPr>
            <a:cxnSpLocks/>
            <a:stCxn id="0" idx="1"/>
            <a:endCxn id="0" idx="2"/>
          </p:cNvCxnSpPr>
          <p:nvPr/>
        </p:nvCxnSpPr>
        <p:spPr>
          <a:xfrm rot="10800000">
            <a:off x="2522538" y="4849813"/>
            <a:ext cx="3954462" cy="20637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EC00B391-B08F-40B4-8034-B7DB908AC519}"/>
              </a:ext>
            </a:extLst>
          </p:cNvPr>
          <p:cNvCxnSpPr>
            <a:cxnSpLocks/>
            <a:stCxn id="0" idx="2"/>
            <a:endCxn id="0" idx="3"/>
          </p:cNvCxnSpPr>
          <p:nvPr/>
        </p:nvCxnSpPr>
        <p:spPr>
          <a:xfrm rot="5400000">
            <a:off x="4510088" y="1819275"/>
            <a:ext cx="1352550" cy="39084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54" name="TextBox 29">
            <a:extLst>
              <a:ext uri="{FF2B5EF4-FFF2-40B4-BE49-F238E27FC236}">
                <a16:creationId xmlns:a16="http://schemas.microsoft.com/office/drawing/2014/main" id="{0EE366DD-11CF-477B-B75D-3F171CC9EB47}"/>
              </a:ext>
            </a:extLst>
          </p:cNvPr>
          <p:cNvSpPr txBox="1">
            <a:spLocks noChangeArrowheads="1"/>
          </p:cNvSpPr>
          <p:nvPr/>
        </p:nvSpPr>
        <p:spPr bwMode="auto">
          <a:xfrm>
            <a:off x="3581400" y="502920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26637" name="TextBox 30">
            <a:extLst>
              <a:ext uri="{FF2B5EF4-FFF2-40B4-BE49-F238E27FC236}">
                <a16:creationId xmlns:a16="http://schemas.microsoft.com/office/drawing/2014/main" id="{2D3336B6-5DF6-4563-B906-1FB47906A0CD}"/>
              </a:ext>
            </a:extLst>
          </p:cNvPr>
          <p:cNvSpPr txBox="1">
            <a:spLocks noChangeArrowheads="1"/>
          </p:cNvSpPr>
          <p:nvPr/>
        </p:nvSpPr>
        <p:spPr bwMode="auto">
          <a:xfrm>
            <a:off x="1905000" y="1600200"/>
            <a:ext cx="1219200" cy="6016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32" name="Connector: Curved 31">
            <a:extLst>
              <a:ext uri="{FF2B5EF4-FFF2-40B4-BE49-F238E27FC236}">
                <a16:creationId xmlns:a16="http://schemas.microsoft.com/office/drawing/2014/main" id="{D41B1DB8-0709-4ADA-B546-56B4E084F4A6}"/>
              </a:ext>
            </a:extLst>
          </p:cNvPr>
          <p:cNvCxnSpPr>
            <a:cxnSpLocks/>
            <a:stCxn id="0" idx="3"/>
          </p:cNvCxnSpPr>
          <p:nvPr/>
        </p:nvCxnSpPr>
        <p:spPr>
          <a:xfrm flipV="1">
            <a:off x="3124200" y="1866900"/>
            <a:ext cx="3275013" cy="3333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A6EA93EE-1CEC-4A57-A191-5C5FE789CD59}"/>
              </a:ext>
            </a:extLst>
          </p:cNvPr>
          <p:cNvCxnSpPr>
            <a:cxnSpLocks/>
            <a:stCxn id="26631" idx="0"/>
            <a:endCxn id="26637" idx="2"/>
          </p:cNvCxnSpPr>
          <p:nvPr/>
        </p:nvCxnSpPr>
        <p:spPr>
          <a:xfrm rot="16200000" flipV="1">
            <a:off x="1595438" y="3121025"/>
            <a:ext cx="1846263" cy="7938"/>
          </a:xfrm>
          <a:prstGeom prst="curvedConnector3">
            <a:avLst>
              <a:gd name="adj1" fmla="val 50000"/>
            </a:avLst>
          </a:prstGeom>
          <a:ln w="38100">
            <a:solidFill>
              <a:schemeClr val="tx1"/>
            </a:solidFill>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060" name="TextBox 43">
            <a:extLst>
              <a:ext uri="{FF2B5EF4-FFF2-40B4-BE49-F238E27FC236}">
                <a16:creationId xmlns:a16="http://schemas.microsoft.com/office/drawing/2014/main" id="{0179EBA1-486D-4548-8659-715D6C327F29}"/>
              </a:ext>
            </a:extLst>
          </p:cNvPr>
          <p:cNvSpPr txBox="1">
            <a:spLocks noChangeArrowheads="1"/>
          </p:cNvSpPr>
          <p:nvPr/>
        </p:nvSpPr>
        <p:spPr bwMode="auto">
          <a:xfrm>
            <a:off x="2590800" y="34290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44061" name="TextBox 45">
            <a:extLst>
              <a:ext uri="{FF2B5EF4-FFF2-40B4-BE49-F238E27FC236}">
                <a16:creationId xmlns:a16="http://schemas.microsoft.com/office/drawing/2014/main" id="{80E4F7B0-F44C-46F9-A178-7B89030D9A1E}"/>
              </a:ext>
            </a:extLst>
          </p:cNvPr>
          <p:cNvSpPr txBox="1">
            <a:spLocks noChangeArrowheads="1"/>
          </p:cNvSpPr>
          <p:nvPr/>
        </p:nvSpPr>
        <p:spPr bwMode="auto">
          <a:xfrm>
            <a:off x="5518150" y="42402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$700 Billion</a:t>
            </a:r>
          </a:p>
        </p:txBody>
      </p:sp>
      <p:cxnSp>
        <p:nvCxnSpPr>
          <p:cNvPr id="47" name="Connector: Curved 46">
            <a:extLst>
              <a:ext uri="{FF2B5EF4-FFF2-40B4-BE49-F238E27FC236}">
                <a16:creationId xmlns:a16="http://schemas.microsoft.com/office/drawing/2014/main" id="{78046607-826A-4FA1-B53B-026E5CA3B6DD}"/>
              </a:ext>
            </a:extLst>
          </p:cNvPr>
          <p:cNvCxnSpPr>
            <a:cxnSpLocks/>
            <a:stCxn id="0" idx="2"/>
            <a:endCxn id="0" idx="0"/>
          </p:cNvCxnSpPr>
          <p:nvPr/>
        </p:nvCxnSpPr>
        <p:spPr>
          <a:xfrm rot="5400000">
            <a:off x="6242844" y="3979069"/>
            <a:ext cx="1779587" cy="15875"/>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3" name="TextBox 49">
            <a:extLst>
              <a:ext uri="{FF2B5EF4-FFF2-40B4-BE49-F238E27FC236}">
                <a16:creationId xmlns:a16="http://schemas.microsoft.com/office/drawing/2014/main" id="{E348EFC7-138C-48EB-982C-821AF9ED319F}"/>
              </a:ext>
            </a:extLst>
          </p:cNvPr>
          <p:cNvSpPr txBox="1">
            <a:spLocks noChangeArrowheads="1"/>
          </p:cNvSpPr>
          <p:nvPr/>
        </p:nvSpPr>
        <p:spPr bwMode="auto">
          <a:xfrm>
            <a:off x="3810000" y="19050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$2,600 Billion</a:t>
            </a:r>
          </a:p>
        </p:txBody>
      </p:sp>
      <p:sp>
        <p:nvSpPr>
          <p:cNvPr id="26644" name="TextBox 74">
            <a:extLst>
              <a:ext uri="{FF2B5EF4-FFF2-40B4-BE49-F238E27FC236}">
                <a16:creationId xmlns:a16="http://schemas.microsoft.com/office/drawing/2014/main" id="{801D2D1B-A255-4497-B48F-2FF5B7A61F11}"/>
              </a:ext>
            </a:extLst>
          </p:cNvPr>
          <p:cNvSpPr txBox="1">
            <a:spLocks noChangeArrowheads="1"/>
          </p:cNvSpPr>
          <p:nvPr/>
        </p:nvSpPr>
        <p:spPr bwMode="auto">
          <a:xfrm>
            <a:off x="4648200" y="2792413"/>
            <a:ext cx="1030288"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77" name="Connector: Curved 76">
            <a:extLst>
              <a:ext uri="{FF2B5EF4-FFF2-40B4-BE49-F238E27FC236}">
                <a16:creationId xmlns:a16="http://schemas.microsoft.com/office/drawing/2014/main" id="{0F43787A-1F7A-4725-A2D7-CA21E3D67B2A}"/>
              </a:ext>
            </a:extLst>
          </p:cNvPr>
          <p:cNvCxnSpPr>
            <a:cxnSpLocks/>
            <a:stCxn id="0" idx="3"/>
            <a:endCxn id="0" idx="1"/>
          </p:cNvCxnSpPr>
          <p:nvPr/>
        </p:nvCxnSpPr>
        <p:spPr>
          <a:xfrm flipV="1">
            <a:off x="5678488" y="2578100"/>
            <a:ext cx="722312" cy="39528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8" name="TextBox 98">
            <a:extLst>
              <a:ext uri="{FF2B5EF4-FFF2-40B4-BE49-F238E27FC236}">
                <a16:creationId xmlns:a16="http://schemas.microsoft.com/office/drawing/2014/main" id="{33E26711-C1C5-4822-AD14-127995C8F82B}"/>
              </a:ext>
            </a:extLst>
          </p:cNvPr>
          <p:cNvSpPr txBox="1">
            <a:spLocks noChangeArrowheads="1"/>
          </p:cNvSpPr>
          <p:nvPr/>
        </p:nvSpPr>
        <p:spPr bwMode="auto">
          <a:xfrm>
            <a:off x="7938" y="6454775"/>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Figures are annual approximations</a:t>
            </a:r>
          </a:p>
        </p:txBody>
      </p:sp>
      <p:sp>
        <p:nvSpPr>
          <p:cNvPr id="44069" name="Title 140">
            <a:extLst>
              <a:ext uri="{FF2B5EF4-FFF2-40B4-BE49-F238E27FC236}">
                <a16:creationId xmlns:a16="http://schemas.microsoft.com/office/drawing/2014/main" id="{860D212E-81CE-429A-B0F0-2D85AE9A1E89}"/>
              </a:ext>
            </a:extLst>
          </p:cNvPr>
          <p:cNvSpPr>
            <a:spLocks noGrp="1"/>
          </p:cNvSpPr>
          <p:nvPr>
            <p:ph type="title"/>
          </p:nvPr>
        </p:nvSpPr>
        <p:spPr>
          <a:xfrm>
            <a:off x="457200" y="0"/>
            <a:ext cx="7886700" cy="1219200"/>
          </a:xfrm>
        </p:spPr>
        <p:txBody>
          <a:bodyPr/>
          <a:lstStyle/>
          <a:p>
            <a:r>
              <a:rPr lang="en-US" altLang="en-US"/>
              <a:t>The Military Industrial Complex</a:t>
            </a:r>
          </a:p>
        </p:txBody>
      </p:sp>
      <p:sp>
        <p:nvSpPr>
          <p:cNvPr id="26648" name="TextBox 141">
            <a:extLst>
              <a:ext uri="{FF2B5EF4-FFF2-40B4-BE49-F238E27FC236}">
                <a16:creationId xmlns:a16="http://schemas.microsoft.com/office/drawing/2014/main" id="{B768EFAB-30A2-4728-8A80-EEB9EE36A0AA}"/>
              </a:ext>
            </a:extLst>
          </p:cNvPr>
          <p:cNvSpPr txBox="1">
            <a:spLocks noChangeArrowheads="1"/>
          </p:cNvSpPr>
          <p:nvPr/>
        </p:nvSpPr>
        <p:spPr bwMode="auto">
          <a:xfrm>
            <a:off x="896938" y="2952750"/>
            <a:ext cx="1030287"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143" name="Freeform: Shape 142">
            <a:extLst>
              <a:ext uri="{FF2B5EF4-FFF2-40B4-BE49-F238E27FC236}">
                <a16:creationId xmlns:a16="http://schemas.microsoft.com/office/drawing/2014/main" id="{0C8A90F6-D029-4082-938F-B319D072D866}"/>
              </a:ext>
            </a:extLst>
          </p:cNvPr>
          <p:cNvSpPr/>
          <p:nvPr/>
        </p:nvSpPr>
        <p:spPr>
          <a:xfrm>
            <a:off x="1397000" y="3314700"/>
            <a:ext cx="5538788" cy="233362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Lst>
            <a:ahLst/>
            <a:cxnLst>
              <a:cxn ang="0">
                <a:pos x="connsiteX0" y="connsiteY0"/>
              </a:cxn>
              <a:cxn ang="0">
                <a:pos x="connsiteX1" y="connsiteY1"/>
              </a:cxn>
              <a:cxn ang="0">
                <a:pos x="connsiteX2" y="connsiteY2"/>
              </a:cxn>
            </a:cxnLst>
            <a:rect l="l" t="t" r="r" b="b"/>
            <a:pathLst>
              <a:path w="6781667" h="3111776">
                <a:moveTo>
                  <a:pt x="6781667" y="2566930"/>
                </a:moveTo>
                <a:cubicBezTo>
                  <a:pt x="6777848" y="3310569"/>
                  <a:pt x="854654" y="3171022"/>
                  <a:pt x="350870" y="2864385"/>
                </a:cubicBezTo>
                <a:cubicBezTo>
                  <a:pt x="-152914" y="2557748"/>
                  <a:pt x="35850" y="555434"/>
                  <a:pt x="29461"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2" name="Connector: Curved 151">
            <a:extLst>
              <a:ext uri="{FF2B5EF4-FFF2-40B4-BE49-F238E27FC236}">
                <a16:creationId xmlns:a16="http://schemas.microsoft.com/office/drawing/2014/main" id="{4FB0BCAC-9C88-4BB5-9CF6-73124B04C5C6}"/>
              </a:ext>
            </a:extLst>
          </p:cNvPr>
          <p:cNvCxnSpPr>
            <a:cxnSpLocks/>
            <a:stCxn id="0" idx="1"/>
            <a:endCxn id="0" idx="2"/>
          </p:cNvCxnSpPr>
          <p:nvPr/>
        </p:nvCxnSpPr>
        <p:spPr>
          <a:xfrm rot="10800000">
            <a:off x="1411288" y="3313113"/>
            <a:ext cx="401637" cy="1135062"/>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Connector: Curved 156">
            <a:extLst>
              <a:ext uri="{FF2B5EF4-FFF2-40B4-BE49-F238E27FC236}">
                <a16:creationId xmlns:a16="http://schemas.microsoft.com/office/drawing/2014/main" id="{34B4638E-C871-49E5-96B5-B61BCDF58803}"/>
              </a:ext>
            </a:extLst>
          </p:cNvPr>
          <p:cNvCxnSpPr>
            <a:cxnSpLocks/>
            <a:stCxn id="0" idx="0"/>
            <a:endCxn id="0" idx="1"/>
          </p:cNvCxnSpPr>
          <p:nvPr/>
        </p:nvCxnSpPr>
        <p:spPr>
          <a:xfrm rot="5400000" flipH="1" flipV="1">
            <a:off x="1132682" y="2180431"/>
            <a:ext cx="1052512" cy="4921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76" name="TextBox 168">
            <a:extLst>
              <a:ext uri="{FF2B5EF4-FFF2-40B4-BE49-F238E27FC236}">
                <a16:creationId xmlns:a16="http://schemas.microsoft.com/office/drawing/2014/main" id="{9270D5A5-9293-4DC5-93FD-93700026039C}"/>
              </a:ext>
            </a:extLst>
          </p:cNvPr>
          <p:cNvSpPr txBox="1">
            <a:spLocks noChangeArrowheads="1"/>
          </p:cNvSpPr>
          <p:nvPr/>
        </p:nvSpPr>
        <p:spPr bwMode="auto">
          <a:xfrm>
            <a:off x="1685925" y="2770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CB344A-C3F4-45D4-91AF-657F8F2440F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7107" name="Title 1">
            <a:extLst>
              <a:ext uri="{FF2B5EF4-FFF2-40B4-BE49-F238E27FC236}">
                <a16:creationId xmlns:a16="http://schemas.microsoft.com/office/drawing/2014/main" id="{22722BE9-3797-4E87-9707-58AA55EAA0D3}"/>
              </a:ext>
            </a:extLst>
          </p:cNvPr>
          <p:cNvSpPr>
            <a:spLocks noGrp="1"/>
          </p:cNvSpPr>
          <p:nvPr>
            <p:ph type="title"/>
          </p:nvPr>
        </p:nvSpPr>
        <p:spPr/>
        <p:txBody>
          <a:bodyPr/>
          <a:lstStyle/>
          <a:p>
            <a:pPr eaLnBrk="1" hangingPunct="1"/>
            <a:r>
              <a:rPr lang="en-US" altLang="en-US"/>
              <a:t>Increase in Energy Demand</a:t>
            </a:r>
          </a:p>
        </p:txBody>
      </p:sp>
      <p:sp>
        <p:nvSpPr>
          <p:cNvPr id="47108" name="TextBox 3">
            <a:extLst>
              <a:ext uri="{FF2B5EF4-FFF2-40B4-BE49-F238E27FC236}">
                <a16:creationId xmlns:a16="http://schemas.microsoft.com/office/drawing/2014/main" id="{52729B5C-A9D5-408D-B72B-C84274908BFF}"/>
              </a:ext>
            </a:extLst>
          </p:cNvPr>
          <p:cNvSpPr txBox="1">
            <a:spLocks noChangeArrowheads="1"/>
          </p:cNvSpPr>
          <p:nvPr/>
        </p:nvSpPr>
        <p:spPr bwMode="auto">
          <a:xfrm>
            <a:off x="6073775" y="6486525"/>
            <a:ext cx="307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International Energy Agency</a:t>
            </a:r>
          </a:p>
        </p:txBody>
      </p:sp>
      <p:pic>
        <p:nvPicPr>
          <p:cNvPr id="47109" name="Picture 7">
            <a:extLst>
              <a:ext uri="{FF2B5EF4-FFF2-40B4-BE49-F238E27FC236}">
                <a16:creationId xmlns:a16="http://schemas.microsoft.com/office/drawing/2014/main" id="{A3FE5441-E855-4097-82CC-CA2499538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89852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7D02A8-3D1A-4AED-AB20-EBFF2035C13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49155" name="Picture 2">
            <a:extLst>
              <a:ext uri="{FF2B5EF4-FFF2-40B4-BE49-F238E27FC236}">
                <a16:creationId xmlns:a16="http://schemas.microsoft.com/office/drawing/2014/main" id="{83CAA4A6-671B-447C-9F90-6F78326B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
            <a:ext cx="58674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Box 3">
            <a:extLst>
              <a:ext uri="{FF2B5EF4-FFF2-40B4-BE49-F238E27FC236}">
                <a16:creationId xmlns:a16="http://schemas.microsoft.com/office/drawing/2014/main" id="{0C02A72B-3D61-4B2B-BC79-4281121BD09E}"/>
              </a:ext>
            </a:extLst>
          </p:cNvPr>
          <p:cNvSpPr txBox="1">
            <a:spLocks noChangeArrowheads="1"/>
          </p:cNvSpPr>
          <p:nvPr/>
        </p:nvSpPr>
        <p:spPr bwMode="auto">
          <a:xfrm>
            <a:off x="6775450" y="6551613"/>
            <a:ext cx="241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http://www.sciencedaily.com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EA3F3F0-A0CE-4E61-827D-ED7EF26C335C}"/>
              </a:ext>
            </a:extLst>
          </p:cNvPr>
          <p:cNvSpPr>
            <a:spLocks noGrp="1"/>
          </p:cNvSpPr>
          <p:nvPr>
            <p:ph type="title"/>
          </p:nvPr>
        </p:nvSpPr>
        <p:spPr/>
        <p:txBody>
          <a:bodyPr/>
          <a:lstStyle/>
          <a:p>
            <a:r>
              <a:rPr lang="en-US" altLang="en-US"/>
              <a:t>Global Warming</a:t>
            </a:r>
          </a:p>
        </p:txBody>
      </p:sp>
      <p:pic>
        <p:nvPicPr>
          <p:cNvPr id="51203" name="Picture 2">
            <a:extLst>
              <a:ext uri="{FF2B5EF4-FFF2-40B4-BE49-F238E27FC236}">
                <a16:creationId xmlns:a16="http://schemas.microsoft.com/office/drawing/2014/main" id="{E9F916CE-0597-4EE6-B194-44A89B7B7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785336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Box 3">
            <a:extLst>
              <a:ext uri="{FF2B5EF4-FFF2-40B4-BE49-F238E27FC236}">
                <a16:creationId xmlns:a16="http://schemas.microsoft.com/office/drawing/2014/main" id="{4F39FF89-E52F-4395-879C-16EA8FF8D943}"/>
              </a:ext>
            </a:extLst>
          </p:cNvPr>
          <p:cNvSpPr txBox="1">
            <a:spLocks noChangeArrowheads="1"/>
          </p:cNvSpPr>
          <p:nvPr/>
        </p:nvSpPr>
        <p:spPr bwMode="auto">
          <a:xfrm>
            <a:off x="2667000" y="6257925"/>
            <a:ext cx="617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National Oceanic and Atmospheric Administration (NOAA)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32F8A596-92DF-473A-800A-6FFD786343ED}"/>
              </a:ext>
            </a:extLst>
          </p:cNvPr>
          <p:cNvSpPr>
            <a:spLocks noGrp="1"/>
          </p:cNvSpPr>
          <p:nvPr>
            <p:ph type="title"/>
          </p:nvPr>
        </p:nvSpPr>
        <p:spPr/>
        <p:txBody>
          <a:bodyPr/>
          <a:lstStyle/>
          <a:p>
            <a:r>
              <a:rPr lang="en-US" altLang="en-US"/>
              <a:t>Sea Level Rise</a:t>
            </a:r>
          </a:p>
        </p:txBody>
      </p:sp>
      <p:sp>
        <p:nvSpPr>
          <p:cNvPr id="53251" name="Content Placeholder 2">
            <a:extLst>
              <a:ext uri="{FF2B5EF4-FFF2-40B4-BE49-F238E27FC236}">
                <a16:creationId xmlns:a16="http://schemas.microsoft.com/office/drawing/2014/main" id="{E880C5DF-A94E-460C-A89E-F101EFA47C41}"/>
              </a:ext>
            </a:extLst>
          </p:cNvPr>
          <p:cNvSpPr>
            <a:spLocks noGrp="1"/>
          </p:cNvSpPr>
          <p:nvPr>
            <p:ph idx="1"/>
          </p:nvPr>
        </p:nvSpPr>
        <p:spPr/>
        <p:txBody>
          <a:bodyPr/>
          <a:lstStyle/>
          <a:p>
            <a:r>
              <a:rPr lang="en-US" altLang="en-US"/>
              <a:t>If Greenland ice cap melts:</a:t>
            </a:r>
          </a:p>
          <a:p>
            <a:pPr lvl="1"/>
            <a:r>
              <a:rPr lang="en-US" altLang="en-US"/>
              <a:t>7 meter sea level rise</a:t>
            </a:r>
          </a:p>
          <a:p>
            <a:r>
              <a:rPr lang="en-US" altLang="en-US"/>
              <a:t>If Antarctic ice cap melts:</a:t>
            </a:r>
          </a:p>
          <a:p>
            <a:pPr lvl="1"/>
            <a:r>
              <a:rPr lang="en-US" altLang="en-US"/>
              <a:t>60 meter sea level rise (about 240 feet!)</a:t>
            </a:r>
          </a:p>
          <a:p>
            <a:r>
              <a:rPr lang="en-US" altLang="en-US"/>
              <a:t>See: http://geology.com/sea-level-rise/</a:t>
            </a:r>
          </a:p>
          <a:p>
            <a:endParaRPr lang="en-US" altLang="en-US"/>
          </a:p>
        </p:txBody>
      </p:sp>
      <p:pic>
        <p:nvPicPr>
          <p:cNvPr id="53252" name="Picture 4">
            <a:extLst>
              <a:ext uri="{FF2B5EF4-FFF2-40B4-BE49-F238E27FC236}">
                <a16:creationId xmlns:a16="http://schemas.microsoft.com/office/drawing/2014/main" id="{356E6796-A2AF-4399-AF9C-ACB7E3235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3989388"/>
            <a:ext cx="4627562"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Box 1">
            <a:extLst>
              <a:ext uri="{FF2B5EF4-FFF2-40B4-BE49-F238E27FC236}">
                <a16:creationId xmlns:a16="http://schemas.microsoft.com/office/drawing/2014/main" id="{72A0219A-35DD-48CF-9F4A-AB81A75F82D9}"/>
              </a:ext>
            </a:extLst>
          </p:cNvPr>
          <p:cNvSpPr txBox="1">
            <a:spLocks noChangeArrowheads="1"/>
          </p:cNvSpPr>
          <p:nvPr/>
        </p:nvSpPr>
        <p:spPr bwMode="auto">
          <a:xfrm>
            <a:off x="2819400" y="65246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wordpress.com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4438C-6EE9-47C9-8334-C1657F26081B}"/>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299" name="Picture 1">
            <a:extLst>
              <a:ext uri="{FF2B5EF4-FFF2-40B4-BE49-F238E27FC236}">
                <a16:creationId xmlns:a16="http://schemas.microsoft.com/office/drawing/2014/main" id="{58F07CAA-ECF6-4E2C-8475-E32EABF2D6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10.jpg">
            <a:extLst>
              <a:ext uri="{FF2B5EF4-FFF2-40B4-BE49-F238E27FC236}">
                <a16:creationId xmlns:a16="http://schemas.microsoft.com/office/drawing/2014/main" id="{AABDF21C-2173-42E5-91A3-5ED496E09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152400"/>
            <a:ext cx="5943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a:extLst>
              <a:ext uri="{FF2B5EF4-FFF2-40B4-BE49-F238E27FC236}">
                <a16:creationId xmlns:a16="http://schemas.microsoft.com/office/drawing/2014/main" id="{48D9B4AB-F09B-4250-AB95-420A9D423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60750"/>
            <a:ext cx="5943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le 3">
            <a:extLst>
              <a:ext uri="{FF2B5EF4-FFF2-40B4-BE49-F238E27FC236}">
                <a16:creationId xmlns:a16="http://schemas.microsoft.com/office/drawing/2014/main" id="{4B13E226-7D35-44C1-ADD2-CE90115A52B7}"/>
              </a:ext>
            </a:extLst>
          </p:cNvPr>
          <p:cNvSpPr>
            <a:spLocks noGrp="1"/>
          </p:cNvSpPr>
          <p:nvPr>
            <p:ph type="title"/>
          </p:nvPr>
        </p:nvSpPr>
        <p:spPr/>
        <p:txBody>
          <a:bodyPr/>
          <a:lstStyle/>
          <a:p>
            <a:r>
              <a:rPr lang="en-US" altLang="en-US"/>
              <a:t>Corn</a:t>
            </a:r>
            <a:br>
              <a:rPr lang="en-US" altLang="en-US"/>
            </a:br>
            <a:r>
              <a:rPr lang="en-US" altLang="en-US"/>
              <a:t>Habitat</a:t>
            </a:r>
          </a:p>
        </p:txBody>
      </p:sp>
      <p:sp>
        <p:nvSpPr>
          <p:cNvPr id="57349" name="TextBox 1">
            <a:extLst>
              <a:ext uri="{FF2B5EF4-FFF2-40B4-BE49-F238E27FC236}">
                <a16:creationId xmlns:a16="http://schemas.microsoft.com/office/drawing/2014/main" id="{E2DA8D72-339C-4038-8019-9E25F1F4AB71}"/>
              </a:ext>
            </a:extLst>
          </p:cNvPr>
          <p:cNvSpPr txBox="1">
            <a:spLocks noChangeArrowheads="1"/>
          </p:cNvSpPr>
          <p:nvPr/>
        </p:nvSpPr>
        <p:spPr bwMode="auto">
          <a:xfrm>
            <a:off x="1752600" y="6211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Julia Clark 2015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E9276-87F4-40F9-B16E-027AFDB53B1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05A91B98-47EB-4091-94B7-7F96726C760C}"/>
              </a:ext>
            </a:extLst>
          </p:cNvPr>
          <p:cNvSpPr>
            <a:spLocks noGrp="1"/>
          </p:cNvSpPr>
          <p:nvPr>
            <p:ph type="title"/>
          </p:nvPr>
        </p:nvSpPr>
        <p:spPr/>
        <p:txBody>
          <a:bodyPr/>
          <a:lstStyle/>
          <a:p>
            <a:r>
              <a:rPr lang="en-US" dirty="0"/>
              <a:t>Macedonian Empire</a:t>
            </a:r>
          </a:p>
        </p:txBody>
      </p:sp>
      <p:pic>
        <p:nvPicPr>
          <p:cNvPr id="4" name="Picture 3">
            <a:extLst>
              <a:ext uri="{FF2B5EF4-FFF2-40B4-BE49-F238E27FC236}">
                <a16:creationId xmlns:a16="http://schemas.microsoft.com/office/drawing/2014/main" id="{91C08E1F-27E6-458C-B11E-E765B0ED55D1}"/>
              </a:ext>
            </a:extLst>
          </p:cNvPr>
          <p:cNvPicPr>
            <a:picLocks noChangeAspect="1"/>
          </p:cNvPicPr>
          <p:nvPr/>
        </p:nvPicPr>
        <p:blipFill>
          <a:blip r:embed="rId3"/>
          <a:stretch>
            <a:fillRect/>
          </a:stretch>
        </p:blipFill>
        <p:spPr>
          <a:xfrm>
            <a:off x="0" y="1600200"/>
            <a:ext cx="9144000" cy="4393692"/>
          </a:xfrm>
          <a:prstGeom prst="rect">
            <a:avLst/>
          </a:prstGeom>
        </p:spPr>
      </p:pic>
    </p:spTree>
    <p:extLst>
      <p:ext uri="{BB962C8B-B14F-4D97-AF65-F5344CB8AC3E}">
        <p14:creationId xmlns:p14="http://schemas.microsoft.com/office/powerpoint/2010/main" val="193996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4050CA-8AF9-42EE-BDB8-599BE0A5A05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1" name="Title 1">
            <a:extLst>
              <a:ext uri="{FF2B5EF4-FFF2-40B4-BE49-F238E27FC236}">
                <a16:creationId xmlns:a16="http://schemas.microsoft.com/office/drawing/2014/main" id="{1D8EBF4F-080B-4CF7-A284-604CECE3D761}"/>
              </a:ext>
            </a:extLst>
          </p:cNvPr>
          <p:cNvSpPr>
            <a:spLocks noGrp="1"/>
          </p:cNvSpPr>
          <p:nvPr>
            <p:ph type="title"/>
          </p:nvPr>
        </p:nvSpPr>
        <p:spPr/>
        <p:txBody>
          <a:bodyPr/>
          <a:lstStyle/>
          <a:p>
            <a:r>
              <a:rPr lang="en-US" altLang="en-US" dirty="0"/>
              <a:t>Oil Will Be Rare by 2100</a:t>
            </a:r>
          </a:p>
        </p:txBody>
      </p:sp>
      <p:pic>
        <p:nvPicPr>
          <p:cNvPr id="58372" name="Picture 3">
            <a:extLst>
              <a:ext uri="{FF2B5EF4-FFF2-40B4-BE49-F238E27FC236}">
                <a16:creationId xmlns:a16="http://schemas.microsoft.com/office/drawing/2014/main" id="{32255687-337F-41E3-9A99-32B56352A8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69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4F8E17-E458-4351-A772-A896E74E8D1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19" name="Title 1">
            <a:extLst>
              <a:ext uri="{FF2B5EF4-FFF2-40B4-BE49-F238E27FC236}">
                <a16:creationId xmlns:a16="http://schemas.microsoft.com/office/drawing/2014/main" id="{22265821-9F73-448E-BC78-C0634024957F}"/>
              </a:ext>
            </a:extLst>
          </p:cNvPr>
          <p:cNvSpPr>
            <a:spLocks noGrp="1"/>
          </p:cNvSpPr>
          <p:nvPr>
            <p:ph type="title"/>
          </p:nvPr>
        </p:nvSpPr>
        <p:spPr/>
        <p:txBody>
          <a:bodyPr/>
          <a:lstStyle/>
          <a:p>
            <a:r>
              <a:rPr lang="en-US" altLang="en-US"/>
              <a:t>Tight Oil</a:t>
            </a:r>
          </a:p>
        </p:txBody>
      </p:sp>
      <p:pic>
        <p:nvPicPr>
          <p:cNvPr id="60420" name="Picture 3">
            <a:extLst>
              <a:ext uri="{FF2B5EF4-FFF2-40B4-BE49-F238E27FC236}">
                <a16:creationId xmlns:a16="http://schemas.microsoft.com/office/drawing/2014/main" id="{5ADAA195-5B4C-4A39-9A9E-C33AEF2C1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4">
            <a:extLst>
              <a:ext uri="{FF2B5EF4-FFF2-40B4-BE49-F238E27FC236}">
                <a16:creationId xmlns:a16="http://schemas.microsoft.com/office/drawing/2014/main" id="{084F254F-9B67-452F-BAB2-95BF4C3028C8}"/>
              </a:ext>
            </a:extLst>
          </p:cNvPr>
          <p:cNvSpPr txBox="1">
            <a:spLocks noChangeArrowheads="1"/>
          </p:cNvSpPr>
          <p:nvPr/>
        </p:nvSpPr>
        <p:spPr bwMode="auto">
          <a:xfrm>
            <a:off x="0" y="65198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F9AB75DC-746A-4151-B7B2-C42B1B16773B}"/>
              </a:ext>
            </a:extLst>
          </p:cNvPr>
          <p:cNvSpPr>
            <a:spLocks noGrp="1"/>
          </p:cNvSpPr>
          <p:nvPr>
            <p:ph type="title"/>
          </p:nvPr>
        </p:nvSpPr>
        <p:spPr/>
        <p:txBody>
          <a:bodyPr/>
          <a:lstStyle/>
          <a:p>
            <a:pPr eaLnBrk="1" hangingPunct="1"/>
            <a:r>
              <a:rPr lang="en-US" altLang="en-US"/>
              <a:t>Ethanol Food Connection</a:t>
            </a:r>
          </a:p>
        </p:txBody>
      </p:sp>
      <p:sp>
        <p:nvSpPr>
          <p:cNvPr id="61443" name="TextBox 3">
            <a:extLst>
              <a:ext uri="{FF2B5EF4-FFF2-40B4-BE49-F238E27FC236}">
                <a16:creationId xmlns:a16="http://schemas.microsoft.com/office/drawing/2014/main" id="{D5E34FFF-A751-4D05-9C27-EB7216F528AD}"/>
              </a:ext>
            </a:extLst>
          </p:cNvPr>
          <p:cNvSpPr txBox="1">
            <a:spLocks noChangeArrowheads="1"/>
          </p:cNvSpPr>
          <p:nvPr/>
        </p:nvSpPr>
        <p:spPr bwMode="auto">
          <a:xfrm>
            <a:off x="1219200" y="6308725"/>
            <a:ext cx="7124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t>2011, Johson, EM, Commodity Traitors: Financial Speculation on Commodities Fuels Global Insecurity, </a:t>
            </a:r>
          </a:p>
          <a:p>
            <a:pPr eaLnBrk="1" hangingPunct="1">
              <a:spcBef>
                <a:spcPct val="0"/>
              </a:spcBef>
              <a:buFontTx/>
              <a:buNone/>
            </a:pPr>
            <a:r>
              <a:rPr lang="en-US" altLang="en-US" sz="1100" b="1"/>
              <a:t>Scientific American Blog.</a:t>
            </a:r>
            <a:endParaRPr lang="en-US" altLang="en-US" sz="1100"/>
          </a:p>
        </p:txBody>
      </p:sp>
      <p:pic>
        <p:nvPicPr>
          <p:cNvPr id="61444" name="Picture 3">
            <a:extLst>
              <a:ext uri="{FF2B5EF4-FFF2-40B4-BE49-F238E27FC236}">
                <a16:creationId xmlns:a16="http://schemas.microsoft.com/office/drawing/2014/main" id="{404EA213-1885-44A7-BB59-EB61C397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76104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4486B8-41E6-4FB2-BDA4-4DBEA3CDFE7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1" name="Title 1">
            <a:extLst>
              <a:ext uri="{FF2B5EF4-FFF2-40B4-BE49-F238E27FC236}">
                <a16:creationId xmlns:a16="http://schemas.microsoft.com/office/drawing/2014/main" id="{B6A5C308-1ABE-4368-9137-6068E230C5DE}"/>
              </a:ext>
            </a:extLst>
          </p:cNvPr>
          <p:cNvSpPr>
            <a:spLocks noGrp="1"/>
          </p:cNvSpPr>
          <p:nvPr>
            <p:ph type="title"/>
          </p:nvPr>
        </p:nvSpPr>
        <p:spPr/>
        <p:txBody>
          <a:bodyPr/>
          <a:lstStyle/>
          <a:p>
            <a:pPr eaLnBrk="1" hangingPunct="1"/>
            <a:r>
              <a:rPr lang="en-US" altLang="en-US"/>
              <a:t>Food Riots</a:t>
            </a:r>
          </a:p>
        </p:txBody>
      </p:sp>
      <p:sp>
        <p:nvSpPr>
          <p:cNvPr id="63492" name="Content Placeholder 2">
            <a:extLst>
              <a:ext uri="{FF2B5EF4-FFF2-40B4-BE49-F238E27FC236}">
                <a16:creationId xmlns:a16="http://schemas.microsoft.com/office/drawing/2014/main" id="{50CA99B5-6557-4AB3-BBC6-0555577059FE}"/>
              </a:ext>
            </a:extLst>
          </p:cNvPr>
          <p:cNvSpPr>
            <a:spLocks noGrp="1"/>
          </p:cNvSpPr>
          <p:nvPr>
            <p:ph idx="1"/>
          </p:nvPr>
        </p:nvSpPr>
        <p:spPr/>
        <p:txBody>
          <a:bodyPr/>
          <a:lstStyle/>
          <a:p>
            <a:pPr eaLnBrk="1" hangingPunct="1"/>
            <a:endParaRPr lang="en-US" altLang="en-US"/>
          </a:p>
        </p:txBody>
      </p:sp>
      <p:pic>
        <p:nvPicPr>
          <p:cNvPr id="63493" name="Picture 4">
            <a:extLst>
              <a:ext uri="{FF2B5EF4-FFF2-40B4-BE49-F238E27FC236}">
                <a16:creationId xmlns:a16="http://schemas.microsoft.com/office/drawing/2014/main" id="{C22A0A9C-5EBA-4B28-ACAD-0F9AC0345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49338"/>
            <a:ext cx="8288338" cy="543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4" name="TextBox 3">
            <a:extLst>
              <a:ext uri="{FF2B5EF4-FFF2-40B4-BE49-F238E27FC236}">
                <a16:creationId xmlns:a16="http://schemas.microsoft.com/office/drawing/2014/main" id="{E00796BF-28DE-4412-8733-8DC8A3FE74AC}"/>
              </a:ext>
            </a:extLst>
          </p:cNvPr>
          <p:cNvSpPr txBox="1">
            <a:spLocks noChangeArrowheads="1"/>
          </p:cNvSpPr>
          <p:nvPr/>
        </p:nvSpPr>
        <p:spPr bwMode="auto">
          <a:xfrm>
            <a:off x="1136650" y="6488113"/>
            <a:ext cx="800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Technology Review, MIT, http://www.technologyreview.com/blog/arxiv/27083/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396E3B7B-1B17-4051-9570-705A44DB0A5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539" name="Title 1">
            <a:extLst>
              <a:ext uri="{FF2B5EF4-FFF2-40B4-BE49-F238E27FC236}">
                <a16:creationId xmlns:a16="http://schemas.microsoft.com/office/drawing/2014/main" id="{FE5BD6E8-44CB-49D0-B41B-1A5736C7D085}"/>
              </a:ext>
            </a:extLst>
          </p:cNvPr>
          <p:cNvSpPr>
            <a:spLocks noGrp="1"/>
          </p:cNvSpPr>
          <p:nvPr>
            <p:ph type="title"/>
          </p:nvPr>
        </p:nvSpPr>
        <p:spPr>
          <a:xfrm>
            <a:off x="0" y="-11113"/>
            <a:ext cx="7924800" cy="1143001"/>
          </a:xfrm>
        </p:spPr>
        <p:txBody>
          <a:bodyPr/>
          <a:lstStyle/>
          <a:p>
            <a:r>
              <a:rPr lang="en-US" altLang="en-US"/>
              <a:t>Global Change</a:t>
            </a:r>
          </a:p>
        </p:txBody>
      </p:sp>
      <p:sp>
        <p:nvSpPr>
          <p:cNvPr id="2" name="Oval 1">
            <a:extLst>
              <a:ext uri="{FF2B5EF4-FFF2-40B4-BE49-F238E27FC236}">
                <a16:creationId xmlns:a16="http://schemas.microsoft.com/office/drawing/2014/main" id="{0B90DB1F-2B53-489E-BBBE-7CF8B5173E80}"/>
              </a:ext>
            </a:extLst>
          </p:cNvPr>
          <p:cNvSpPr/>
          <p:nvPr/>
        </p:nvSpPr>
        <p:spPr>
          <a:xfrm>
            <a:off x="3352800" y="3962400"/>
            <a:ext cx="1447800" cy="7620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Famine</a:t>
            </a:r>
          </a:p>
        </p:txBody>
      </p:sp>
      <p:sp>
        <p:nvSpPr>
          <p:cNvPr id="3" name="TextBox 2">
            <a:extLst>
              <a:ext uri="{FF2B5EF4-FFF2-40B4-BE49-F238E27FC236}">
                <a16:creationId xmlns:a16="http://schemas.microsoft.com/office/drawing/2014/main" id="{6435442F-7FF0-4FD2-86FA-77C1AAF22AC5}"/>
              </a:ext>
            </a:extLst>
          </p:cNvPr>
          <p:cNvSpPr txBox="1"/>
          <p:nvPr/>
        </p:nvSpPr>
        <p:spPr>
          <a:xfrm>
            <a:off x="3551238" y="2667000"/>
            <a:ext cx="77470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Less</a:t>
            </a:r>
          </a:p>
          <a:p>
            <a:pPr algn="ctr" eaLnBrk="1" hangingPunct="1">
              <a:defRPr/>
            </a:pPr>
            <a:r>
              <a:rPr lang="en-US" dirty="0"/>
              <a:t>Food </a:t>
            </a:r>
          </a:p>
        </p:txBody>
      </p:sp>
      <p:sp>
        <p:nvSpPr>
          <p:cNvPr id="4" name="Oval 3">
            <a:extLst>
              <a:ext uri="{FF2B5EF4-FFF2-40B4-BE49-F238E27FC236}">
                <a16:creationId xmlns:a16="http://schemas.microsoft.com/office/drawing/2014/main" id="{693BBAB6-6C20-4727-8115-AEB4287392A8}"/>
              </a:ext>
            </a:extLst>
          </p:cNvPr>
          <p:cNvSpPr/>
          <p:nvPr/>
        </p:nvSpPr>
        <p:spPr>
          <a:xfrm>
            <a:off x="3733800" y="5334000"/>
            <a:ext cx="1676400" cy="6096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Disease</a:t>
            </a:r>
            <a:endParaRPr lang="en-US" dirty="0"/>
          </a:p>
        </p:txBody>
      </p:sp>
      <p:cxnSp>
        <p:nvCxnSpPr>
          <p:cNvPr id="6" name="Curved Connector 5">
            <a:extLst>
              <a:ext uri="{FF2B5EF4-FFF2-40B4-BE49-F238E27FC236}">
                <a16:creationId xmlns:a16="http://schemas.microsoft.com/office/drawing/2014/main" id="{F1757D82-6133-4CCB-A8BF-964EC76F4C94}"/>
              </a:ext>
            </a:extLst>
          </p:cNvPr>
          <p:cNvCxnSpPr>
            <a:stCxn id="2" idx="4"/>
            <a:endCxn id="4" idx="0"/>
          </p:cNvCxnSpPr>
          <p:nvPr/>
        </p:nvCxnSpPr>
        <p:spPr>
          <a:xfrm rot="16200000" flipH="1">
            <a:off x="4019550" y="4781550"/>
            <a:ext cx="609600" cy="4953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36946EFA-EA1D-4926-A186-3C80D90AF48C}"/>
              </a:ext>
            </a:extLst>
          </p:cNvPr>
          <p:cNvCxnSpPr>
            <a:stCxn id="3" idx="2"/>
            <a:endCxn id="2" idx="0"/>
          </p:cNvCxnSpPr>
          <p:nvPr/>
        </p:nvCxnSpPr>
        <p:spPr>
          <a:xfrm rot="16200000" flipH="1">
            <a:off x="3683000" y="3568701"/>
            <a:ext cx="649287" cy="138112"/>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3462932-7A71-4A3D-9A4E-0B1E47C84314}"/>
              </a:ext>
            </a:extLst>
          </p:cNvPr>
          <p:cNvSpPr/>
          <p:nvPr/>
        </p:nvSpPr>
        <p:spPr>
          <a:xfrm>
            <a:off x="6553200" y="3200400"/>
            <a:ext cx="1004888"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Drought</a:t>
            </a:r>
          </a:p>
        </p:txBody>
      </p:sp>
      <p:cxnSp>
        <p:nvCxnSpPr>
          <p:cNvPr id="14" name="Curved Connector 13">
            <a:extLst>
              <a:ext uri="{FF2B5EF4-FFF2-40B4-BE49-F238E27FC236}">
                <a16:creationId xmlns:a16="http://schemas.microsoft.com/office/drawing/2014/main" id="{D7A67EB1-1468-430B-9C49-1210618CDEDA}"/>
              </a:ext>
            </a:extLst>
          </p:cNvPr>
          <p:cNvCxnSpPr>
            <a:stCxn id="11" idx="1"/>
            <a:endCxn id="3" idx="3"/>
          </p:cNvCxnSpPr>
          <p:nvPr/>
        </p:nvCxnSpPr>
        <p:spPr>
          <a:xfrm rot="10800000">
            <a:off x="4325938" y="2990850"/>
            <a:ext cx="2227262" cy="39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2E79DF-3F28-49B8-98FD-6A377A3AC72E}"/>
              </a:ext>
            </a:extLst>
          </p:cNvPr>
          <p:cNvSpPr txBox="1"/>
          <p:nvPr/>
        </p:nvSpPr>
        <p:spPr>
          <a:xfrm>
            <a:off x="6858000" y="5334000"/>
            <a:ext cx="15176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Greenhouse </a:t>
            </a:r>
          </a:p>
          <a:p>
            <a:pPr algn="ctr" eaLnBrk="1" hangingPunct="1">
              <a:defRPr/>
            </a:pPr>
            <a:r>
              <a:rPr lang="en-US" dirty="0"/>
              <a:t>Gases</a:t>
            </a:r>
          </a:p>
        </p:txBody>
      </p:sp>
      <p:cxnSp>
        <p:nvCxnSpPr>
          <p:cNvPr id="21" name="Curved Connector 20">
            <a:extLst>
              <a:ext uri="{FF2B5EF4-FFF2-40B4-BE49-F238E27FC236}">
                <a16:creationId xmlns:a16="http://schemas.microsoft.com/office/drawing/2014/main" id="{48ADCB0A-CD55-4B19-9801-8D7F619FB2A4}"/>
              </a:ext>
            </a:extLst>
          </p:cNvPr>
          <p:cNvCxnSpPr>
            <a:stCxn id="16" idx="0"/>
            <a:endCxn id="24" idx="2"/>
          </p:cNvCxnSpPr>
          <p:nvPr/>
        </p:nvCxnSpPr>
        <p:spPr>
          <a:xfrm rot="16200000" flipV="1">
            <a:off x="7225506" y="4942682"/>
            <a:ext cx="573087" cy="20955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23DEE4-FB42-4DF6-8164-CAA7796B0AAA}"/>
              </a:ext>
            </a:extLst>
          </p:cNvPr>
          <p:cNvSpPr txBox="1"/>
          <p:nvPr/>
        </p:nvSpPr>
        <p:spPr>
          <a:xfrm>
            <a:off x="6858000" y="4114800"/>
            <a:ext cx="1100138"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Climate </a:t>
            </a:r>
          </a:p>
          <a:p>
            <a:pPr algn="ctr" eaLnBrk="1" hangingPunct="1">
              <a:defRPr/>
            </a:pPr>
            <a:r>
              <a:rPr lang="en-US" dirty="0"/>
              <a:t>Warming</a:t>
            </a:r>
          </a:p>
        </p:txBody>
      </p:sp>
      <p:cxnSp>
        <p:nvCxnSpPr>
          <p:cNvPr id="27" name="Curved Connector 26">
            <a:extLst>
              <a:ext uri="{FF2B5EF4-FFF2-40B4-BE49-F238E27FC236}">
                <a16:creationId xmlns:a16="http://schemas.microsoft.com/office/drawing/2014/main" id="{F66821B0-5948-4612-9F0F-C73358A068F1}"/>
              </a:ext>
            </a:extLst>
          </p:cNvPr>
          <p:cNvCxnSpPr>
            <a:stCxn id="24" idx="0"/>
            <a:endCxn id="11" idx="2"/>
          </p:cNvCxnSpPr>
          <p:nvPr/>
        </p:nvCxnSpPr>
        <p:spPr>
          <a:xfrm rot="16200000" flipV="1">
            <a:off x="6959601" y="3667125"/>
            <a:ext cx="544512" cy="35083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D1D854E-E9A5-4D7D-915A-ECA69CB07438}"/>
              </a:ext>
            </a:extLst>
          </p:cNvPr>
          <p:cNvSpPr txBox="1"/>
          <p:nvPr/>
        </p:nvSpPr>
        <p:spPr>
          <a:xfrm>
            <a:off x="7315200" y="2209800"/>
            <a:ext cx="14160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Marine </a:t>
            </a:r>
          </a:p>
          <a:p>
            <a:pPr algn="ctr" eaLnBrk="1" hangingPunct="1">
              <a:defRPr/>
            </a:pPr>
            <a:r>
              <a:rPr lang="en-US" dirty="0"/>
              <a:t>Acidification</a:t>
            </a:r>
          </a:p>
        </p:txBody>
      </p:sp>
      <p:cxnSp>
        <p:nvCxnSpPr>
          <p:cNvPr id="34" name="Curved Connector 33">
            <a:extLst>
              <a:ext uri="{FF2B5EF4-FFF2-40B4-BE49-F238E27FC236}">
                <a16:creationId xmlns:a16="http://schemas.microsoft.com/office/drawing/2014/main" id="{7682DEF5-C027-4088-BABB-BB5DB2092D09}"/>
              </a:ext>
            </a:extLst>
          </p:cNvPr>
          <p:cNvCxnSpPr>
            <a:stCxn id="16" idx="3"/>
            <a:endCxn id="33" idx="2"/>
          </p:cNvCxnSpPr>
          <p:nvPr/>
        </p:nvCxnSpPr>
        <p:spPr>
          <a:xfrm flipH="1" flipV="1">
            <a:off x="8023225" y="2855913"/>
            <a:ext cx="352425" cy="2801937"/>
          </a:xfrm>
          <a:prstGeom prst="curvedConnector4">
            <a:avLst>
              <a:gd name="adj1" fmla="val -64708"/>
              <a:gd name="adj2" fmla="val 55769"/>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842850-483B-47E0-BDEC-C69A6A46387A}"/>
              </a:ext>
            </a:extLst>
          </p:cNvPr>
          <p:cNvSpPr txBox="1"/>
          <p:nvPr/>
        </p:nvSpPr>
        <p:spPr>
          <a:xfrm>
            <a:off x="6324600" y="1219200"/>
            <a:ext cx="10953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Invasive </a:t>
            </a:r>
          </a:p>
          <a:p>
            <a:pPr algn="ctr" eaLnBrk="1" hangingPunct="1">
              <a:defRPr/>
            </a:pPr>
            <a:r>
              <a:rPr lang="en-US" dirty="0"/>
              <a:t>Species</a:t>
            </a:r>
          </a:p>
        </p:txBody>
      </p:sp>
      <p:cxnSp>
        <p:nvCxnSpPr>
          <p:cNvPr id="39" name="Curved Connector 38">
            <a:extLst>
              <a:ext uri="{FF2B5EF4-FFF2-40B4-BE49-F238E27FC236}">
                <a16:creationId xmlns:a16="http://schemas.microsoft.com/office/drawing/2014/main" id="{11DA4F6F-AE53-4C7A-BE20-1A34A3C48E90}"/>
              </a:ext>
            </a:extLst>
          </p:cNvPr>
          <p:cNvCxnSpPr>
            <a:stCxn id="38" idx="2"/>
            <a:endCxn id="3" idx="0"/>
          </p:cNvCxnSpPr>
          <p:nvPr/>
        </p:nvCxnSpPr>
        <p:spPr>
          <a:xfrm rot="5400000">
            <a:off x="5004594" y="799307"/>
            <a:ext cx="801687" cy="293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4221802-A28C-47D1-B07A-74A87E58CE10}"/>
              </a:ext>
            </a:extLst>
          </p:cNvPr>
          <p:cNvSpPr txBox="1"/>
          <p:nvPr/>
        </p:nvSpPr>
        <p:spPr>
          <a:xfrm>
            <a:off x="4876800" y="1143000"/>
            <a:ext cx="1069975"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Pollution</a:t>
            </a:r>
          </a:p>
        </p:txBody>
      </p:sp>
      <p:cxnSp>
        <p:nvCxnSpPr>
          <p:cNvPr id="43" name="Curved Connector 42">
            <a:extLst>
              <a:ext uri="{FF2B5EF4-FFF2-40B4-BE49-F238E27FC236}">
                <a16:creationId xmlns:a16="http://schemas.microsoft.com/office/drawing/2014/main" id="{893560B2-B620-4654-AB65-7982990E4B7B}"/>
              </a:ext>
            </a:extLst>
          </p:cNvPr>
          <p:cNvCxnSpPr>
            <a:stCxn id="42" idx="2"/>
            <a:endCxn id="3" idx="0"/>
          </p:cNvCxnSpPr>
          <p:nvPr/>
        </p:nvCxnSpPr>
        <p:spPr>
          <a:xfrm rot="5400000">
            <a:off x="4098132" y="1353344"/>
            <a:ext cx="1154112" cy="1473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54F199A-36B6-47FE-9589-63917C0095A0}"/>
              </a:ext>
            </a:extLst>
          </p:cNvPr>
          <p:cNvSpPr/>
          <p:nvPr/>
        </p:nvSpPr>
        <p:spPr>
          <a:xfrm>
            <a:off x="3048000" y="1219200"/>
            <a:ext cx="1428750"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altLang="en-US" dirty="0"/>
              <a:t>Over-fishing</a:t>
            </a:r>
          </a:p>
        </p:txBody>
      </p:sp>
      <p:cxnSp>
        <p:nvCxnSpPr>
          <p:cNvPr id="47" name="Curved Connector 46">
            <a:extLst>
              <a:ext uri="{FF2B5EF4-FFF2-40B4-BE49-F238E27FC236}">
                <a16:creationId xmlns:a16="http://schemas.microsoft.com/office/drawing/2014/main" id="{80132509-C125-4BEC-B1DF-C83AA0821175}"/>
              </a:ext>
            </a:extLst>
          </p:cNvPr>
          <p:cNvCxnSpPr>
            <a:stCxn id="44" idx="2"/>
            <a:endCxn id="3" idx="0"/>
          </p:cNvCxnSpPr>
          <p:nvPr/>
        </p:nvCxnSpPr>
        <p:spPr>
          <a:xfrm rot="16200000" flipH="1">
            <a:off x="3311526" y="2039937"/>
            <a:ext cx="1077912" cy="176213"/>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973D77E-9B16-4D44-960C-C409081F167E}"/>
              </a:ext>
            </a:extLst>
          </p:cNvPr>
          <p:cNvCxnSpPr>
            <a:stCxn id="33" idx="1"/>
            <a:endCxn id="3" idx="3"/>
          </p:cNvCxnSpPr>
          <p:nvPr/>
        </p:nvCxnSpPr>
        <p:spPr>
          <a:xfrm rot="10800000" flipV="1">
            <a:off x="4325938" y="2533650"/>
            <a:ext cx="2989262" cy="457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367CCB6-067B-44F8-9E70-FC7F5CD5C575}"/>
              </a:ext>
            </a:extLst>
          </p:cNvPr>
          <p:cNvSpPr txBox="1"/>
          <p:nvPr/>
        </p:nvSpPr>
        <p:spPr>
          <a:xfrm>
            <a:off x="228600" y="5257800"/>
            <a:ext cx="11588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Oil </a:t>
            </a:r>
          </a:p>
          <a:p>
            <a:pPr eaLnBrk="1" hangingPunct="1">
              <a:defRPr/>
            </a:pPr>
            <a:r>
              <a:rPr lang="en-US" dirty="0"/>
              <a:t>“Scarcity”</a:t>
            </a:r>
          </a:p>
        </p:txBody>
      </p:sp>
      <p:sp>
        <p:nvSpPr>
          <p:cNvPr id="67" name="TextBox 66">
            <a:extLst>
              <a:ext uri="{FF2B5EF4-FFF2-40B4-BE49-F238E27FC236}">
                <a16:creationId xmlns:a16="http://schemas.microsoft.com/office/drawing/2014/main" id="{DCE9EC43-AC37-4930-9819-0A966F08C6D7}"/>
              </a:ext>
            </a:extLst>
          </p:cNvPr>
          <p:cNvSpPr txBox="1"/>
          <p:nvPr/>
        </p:nvSpPr>
        <p:spPr>
          <a:xfrm>
            <a:off x="762000" y="2590800"/>
            <a:ext cx="10699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Biofuels </a:t>
            </a:r>
          </a:p>
          <a:p>
            <a:pPr algn="ctr" eaLnBrk="1" hangingPunct="1">
              <a:defRPr/>
            </a:pPr>
            <a:r>
              <a:rPr lang="en-US" dirty="0"/>
              <a:t>Increase</a:t>
            </a:r>
          </a:p>
        </p:txBody>
      </p:sp>
      <p:cxnSp>
        <p:nvCxnSpPr>
          <p:cNvPr id="71" name="Curved Connector 70">
            <a:extLst>
              <a:ext uri="{FF2B5EF4-FFF2-40B4-BE49-F238E27FC236}">
                <a16:creationId xmlns:a16="http://schemas.microsoft.com/office/drawing/2014/main" id="{CFFA1B61-C1E6-4F12-A9B0-91CE2EF07882}"/>
              </a:ext>
            </a:extLst>
          </p:cNvPr>
          <p:cNvCxnSpPr>
            <a:stCxn id="67" idx="3"/>
            <a:endCxn id="3" idx="1"/>
          </p:cNvCxnSpPr>
          <p:nvPr/>
        </p:nvCxnSpPr>
        <p:spPr>
          <a:xfrm>
            <a:off x="1831975" y="2914650"/>
            <a:ext cx="1719263" cy="76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05B01E-28D3-470A-9119-7362FCF52CBF}"/>
              </a:ext>
            </a:extLst>
          </p:cNvPr>
          <p:cNvSpPr txBox="1"/>
          <p:nvPr/>
        </p:nvSpPr>
        <p:spPr>
          <a:xfrm>
            <a:off x="1752600" y="4038600"/>
            <a:ext cx="12493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Fertilizers </a:t>
            </a:r>
          </a:p>
          <a:p>
            <a:pPr eaLnBrk="1" hangingPunct="1">
              <a:defRPr/>
            </a:pPr>
            <a:r>
              <a:rPr lang="en-US" dirty="0"/>
              <a:t>Reduced</a:t>
            </a:r>
          </a:p>
        </p:txBody>
      </p:sp>
      <p:sp>
        <p:nvSpPr>
          <p:cNvPr id="87" name="TextBox 86">
            <a:extLst>
              <a:ext uri="{FF2B5EF4-FFF2-40B4-BE49-F238E27FC236}">
                <a16:creationId xmlns:a16="http://schemas.microsoft.com/office/drawing/2014/main" id="{0B89D05B-FA11-4101-A581-72254624F3FA}"/>
              </a:ext>
            </a:extLst>
          </p:cNvPr>
          <p:cNvSpPr txBox="1"/>
          <p:nvPr/>
        </p:nvSpPr>
        <p:spPr>
          <a:xfrm>
            <a:off x="1752600" y="5257800"/>
            <a:ext cx="14795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Phosphorus </a:t>
            </a:r>
          </a:p>
          <a:p>
            <a:pPr eaLnBrk="1" hangingPunct="1">
              <a:defRPr/>
            </a:pPr>
            <a:r>
              <a:rPr lang="en-US" dirty="0"/>
              <a:t>Shortage</a:t>
            </a:r>
          </a:p>
        </p:txBody>
      </p:sp>
      <p:cxnSp>
        <p:nvCxnSpPr>
          <p:cNvPr id="88" name="Curved Connector 87">
            <a:extLst>
              <a:ext uri="{FF2B5EF4-FFF2-40B4-BE49-F238E27FC236}">
                <a16:creationId xmlns:a16="http://schemas.microsoft.com/office/drawing/2014/main" id="{13156368-3FED-4767-B7E2-2E82A3B15332}"/>
              </a:ext>
            </a:extLst>
          </p:cNvPr>
          <p:cNvCxnSpPr>
            <a:stCxn id="86" idx="0"/>
            <a:endCxn id="3" idx="1"/>
          </p:cNvCxnSpPr>
          <p:nvPr/>
        </p:nvCxnSpPr>
        <p:spPr>
          <a:xfrm rot="5400000" flipH="1" flipV="1">
            <a:off x="2439988" y="2927350"/>
            <a:ext cx="1047750" cy="1174750"/>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0A40B1-7B30-4063-8F16-A85260A5AC04}"/>
              </a:ext>
            </a:extLst>
          </p:cNvPr>
          <p:cNvSpPr txBox="1"/>
          <p:nvPr/>
        </p:nvSpPr>
        <p:spPr>
          <a:xfrm>
            <a:off x="5334000" y="3886200"/>
            <a:ext cx="800100" cy="923925"/>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Sea </a:t>
            </a:r>
          </a:p>
          <a:p>
            <a:pPr algn="ctr" eaLnBrk="1" hangingPunct="1">
              <a:defRPr/>
            </a:pPr>
            <a:r>
              <a:rPr lang="en-US" dirty="0"/>
              <a:t>Level </a:t>
            </a:r>
          </a:p>
          <a:p>
            <a:pPr algn="ctr" eaLnBrk="1" hangingPunct="1">
              <a:defRPr/>
            </a:pPr>
            <a:r>
              <a:rPr lang="en-US" dirty="0"/>
              <a:t>Rise</a:t>
            </a:r>
          </a:p>
        </p:txBody>
      </p:sp>
      <p:cxnSp>
        <p:nvCxnSpPr>
          <p:cNvPr id="101" name="Curved Connector 100">
            <a:extLst>
              <a:ext uri="{FF2B5EF4-FFF2-40B4-BE49-F238E27FC236}">
                <a16:creationId xmlns:a16="http://schemas.microsoft.com/office/drawing/2014/main" id="{7FC5BB14-DAD6-482B-BAC2-EAFDC08B560B}"/>
              </a:ext>
            </a:extLst>
          </p:cNvPr>
          <p:cNvCxnSpPr>
            <a:stCxn id="100" idx="0"/>
            <a:endCxn id="3" idx="3"/>
          </p:cNvCxnSpPr>
          <p:nvPr/>
        </p:nvCxnSpPr>
        <p:spPr>
          <a:xfrm rot="16200000" flipV="1">
            <a:off x="4582319" y="2734469"/>
            <a:ext cx="895350" cy="140811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BF81FB6A-0E71-4E0F-B944-4E631C0C7D3C}"/>
              </a:ext>
            </a:extLst>
          </p:cNvPr>
          <p:cNvCxnSpPr>
            <a:stCxn id="66" idx="0"/>
            <a:endCxn id="67" idx="1"/>
          </p:cNvCxnSpPr>
          <p:nvPr/>
        </p:nvCxnSpPr>
        <p:spPr>
          <a:xfrm rot="16200000" flipV="1">
            <a:off x="-386556" y="4063206"/>
            <a:ext cx="2343150" cy="46038"/>
          </a:xfrm>
          <a:prstGeom prst="curvedConnector4">
            <a:avLst>
              <a:gd name="adj1" fmla="val 43106"/>
              <a:gd name="adj2" fmla="val 131593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Curved Connector 155">
            <a:extLst>
              <a:ext uri="{FF2B5EF4-FFF2-40B4-BE49-F238E27FC236}">
                <a16:creationId xmlns:a16="http://schemas.microsoft.com/office/drawing/2014/main" id="{10FC85AC-9F05-4C73-96F2-F61C452FA50F}"/>
              </a:ext>
            </a:extLst>
          </p:cNvPr>
          <p:cNvCxnSpPr>
            <a:stCxn id="66" idx="0"/>
            <a:endCxn id="86" idx="1"/>
          </p:cNvCxnSpPr>
          <p:nvPr/>
        </p:nvCxnSpPr>
        <p:spPr>
          <a:xfrm rot="5400000" flipH="1" flipV="1">
            <a:off x="832644" y="4337844"/>
            <a:ext cx="895350" cy="94456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0" name="Curved Connector 159">
            <a:extLst>
              <a:ext uri="{FF2B5EF4-FFF2-40B4-BE49-F238E27FC236}">
                <a16:creationId xmlns:a16="http://schemas.microsoft.com/office/drawing/2014/main" id="{5300876A-D85E-43DB-8074-082FB0D3FEDE}"/>
              </a:ext>
            </a:extLst>
          </p:cNvPr>
          <p:cNvCxnSpPr>
            <a:stCxn id="87" idx="0"/>
            <a:endCxn id="86" idx="2"/>
          </p:cNvCxnSpPr>
          <p:nvPr/>
        </p:nvCxnSpPr>
        <p:spPr>
          <a:xfrm rot="16200000" flipV="1">
            <a:off x="2147888" y="4913313"/>
            <a:ext cx="573087" cy="1158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14FBC10B-60AD-4156-8B26-AEE5E4D55492}"/>
              </a:ext>
            </a:extLst>
          </p:cNvPr>
          <p:cNvCxnSpPr>
            <a:stCxn id="24" idx="1"/>
            <a:endCxn id="100" idx="3"/>
          </p:cNvCxnSpPr>
          <p:nvPr/>
        </p:nvCxnSpPr>
        <p:spPr>
          <a:xfrm rot="10800000">
            <a:off x="6134100" y="4348163"/>
            <a:ext cx="723900" cy="904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BF078026-5975-4B1F-958F-E3CB73D7CE0E}"/>
              </a:ext>
            </a:extLst>
          </p:cNvPr>
          <p:cNvSpPr txBox="1"/>
          <p:nvPr/>
        </p:nvSpPr>
        <p:spPr>
          <a:xfrm>
            <a:off x="838200" y="1447800"/>
            <a:ext cx="12747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Increasing</a:t>
            </a:r>
          </a:p>
          <a:p>
            <a:pPr algn="ctr" eaLnBrk="1" hangingPunct="1">
              <a:defRPr/>
            </a:pPr>
            <a:r>
              <a:rPr lang="en-US" dirty="0"/>
              <a:t>Population</a:t>
            </a:r>
          </a:p>
        </p:txBody>
      </p:sp>
      <p:cxnSp>
        <p:nvCxnSpPr>
          <p:cNvPr id="202" name="Curved Connector 201">
            <a:extLst>
              <a:ext uri="{FF2B5EF4-FFF2-40B4-BE49-F238E27FC236}">
                <a16:creationId xmlns:a16="http://schemas.microsoft.com/office/drawing/2014/main" id="{FB001782-4EA3-4146-8B3C-CB8B04933C6F}"/>
              </a:ext>
            </a:extLst>
          </p:cNvPr>
          <p:cNvCxnSpPr>
            <a:stCxn id="201" idx="3"/>
            <a:endCxn id="3" idx="1"/>
          </p:cNvCxnSpPr>
          <p:nvPr/>
        </p:nvCxnSpPr>
        <p:spPr>
          <a:xfrm>
            <a:off x="2112963" y="1771650"/>
            <a:ext cx="1438275" cy="1219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5DA599-122C-4D84-849E-A4744CD849A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587" name="Title 1">
            <a:extLst>
              <a:ext uri="{FF2B5EF4-FFF2-40B4-BE49-F238E27FC236}">
                <a16:creationId xmlns:a16="http://schemas.microsoft.com/office/drawing/2014/main" id="{E4FAA5EB-428C-4CFC-AFEB-CE13B5034DAC}"/>
              </a:ext>
            </a:extLst>
          </p:cNvPr>
          <p:cNvSpPr>
            <a:spLocks noGrp="1"/>
          </p:cNvSpPr>
          <p:nvPr>
            <p:ph type="title"/>
          </p:nvPr>
        </p:nvSpPr>
        <p:spPr>
          <a:xfrm>
            <a:off x="1066800" y="0"/>
            <a:ext cx="7924800" cy="2057400"/>
          </a:xfrm>
        </p:spPr>
        <p:txBody>
          <a:bodyPr/>
          <a:lstStyle/>
          <a:p>
            <a:r>
              <a:rPr lang="en-US" altLang="en-US"/>
              <a:t>HOW A BURNING RIVER HELPED CREATE THE CLEAN WATER ACT</a:t>
            </a:r>
          </a:p>
        </p:txBody>
      </p:sp>
      <p:pic>
        <p:nvPicPr>
          <p:cNvPr id="67588" name="Picture 3">
            <a:extLst>
              <a:ext uri="{FF2B5EF4-FFF2-40B4-BE49-F238E27FC236}">
                <a16:creationId xmlns:a16="http://schemas.microsoft.com/office/drawing/2014/main" id="{2C0CB8CC-7172-4FE0-A2EB-55B2DDCD08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6286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4">
            <a:extLst>
              <a:ext uri="{FF2B5EF4-FFF2-40B4-BE49-F238E27FC236}">
                <a16:creationId xmlns:a16="http://schemas.microsoft.com/office/drawing/2014/main" id="{982253D4-9A68-43FA-8C0F-4BF49F6D5201}"/>
              </a:ext>
            </a:extLst>
          </p:cNvPr>
          <p:cNvSpPr>
            <a:spLocks noChangeArrowheads="1"/>
          </p:cNvSpPr>
          <p:nvPr/>
        </p:nvSpPr>
        <p:spPr bwMode="auto">
          <a:xfrm>
            <a:off x="1447800" y="6550025"/>
            <a:ext cx="807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https://www.alleghenyfront.org/how-a-burning-river-helped-create-the-clean-water-act/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451C4A-ADD1-463B-AA0D-45377FD6200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35" name="Title 1">
            <a:extLst>
              <a:ext uri="{FF2B5EF4-FFF2-40B4-BE49-F238E27FC236}">
                <a16:creationId xmlns:a16="http://schemas.microsoft.com/office/drawing/2014/main" id="{74CB205C-8541-42F0-9520-8561B1B6C568}"/>
              </a:ext>
            </a:extLst>
          </p:cNvPr>
          <p:cNvSpPr>
            <a:spLocks noGrp="1"/>
          </p:cNvSpPr>
          <p:nvPr>
            <p:ph type="title"/>
          </p:nvPr>
        </p:nvSpPr>
        <p:spPr/>
        <p:txBody>
          <a:bodyPr/>
          <a:lstStyle/>
          <a:p>
            <a:r>
              <a:rPr lang="en-US" altLang="en-US"/>
              <a:t>Riparian stream buffers</a:t>
            </a:r>
          </a:p>
        </p:txBody>
      </p:sp>
      <p:pic>
        <p:nvPicPr>
          <p:cNvPr id="69636" name="Picture 3">
            <a:extLst>
              <a:ext uri="{FF2B5EF4-FFF2-40B4-BE49-F238E27FC236}">
                <a16:creationId xmlns:a16="http://schemas.microsoft.com/office/drawing/2014/main" id="{BA42279E-D4C2-4297-933C-3FAAA0A69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9338" y="4038600"/>
            <a:ext cx="55546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4">
            <a:extLst>
              <a:ext uri="{FF2B5EF4-FFF2-40B4-BE49-F238E27FC236}">
                <a16:creationId xmlns:a16="http://schemas.microsoft.com/office/drawing/2014/main" id="{8B60F4D8-5FBC-4904-9913-FE9A07BF3FFA}"/>
              </a:ext>
            </a:extLst>
          </p:cNvPr>
          <p:cNvSpPr txBox="1">
            <a:spLocks noChangeArrowheads="1"/>
          </p:cNvSpPr>
          <p:nvPr/>
        </p:nvSpPr>
        <p:spPr bwMode="auto">
          <a:xfrm>
            <a:off x="8283575" y="6488113"/>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USDA</a:t>
            </a:r>
          </a:p>
        </p:txBody>
      </p:sp>
      <p:pic>
        <p:nvPicPr>
          <p:cNvPr id="69638" name="Picture 5">
            <a:extLst>
              <a:ext uri="{FF2B5EF4-FFF2-40B4-BE49-F238E27FC236}">
                <a16:creationId xmlns:a16="http://schemas.microsoft.com/office/drawing/2014/main" id="{638E986D-6D95-4131-B144-F54BEE5113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447800"/>
            <a:ext cx="35988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Content Placeholder 2">
            <a:extLst>
              <a:ext uri="{FF2B5EF4-FFF2-40B4-BE49-F238E27FC236}">
                <a16:creationId xmlns:a16="http://schemas.microsoft.com/office/drawing/2014/main" id="{5381D723-7A02-48D7-9F70-3EFE87ABC875}"/>
              </a:ext>
            </a:extLst>
          </p:cNvPr>
          <p:cNvSpPr>
            <a:spLocks noGrp="1"/>
          </p:cNvSpPr>
          <p:nvPr>
            <p:ph idx="1"/>
          </p:nvPr>
        </p:nvSpPr>
        <p:spPr>
          <a:xfrm>
            <a:off x="3657600" y="1447800"/>
            <a:ext cx="5334000" cy="1219200"/>
          </a:xfrm>
        </p:spPr>
        <p:txBody>
          <a:bodyPr/>
          <a:lstStyle/>
          <a:p>
            <a:r>
              <a:rPr lang="en-US" altLang="en-US" sz="2400"/>
              <a:t>Lewis County, WA —Weyerhaeuser clear cuts on Little Mill Creek</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a:extLst>
              <a:ext uri="{FF2B5EF4-FFF2-40B4-BE49-F238E27FC236}">
                <a16:creationId xmlns:a16="http://schemas.microsoft.com/office/drawing/2014/main" id="{C5CBC6BD-D078-4AED-818E-BDA4EE0F00C1}"/>
              </a:ext>
            </a:extLst>
          </p:cNvPr>
          <p:cNvSpPr>
            <a:spLocks noGrp="1"/>
          </p:cNvSpPr>
          <p:nvPr>
            <p:ph idx="4294967295"/>
          </p:nvPr>
        </p:nvSpPr>
        <p:spPr>
          <a:xfrm>
            <a:off x="0" y="0"/>
            <a:ext cx="7924800" cy="3886200"/>
          </a:xfrm>
          <a:solidFill>
            <a:schemeClr val="bg1"/>
          </a:solidFill>
        </p:spPr>
        <p:txBody>
          <a:bodyPr/>
          <a:lstStyle/>
          <a:p>
            <a:r>
              <a:rPr lang="en-US" altLang="en-US"/>
              <a:t>After a 1976 report by the United States National Academy of Sciences concluded that credible scientific evidence supported the ozone depletion hypothesis</a:t>
            </a:r>
          </a:p>
        </p:txBody>
      </p:sp>
      <p:pic>
        <p:nvPicPr>
          <p:cNvPr id="71683" name="Picture 3">
            <a:extLst>
              <a:ext uri="{FF2B5EF4-FFF2-40B4-BE49-F238E27FC236}">
                <a16:creationId xmlns:a16="http://schemas.microsoft.com/office/drawing/2014/main" id="{D0BA44C1-5257-4AA8-BEDE-7AD2B95C5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D890B119-DFC1-4C59-BFED-9DA3DCFD1E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512445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025CEF-46BC-4254-B9D9-03144B9FDC6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D9132A64-B580-465E-BD44-A9444D251C67}"/>
              </a:ext>
            </a:extLst>
          </p:cNvPr>
          <p:cNvSpPr>
            <a:spLocks noGrp="1"/>
          </p:cNvSpPr>
          <p:nvPr>
            <p:ph type="title"/>
          </p:nvPr>
        </p:nvSpPr>
        <p:spPr>
          <a:xfrm>
            <a:off x="0" y="457200"/>
            <a:ext cx="8915400" cy="1143000"/>
          </a:xfrm>
        </p:spPr>
        <p:txBody>
          <a:bodyPr>
            <a:normAutofit fontScale="90000"/>
          </a:bodyPr>
          <a:lstStyle/>
          <a:p>
            <a:pPr>
              <a:defRPr/>
            </a:pPr>
            <a:r>
              <a:rPr lang="en-US" dirty="0">
                <a:hlinkClick r:id="rId3"/>
              </a:rPr>
              <a:t>Renewable Energy Momentum Has Passed The Tipping Point</a:t>
            </a:r>
            <a:endParaRPr lang="en-US" dirty="0"/>
          </a:p>
        </p:txBody>
      </p:sp>
      <p:pic>
        <p:nvPicPr>
          <p:cNvPr id="73732" name="Picture 4">
            <a:extLst>
              <a:ext uri="{FF2B5EF4-FFF2-40B4-BE49-F238E27FC236}">
                <a16:creationId xmlns:a16="http://schemas.microsoft.com/office/drawing/2014/main" id="{8C8116BF-AF5C-4486-A6A7-10F86321E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382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2">
            <a:extLst>
              <a:ext uri="{FF2B5EF4-FFF2-40B4-BE49-F238E27FC236}">
                <a16:creationId xmlns:a16="http://schemas.microsoft.com/office/drawing/2014/main" id="{5686A8F2-5AFE-41D6-A14D-6576B6C0B893}"/>
              </a:ext>
            </a:extLst>
          </p:cNvPr>
          <p:cNvSpPr>
            <a:spLocks noChangeArrowheads="1"/>
          </p:cNvSpPr>
          <p:nvPr/>
        </p:nvSpPr>
        <p:spPr bwMode="auto">
          <a:xfrm>
            <a:off x="-34925" y="6453188"/>
            <a:ext cx="224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(cleantechnica.com)</a:t>
            </a:r>
            <a:endParaRPr lang="en-US" altLang="en-US" sz="1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795509-484E-41FC-BCA9-2D13721CC39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779" name="Title 1">
            <a:extLst>
              <a:ext uri="{FF2B5EF4-FFF2-40B4-BE49-F238E27FC236}">
                <a16:creationId xmlns:a16="http://schemas.microsoft.com/office/drawing/2014/main" id="{41E9F1FB-2FEA-47DC-AEEE-11C62C9AF6A2}"/>
              </a:ext>
            </a:extLst>
          </p:cNvPr>
          <p:cNvSpPr>
            <a:spLocks noGrp="1"/>
          </p:cNvSpPr>
          <p:nvPr>
            <p:ph type="title"/>
          </p:nvPr>
        </p:nvSpPr>
        <p:spPr>
          <a:xfrm>
            <a:off x="1066800" y="0"/>
            <a:ext cx="7924800" cy="914400"/>
          </a:xfrm>
        </p:spPr>
        <p:txBody>
          <a:bodyPr/>
          <a:lstStyle/>
          <a:p>
            <a:r>
              <a:rPr lang="en-US" altLang="en-US"/>
              <a:t>Renewables are Cost Effective</a:t>
            </a:r>
          </a:p>
        </p:txBody>
      </p:sp>
      <p:pic>
        <p:nvPicPr>
          <p:cNvPr id="75780" name="Picture 2">
            <a:extLst>
              <a:ext uri="{FF2B5EF4-FFF2-40B4-BE49-F238E27FC236}">
                <a16:creationId xmlns:a16="http://schemas.microsoft.com/office/drawing/2014/main" id="{240C47AD-DC23-4FC7-8D2B-3A4A83858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a:extLst>
              <a:ext uri="{FF2B5EF4-FFF2-40B4-BE49-F238E27FC236}">
                <a16:creationId xmlns:a16="http://schemas.microsoft.com/office/drawing/2014/main" id="{33A91C22-AB71-4D26-B779-C38D7FA2C93D}"/>
              </a:ext>
            </a:extLst>
          </p:cNvPr>
          <p:cNvSpPr txBox="1">
            <a:spLocks noChangeArrowheads="1"/>
          </p:cNvSpPr>
          <p:nvPr/>
        </p:nvSpPr>
        <p:spPr bwMode="auto">
          <a:xfrm>
            <a:off x="8077200" y="914400"/>
            <a:ext cx="96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Wikipedia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81D94-60FB-48AA-AD07-96F6E3628CD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CD5523C2-04F4-4FC3-8625-178E346A8305}"/>
              </a:ext>
            </a:extLst>
          </p:cNvPr>
          <p:cNvPicPr>
            <a:picLocks noChangeAspect="1"/>
          </p:cNvPicPr>
          <p:nvPr/>
        </p:nvPicPr>
        <p:blipFill>
          <a:blip r:embed="rId2"/>
          <a:stretch>
            <a:fillRect/>
          </a:stretch>
        </p:blipFill>
        <p:spPr>
          <a:xfrm>
            <a:off x="490921" y="0"/>
            <a:ext cx="8500679" cy="6858000"/>
          </a:xfrm>
          <a:prstGeom prst="rect">
            <a:avLst/>
          </a:prstGeom>
        </p:spPr>
      </p:pic>
    </p:spTree>
    <p:extLst>
      <p:ext uri="{BB962C8B-B14F-4D97-AF65-F5344CB8AC3E}">
        <p14:creationId xmlns:p14="http://schemas.microsoft.com/office/powerpoint/2010/main" val="416584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3F05BD-A4B8-48B3-82AA-7AB395F0F6E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27" name="Title 1">
            <a:extLst>
              <a:ext uri="{FF2B5EF4-FFF2-40B4-BE49-F238E27FC236}">
                <a16:creationId xmlns:a16="http://schemas.microsoft.com/office/drawing/2014/main" id="{F2589D7E-B549-4FA2-992A-19D3A907C387}"/>
              </a:ext>
            </a:extLst>
          </p:cNvPr>
          <p:cNvSpPr>
            <a:spLocks noGrp="1"/>
          </p:cNvSpPr>
          <p:nvPr>
            <p:ph type="title"/>
          </p:nvPr>
        </p:nvSpPr>
        <p:spPr/>
        <p:txBody>
          <a:bodyPr/>
          <a:lstStyle/>
          <a:p>
            <a:r>
              <a:rPr lang="en-US" altLang="en-US"/>
              <a:t>US is Falling Behind</a:t>
            </a:r>
          </a:p>
        </p:txBody>
      </p:sp>
      <p:pic>
        <p:nvPicPr>
          <p:cNvPr id="77828" name="Picture 3">
            <a:extLst>
              <a:ext uri="{FF2B5EF4-FFF2-40B4-BE49-F238E27FC236}">
                <a16:creationId xmlns:a16="http://schemas.microsoft.com/office/drawing/2014/main" id="{B94FC6EA-B49C-4B50-B271-9E2583CB67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89011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4">
            <a:extLst>
              <a:ext uri="{FF2B5EF4-FFF2-40B4-BE49-F238E27FC236}">
                <a16:creationId xmlns:a16="http://schemas.microsoft.com/office/drawing/2014/main" id="{78777A5E-10B7-4310-9127-7FC151C58BE4}"/>
              </a:ext>
            </a:extLst>
          </p:cNvPr>
          <p:cNvSpPr>
            <a:spLocks noChangeArrowheads="1"/>
          </p:cNvSpPr>
          <p:nvPr/>
        </p:nvSpPr>
        <p:spPr bwMode="auto">
          <a:xfrm>
            <a:off x="34925" y="6400800"/>
            <a:ext cx="278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https://cleantechnica.com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E634DC-0B39-40FB-8E05-A3F9B5A5D5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75" name="Text Placeholder 3">
            <a:extLst>
              <a:ext uri="{FF2B5EF4-FFF2-40B4-BE49-F238E27FC236}">
                <a16:creationId xmlns:a16="http://schemas.microsoft.com/office/drawing/2014/main" id="{3167630B-AA51-470F-A674-A4D56CC75144}"/>
              </a:ext>
            </a:extLst>
          </p:cNvPr>
          <p:cNvSpPr>
            <a:spLocks noGrp="1"/>
          </p:cNvSpPr>
          <p:nvPr>
            <p:ph type="body" idx="4294967295"/>
          </p:nvPr>
        </p:nvSpPr>
        <p:spPr>
          <a:xfrm>
            <a:off x="304800" y="92075"/>
            <a:ext cx="4040188" cy="639763"/>
          </a:xfrm>
        </p:spPr>
        <p:txBody>
          <a:bodyPr/>
          <a:lstStyle/>
          <a:p>
            <a:pPr marL="0" indent="0">
              <a:buFontTx/>
              <a:buNone/>
            </a:pPr>
            <a:r>
              <a:rPr lang="en-US" altLang="en-US" sz="4000"/>
              <a:t>Fossil Fuels</a:t>
            </a:r>
          </a:p>
        </p:txBody>
      </p:sp>
      <p:sp>
        <p:nvSpPr>
          <p:cNvPr id="79876" name="Content Placeholder 4">
            <a:extLst>
              <a:ext uri="{FF2B5EF4-FFF2-40B4-BE49-F238E27FC236}">
                <a16:creationId xmlns:a16="http://schemas.microsoft.com/office/drawing/2014/main" id="{F8644A52-6322-4D08-88DA-D9DAEDD216F3}"/>
              </a:ext>
            </a:extLst>
          </p:cNvPr>
          <p:cNvSpPr>
            <a:spLocks noGrp="1"/>
          </p:cNvSpPr>
          <p:nvPr>
            <p:ph sz="half" idx="4294967295"/>
          </p:nvPr>
        </p:nvSpPr>
        <p:spPr>
          <a:xfrm>
            <a:off x="304800" y="884238"/>
            <a:ext cx="5105400" cy="3951287"/>
          </a:xfrm>
        </p:spPr>
        <p:txBody>
          <a:bodyPr/>
          <a:lstStyle/>
          <a:p>
            <a:r>
              <a:rPr lang="en-US" altLang="en-US"/>
              <a:t>Running out</a:t>
            </a:r>
          </a:p>
          <a:p>
            <a:r>
              <a:rPr lang="en-US" altLang="en-US"/>
              <a:t>Pollute: CO</a:t>
            </a:r>
            <a:r>
              <a:rPr lang="en-US" altLang="en-US" baseline="30000"/>
              <a:t>2</a:t>
            </a:r>
            <a:r>
              <a:rPr lang="en-US" altLang="en-US"/>
              <a:t>, etc.</a:t>
            </a:r>
          </a:p>
          <a:p>
            <a:r>
              <a:rPr lang="en-US" altLang="en-US"/>
              <a:t>Carcinogenic</a:t>
            </a:r>
          </a:p>
          <a:p>
            <a:r>
              <a:rPr lang="en-US" altLang="en-US"/>
              <a:t>Explosive</a:t>
            </a:r>
          </a:p>
          <a:p>
            <a:r>
              <a:rPr lang="en-US" altLang="en-US"/>
              <a:t>Toxic</a:t>
            </a:r>
          </a:p>
          <a:p>
            <a:r>
              <a:rPr lang="en-US" altLang="en-US"/>
              <a:t>Cause war, terrorism</a:t>
            </a:r>
          </a:p>
          <a:p>
            <a:endParaRPr lang="en-US" altLang="en-US"/>
          </a:p>
          <a:p>
            <a:endParaRPr lang="en-US" altLang="en-US"/>
          </a:p>
        </p:txBody>
      </p:sp>
      <p:sp>
        <p:nvSpPr>
          <p:cNvPr id="79877" name="Text Placeholder 5">
            <a:extLst>
              <a:ext uri="{FF2B5EF4-FFF2-40B4-BE49-F238E27FC236}">
                <a16:creationId xmlns:a16="http://schemas.microsoft.com/office/drawing/2014/main" id="{FEEA3B3C-41A1-4B7D-8920-8DE3D8B55926}"/>
              </a:ext>
            </a:extLst>
          </p:cNvPr>
          <p:cNvSpPr>
            <a:spLocks noGrp="1"/>
          </p:cNvSpPr>
          <p:nvPr>
            <p:ph type="body" sz="quarter" idx="4294967295"/>
          </p:nvPr>
        </p:nvSpPr>
        <p:spPr>
          <a:xfrm>
            <a:off x="4495800" y="76200"/>
            <a:ext cx="4041775" cy="639763"/>
          </a:xfrm>
        </p:spPr>
        <p:txBody>
          <a:bodyPr/>
          <a:lstStyle/>
          <a:p>
            <a:pPr marL="0" indent="0">
              <a:buFontTx/>
              <a:buNone/>
            </a:pPr>
            <a:r>
              <a:rPr lang="en-US" altLang="en-US" sz="4000"/>
              <a:t>Renewables</a:t>
            </a:r>
            <a:endParaRPr lang="en-US" altLang="en-US"/>
          </a:p>
        </p:txBody>
      </p:sp>
      <p:sp>
        <p:nvSpPr>
          <p:cNvPr id="79878" name="Content Placeholder 6">
            <a:extLst>
              <a:ext uri="{FF2B5EF4-FFF2-40B4-BE49-F238E27FC236}">
                <a16:creationId xmlns:a16="http://schemas.microsoft.com/office/drawing/2014/main" id="{5523B55D-B891-463E-9EC2-9363E67FD95A}"/>
              </a:ext>
            </a:extLst>
          </p:cNvPr>
          <p:cNvSpPr>
            <a:spLocks noGrp="1"/>
          </p:cNvSpPr>
          <p:nvPr>
            <p:ph sz="quarter" idx="4294967295"/>
          </p:nvPr>
        </p:nvSpPr>
        <p:spPr>
          <a:xfrm>
            <a:off x="4572000" y="914400"/>
            <a:ext cx="4572000" cy="3951288"/>
          </a:xfrm>
        </p:spPr>
        <p:txBody>
          <a:bodyPr/>
          <a:lstStyle/>
          <a:p>
            <a:r>
              <a:rPr lang="en-US" altLang="en-US"/>
              <a:t>Wind: Impacts birds</a:t>
            </a:r>
          </a:p>
          <a:p>
            <a:r>
              <a:rPr lang="en-US" altLang="en-US"/>
              <a:t>Solar: Large installs impact birds</a:t>
            </a:r>
          </a:p>
          <a:p>
            <a:r>
              <a:rPr lang="en-US" altLang="en-US"/>
              <a:t>Geothermal?</a:t>
            </a:r>
          </a:p>
        </p:txBody>
      </p:sp>
      <p:pic>
        <p:nvPicPr>
          <p:cNvPr id="79879" name="Picture 1">
            <a:extLst>
              <a:ext uri="{FF2B5EF4-FFF2-40B4-BE49-F238E27FC236}">
                <a16:creationId xmlns:a16="http://schemas.microsoft.com/office/drawing/2014/main" id="{471B0B10-F1B9-4EB4-9F43-8055E40952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10075"/>
            <a:ext cx="5029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Box 2">
            <a:extLst>
              <a:ext uri="{FF2B5EF4-FFF2-40B4-BE49-F238E27FC236}">
                <a16:creationId xmlns:a16="http://schemas.microsoft.com/office/drawing/2014/main" id="{72936F3A-F6D9-4049-A9D2-6F619C7D975C}"/>
              </a:ext>
            </a:extLst>
          </p:cNvPr>
          <p:cNvSpPr txBox="1">
            <a:spLocks noChangeArrowheads="1"/>
          </p:cNvSpPr>
          <p:nvPr/>
        </p:nvSpPr>
        <p:spPr bwMode="auto">
          <a:xfrm>
            <a:off x="7140575" y="6550025"/>
            <a:ext cx="2035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http://solarcontech.com</a:t>
            </a:r>
          </a:p>
        </p:txBody>
      </p:sp>
      <p:pic>
        <p:nvPicPr>
          <p:cNvPr id="79881" name="Picture 12" descr="http://img.timeinc.net/time/daily/2010/1004/360_oil_spill_0423.jpg">
            <a:extLst>
              <a:ext uri="{FF2B5EF4-FFF2-40B4-BE49-F238E27FC236}">
                <a16:creationId xmlns:a16="http://schemas.microsoft.com/office/drawing/2014/main" id="{595BA6E0-9625-4E0F-B2ED-99CFB9FC1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1188"/>
            <a:ext cx="37338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10E70-644C-4C56-A14B-FB4CE15766D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899" name="Title 1">
            <a:extLst>
              <a:ext uri="{FF2B5EF4-FFF2-40B4-BE49-F238E27FC236}">
                <a16:creationId xmlns:a16="http://schemas.microsoft.com/office/drawing/2014/main" id="{20BFF4CB-9E68-4FA2-9635-417C75EE9801}"/>
              </a:ext>
            </a:extLst>
          </p:cNvPr>
          <p:cNvSpPr>
            <a:spLocks noGrp="1"/>
          </p:cNvSpPr>
          <p:nvPr>
            <p:ph type="title"/>
          </p:nvPr>
        </p:nvSpPr>
        <p:spPr>
          <a:xfrm>
            <a:off x="0" y="0"/>
            <a:ext cx="7924800" cy="1143000"/>
          </a:xfrm>
        </p:spPr>
        <p:txBody>
          <a:bodyPr/>
          <a:lstStyle/>
          <a:p>
            <a:r>
              <a:rPr lang="en-US" altLang="en-US"/>
              <a:t>US Subsidies Favor Oil &amp; Gas</a:t>
            </a:r>
          </a:p>
        </p:txBody>
      </p:sp>
      <p:pic>
        <p:nvPicPr>
          <p:cNvPr id="80900" name="Picture 5">
            <a:extLst>
              <a:ext uri="{FF2B5EF4-FFF2-40B4-BE49-F238E27FC236}">
                <a16:creationId xmlns:a16="http://schemas.microsoft.com/office/drawing/2014/main" id="{9273D8EC-D6B3-4474-99D6-58C7EFCC4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CBC3E4E9-7683-4A17-9184-432E71E546F9}"/>
              </a:ext>
            </a:extLst>
          </p:cNvPr>
          <p:cNvSpPr>
            <a:spLocks noGrp="1"/>
          </p:cNvSpPr>
          <p:nvPr>
            <p:ph type="title"/>
          </p:nvPr>
        </p:nvSpPr>
        <p:spPr/>
        <p:txBody>
          <a:bodyPr/>
          <a:lstStyle/>
          <a:p>
            <a:r>
              <a:rPr lang="en-US" altLang="en-US"/>
              <a:t>Why not Nuclear?</a:t>
            </a:r>
          </a:p>
        </p:txBody>
      </p:sp>
      <p:sp>
        <p:nvSpPr>
          <p:cNvPr id="81923" name="Content Placeholder 2">
            <a:extLst>
              <a:ext uri="{FF2B5EF4-FFF2-40B4-BE49-F238E27FC236}">
                <a16:creationId xmlns:a16="http://schemas.microsoft.com/office/drawing/2014/main" id="{ADAD0232-EAFF-4738-AF96-76F12853EB55}"/>
              </a:ext>
            </a:extLst>
          </p:cNvPr>
          <p:cNvSpPr>
            <a:spLocks noGrp="1"/>
          </p:cNvSpPr>
          <p:nvPr>
            <p:ph idx="1"/>
          </p:nvPr>
        </p:nvSpPr>
        <p:spPr/>
        <p:txBody>
          <a:bodyPr/>
          <a:lstStyle/>
          <a:p>
            <a:r>
              <a:rPr lang="en-US" altLang="en-US"/>
              <a:t>Potential for disasters</a:t>
            </a:r>
          </a:p>
          <a:p>
            <a:r>
              <a:rPr lang="en-US" altLang="en-US"/>
              <a:t>Limited supply of fuel</a:t>
            </a:r>
          </a:p>
          <a:p>
            <a:r>
              <a:rPr lang="en-US" altLang="en-US"/>
              <a:t>No plan to store the waste</a:t>
            </a:r>
          </a:p>
          <a:p>
            <a:pPr lvl="1"/>
            <a:r>
              <a:rPr lang="en-US" altLang="en-US"/>
              <a:t>Estimates for the time required to store nuclear waste range from 1000 to 100,000 years.</a:t>
            </a:r>
          </a:p>
          <a:p>
            <a:r>
              <a:rPr lang="en-US" altLang="en-US"/>
              <a:t>Oldest stable government in the world is Iceland at about 800 years.</a:t>
            </a:r>
          </a:p>
          <a:p>
            <a:pPr lvl="1"/>
            <a:r>
              <a:rPr lang="en-US" altLang="en-US"/>
              <a:t>The US is second at about 230!</a:t>
            </a:r>
          </a:p>
        </p:txBody>
      </p:sp>
      <p:pic>
        <p:nvPicPr>
          <p:cNvPr id="81924" name="Picture 1">
            <a:extLst>
              <a:ext uri="{FF2B5EF4-FFF2-40B4-BE49-F238E27FC236}">
                <a16:creationId xmlns:a16="http://schemas.microsoft.com/office/drawing/2014/main" id="{966042FF-71E7-4592-8FF9-52752A937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2">
            <a:extLst>
              <a:ext uri="{FF2B5EF4-FFF2-40B4-BE49-F238E27FC236}">
                <a16:creationId xmlns:a16="http://schemas.microsoft.com/office/drawing/2014/main" id="{029E5590-7E46-42BC-AF63-EE6212A59FE7}"/>
              </a:ext>
            </a:extLst>
          </p:cNvPr>
          <p:cNvSpPr txBox="1">
            <a:spLocks noChangeArrowheads="1"/>
          </p:cNvSpPr>
          <p:nvPr/>
        </p:nvSpPr>
        <p:spPr bwMode="auto">
          <a:xfrm>
            <a:off x="6324600" y="0"/>
            <a:ext cx="146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sites.suffolk.edu</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A01D81-B68C-4877-A566-2DF636D8ECD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1" name="Title 1">
            <a:extLst>
              <a:ext uri="{FF2B5EF4-FFF2-40B4-BE49-F238E27FC236}">
                <a16:creationId xmlns:a16="http://schemas.microsoft.com/office/drawing/2014/main" id="{E30DC50E-BB3B-412D-AD4F-07C803D168FF}"/>
              </a:ext>
            </a:extLst>
          </p:cNvPr>
          <p:cNvSpPr>
            <a:spLocks noGrp="1"/>
          </p:cNvSpPr>
          <p:nvPr>
            <p:ph type="title"/>
          </p:nvPr>
        </p:nvSpPr>
        <p:spPr>
          <a:xfrm>
            <a:off x="1066800" y="228600"/>
            <a:ext cx="7924800" cy="1143000"/>
          </a:xfrm>
        </p:spPr>
        <p:txBody>
          <a:bodyPr/>
          <a:lstStyle/>
          <a:p>
            <a:r>
              <a:rPr lang="en-US" altLang="en-US" sz="4000"/>
              <a:t>Providing all global energy with clean renewable power</a:t>
            </a:r>
          </a:p>
        </p:txBody>
      </p:sp>
      <p:sp>
        <p:nvSpPr>
          <p:cNvPr id="83972" name="Content Placeholder 2">
            <a:extLst>
              <a:ext uri="{FF2B5EF4-FFF2-40B4-BE49-F238E27FC236}">
                <a16:creationId xmlns:a16="http://schemas.microsoft.com/office/drawing/2014/main" id="{0D443A84-885D-46B1-93DD-30BC31B0A6A4}"/>
              </a:ext>
            </a:extLst>
          </p:cNvPr>
          <p:cNvSpPr>
            <a:spLocks noGrp="1"/>
          </p:cNvSpPr>
          <p:nvPr>
            <p:ph idx="1"/>
          </p:nvPr>
        </p:nvSpPr>
        <p:spPr>
          <a:xfrm>
            <a:off x="304800" y="1752600"/>
            <a:ext cx="7924800" cy="4419600"/>
          </a:xfrm>
        </p:spPr>
        <p:txBody>
          <a:bodyPr/>
          <a:lstStyle/>
          <a:p>
            <a:r>
              <a:rPr lang="en-US" altLang="en-US" sz="2800"/>
              <a:t>3,800,000 5MW wind turbines, </a:t>
            </a:r>
          </a:p>
          <a:p>
            <a:r>
              <a:rPr lang="en-US" altLang="en-US" sz="2800"/>
              <a:t>49,000 300MW concentrated solar plants</a:t>
            </a:r>
          </a:p>
          <a:p>
            <a:r>
              <a:rPr lang="en-US" altLang="en-US" sz="2800"/>
              <a:t>40,000 300 Mw solar PV power plants</a:t>
            </a:r>
          </a:p>
          <a:p>
            <a:r>
              <a:rPr lang="en-US" altLang="en-US" sz="2800"/>
              <a:t>1.7 billion 3kW roof top PV systems</a:t>
            </a:r>
          </a:p>
          <a:p>
            <a:r>
              <a:rPr lang="en-US" altLang="en-US" sz="2800"/>
              <a:t>5350 100MW geothermal power plants</a:t>
            </a:r>
          </a:p>
          <a:p>
            <a:r>
              <a:rPr lang="en-US" altLang="en-US" sz="2800"/>
              <a:t>270 new 1300MW hydroelectric plants</a:t>
            </a:r>
          </a:p>
          <a:p>
            <a:r>
              <a:rPr lang="en-US" altLang="en-US" sz="2800"/>
              <a:t>720,0000 75MW wave devices</a:t>
            </a:r>
          </a:p>
          <a:p>
            <a:r>
              <a:rPr lang="en-US" altLang="en-US" sz="2800"/>
              <a:t>490,000 1MW tidal turbines</a:t>
            </a:r>
          </a:p>
        </p:txBody>
      </p:sp>
      <p:sp>
        <p:nvSpPr>
          <p:cNvPr id="83973" name="TextBox 3">
            <a:extLst>
              <a:ext uri="{FF2B5EF4-FFF2-40B4-BE49-F238E27FC236}">
                <a16:creationId xmlns:a16="http://schemas.microsoft.com/office/drawing/2014/main" id="{F88A1CB7-D351-4D4C-BD2B-56A49E936BF2}"/>
              </a:ext>
            </a:extLst>
          </p:cNvPr>
          <p:cNvSpPr txBox="1">
            <a:spLocks noChangeArrowheads="1"/>
          </p:cNvSpPr>
          <p:nvPr/>
        </p:nvSpPr>
        <p:spPr bwMode="auto">
          <a:xfrm>
            <a:off x="76200" y="6343650"/>
            <a:ext cx="858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Jacobson M. Z., M. A. Delucchi, 2011, Providing all global energy with wind, water, and solar power, Part I:</a:t>
            </a:r>
          </a:p>
          <a:p>
            <a:pPr eaLnBrk="1" hangingPunct="1">
              <a:spcBef>
                <a:spcPct val="0"/>
              </a:spcBef>
              <a:buFontTx/>
              <a:buNone/>
            </a:pPr>
            <a:r>
              <a:rPr lang="en-US" altLang="en-US" sz="1400"/>
              <a:t>Technologies, energy resources, quantities and areas of infrastructure.  Energy Policy</a:t>
            </a:r>
          </a:p>
        </p:txBody>
      </p:sp>
      <p:pic>
        <p:nvPicPr>
          <p:cNvPr id="83974" name="Picture 1">
            <a:extLst>
              <a:ext uri="{FF2B5EF4-FFF2-40B4-BE49-F238E27FC236}">
                <a16:creationId xmlns:a16="http://schemas.microsoft.com/office/drawing/2014/main" id="{E9EEDBFD-8F60-42ED-A621-53A792DF2F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24000"/>
            <a:ext cx="1676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2008BA-0389-440C-8CDA-C09131489831}"/>
              </a:ext>
            </a:extLst>
          </p:cNvPr>
          <p:cNvSpPr txBox="1"/>
          <p:nvPr/>
        </p:nvSpPr>
        <p:spPr>
          <a:xfrm>
            <a:off x="7696200" y="5867400"/>
            <a:ext cx="1533525" cy="261938"/>
          </a:xfrm>
          <a:prstGeom prst="rect">
            <a:avLst/>
          </a:prstGeom>
          <a:noFill/>
        </p:spPr>
        <p:txBody>
          <a:bodyPr wrap="none">
            <a:spAutoFit/>
          </a:bodyPr>
          <a:lstStyle/>
          <a:p>
            <a:pPr>
              <a:defRPr/>
            </a:pPr>
            <a:r>
              <a:rPr lang="en-US" sz="1050" dirty="0"/>
              <a:t> MidAmerican Energy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CA3D2E6-90F6-41B6-85CA-21308E95FD21}"/>
              </a:ext>
            </a:extLst>
          </p:cNvPr>
          <p:cNvSpPr>
            <a:spLocks noGrp="1"/>
          </p:cNvSpPr>
          <p:nvPr>
            <p:ph type="title"/>
          </p:nvPr>
        </p:nvSpPr>
        <p:spPr/>
        <p:txBody>
          <a:bodyPr/>
          <a:lstStyle/>
          <a:p>
            <a:r>
              <a:rPr lang="en-US" altLang="en-US"/>
              <a:t>1.3 Trillion Dollars Buys</a:t>
            </a:r>
          </a:p>
        </p:txBody>
      </p:sp>
      <p:sp>
        <p:nvSpPr>
          <p:cNvPr id="86019" name="Content Placeholder 2">
            <a:extLst>
              <a:ext uri="{FF2B5EF4-FFF2-40B4-BE49-F238E27FC236}">
                <a16:creationId xmlns:a16="http://schemas.microsoft.com/office/drawing/2014/main" id="{B69D7234-3F2A-48C9-916B-406450E34418}"/>
              </a:ext>
            </a:extLst>
          </p:cNvPr>
          <p:cNvSpPr>
            <a:spLocks noGrp="1"/>
          </p:cNvSpPr>
          <p:nvPr>
            <p:ph idx="1"/>
          </p:nvPr>
        </p:nvSpPr>
        <p:spPr/>
        <p:txBody>
          <a:bodyPr/>
          <a:lstStyle/>
          <a:p>
            <a:r>
              <a:rPr lang="en-US" altLang="en-US"/>
              <a:t>Every year, what we spend on the military could purchase:</a:t>
            </a:r>
          </a:p>
          <a:p>
            <a:pPr lvl="1"/>
            <a:r>
              <a:rPr lang="en-US" altLang="en-US"/>
              <a:t>~350,000 wind turbines</a:t>
            </a:r>
          </a:p>
          <a:p>
            <a:pPr lvl="1"/>
            <a:r>
              <a:rPr lang="en-US" altLang="en-US"/>
              <a:t>~450 million residential PV systems</a:t>
            </a:r>
          </a:p>
          <a:p>
            <a:endParaRPr lang="en-US" altLang="en-US"/>
          </a:p>
          <a:p>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01DD9490-BF2B-4A02-8BCE-C61983C1A774}"/>
              </a:ext>
            </a:extLst>
          </p:cNvPr>
          <p:cNvSpPr>
            <a:spLocks noGrp="1"/>
          </p:cNvSpPr>
          <p:nvPr>
            <p:ph type="title"/>
          </p:nvPr>
        </p:nvSpPr>
        <p:spPr/>
        <p:txBody>
          <a:bodyPr/>
          <a:lstStyle/>
          <a:p>
            <a:r>
              <a:rPr lang="en-US" altLang="en-US"/>
              <a:t>What can you do?</a:t>
            </a:r>
          </a:p>
        </p:txBody>
      </p:sp>
      <p:sp>
        <p:nvSpPr>
          <p:cNvPr id="87043" name="Content Placeholder 2">
            <a:extLst>
              <a:ext uri="{FF2B5EF4-FFF2-40B4-BE49-F238E27FC236}">
                <a16:creationId xmlns:a16="http://schemas.microsoft.com/office/drawing/2014/main" id="{3AB985D5-F79A-4D84-A01D-2DCEB8D1BDDB}"/>
              </a:ext>
            </a:extLst>
          </p:cNvPr>
          <p:cNvSpPr>
            <a:spLocks noGrp="1"/>
          </p:cNvSpPr>
          <p:nvPr>
            <p:ph idx="1"/>
          </p:nvPr>
        </p:nvSpPr>
        <p:spPr>
          <a:xfrm>
            <a:off x="1066800" y="990600"/>
            <a:ext cx="7924800" cy="4953000"/>
          </a:xfrm>
        </p:spPr>
        <p:txBody>
          <a:bodyPr/>
          <a:lstStyle/>
          <a:p>
            <a:r>
              <a:rPr lang="en-US" altLang="en-US"/>
              <a:t>First, seek:</a:t>
            </a:r>
          </a:p>
          <a:p>
            <a:pPr lvl="1"/>
            <a:r>
              <a:rPr lang="en-US" altLang="en-US"/>
              <a:t>The strength to change the things you can</a:t>
            </a:r>
          </a:p>
          <a:p>
            <a:pPr lvl="1"/>
            <a:r>
              <a:rPr lang="en-US" altLang="en-US"/>
              <a:t>The serenity to accept the things you cannot</a:t>
            </a:r>
          </a:p>
          <a:p>
            <a:pPr lvl="1"/>
            <a:r>
              <a:rPr lang="en-US" altLang="en-US"/>
              <a:t>The wisdom to know the difference</a:t>
            </a:r>
          </a:p>
          <a:p>
            <a:pPr lvl="2"/>
            <a:r>
              <a:rPr lang="en-US" altLang="en-US"/>
              <a:t>Adapted from Reinhold Niebuhr</a:t>
            </a:r>
          </a:p>
          <a:p>
            <a:r>
              <a:rPr lang="en-US" altLang="en-US"/>
              <a:t>Be the change you want to see in the world - Ghandi</a:t>
            </a:r>
          </a:p>
          <a:p>
            <a:r>
              <a:rPr lang="en-US" altLang="en-US"/>
              <a:t>Use renewable energy:</a:t>
            </a:r>
            <a:endParaRPr lang="en-US" altLang="en-US" sz="2800"/>
          </a:p>
          <a:p>
            <a:pPr lvl="1"/>
            <a:r>
              <a:rPr lang="en-US" altLang="en-US" sz="2400"/>
              <a:t>Walk &amp; ride</a:t>
            </a:r>
          </a:p>
          <a:p>
            <a:pPr lvl="1"/>
            <a:r>
              <a:rPr lang="en-US" altLang="en-US" sz="2400"/>
              <a:t>Purchase a house near work</a:t>
            </a:r>
          </a:p>
          <a:p>
            <a:pPr lvl="1"/>
            <a:r>
              <a:rPr lang="en-US" altLang="en-US" sz="2400"/>
              <a:t>Build or remodel your house to be carbon neutral or positive</a:t>
            </a:r>
          </a:p>
          <a:p>
            <a:endParaRPr lang="en-US" altLang="en-US"/>
          </a:p>
          <a:p>
            <a:endParaRPr lang="en-US" altLang="en-US"/>
          </a:p>
          <a:p>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7633553C-AA3C-4A14-88D3-5764F2A2C2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4876800"/>
            <a:ext cx="42735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1">
            <a:extLst>
              <a:ext uri="{FF2B5EF4-FFF2-40B4-BE49-F238E27FC236}">
                <a16:creationId xmlns:a16="http://schemas.microsoft.com/office/drawing/2014/main" id="{67996839-0E5F-4B64-A4BE-96EC4FA54121}"/>
              </a:ext>
            </a:extLst>
          </p:cNvPr>
          <p:cNvSpPr>
            <a:spLocks noGrp="1"/>
          </p:cNvSpPr>
          <p:nvPr>
            <p:ph type="title"/>
          </p:nvPr>
        </p:nvSpPr>
        <p:spPr/>
        <p:txBody>
          <a:bodyPr/>
          <a:lstStyle/>
          <a:p>
            <a:r>
              <a:rPr lang="en-US" altLang="en-US"/>
              <a:t>What you can do</a:t>
            </a:r>
          </a:p>
        </p:txBody>
      </p:sp>
      <p:sp>
        <p:nvSpPr>
          <p:cNvPr id="88068" name="Content Placeholder 2">
            <a:extLst>
              <a:ext uri="{FF2B5EF4-FFF2-40B4-BE49-F238E27FC236}">
                <a16:creationId xmlns:a16="http://schemas.microsoft.com/office/drawing/2014/main" id="{8EDB5470-9D23-4D45-B925-F4F60B837E9A}"/>
              </a:ext>
            </a:extLst>
          </p:cNvPr>
          <p:cNvSpPr>
            <a:spLocks noGrp="1"/>
          </p:cNvSpPr>
          <p:nvPr>
            <p:ph idx="1"/>
          </p:nvPr>
        </p:nvSpPr>
        <p:spPr/>
        <p:txBody>
          <a:bodyPr/>
          <a:lstStyle/>
          <a:p>
            <a:r>
              <a:rPr lang="en-US" altLang="en-US" sz="2800"/>
              <a:t>Contact Your Elected Officials</a:t>
            </a:r>
          </a:p>
          <a:p>
            <a:pPr lvl="1"/>
            <a:r>
              <a:rPr lang="en-US" altLang="en-US" sz="2400"/>
              <a:t>https://www.usa.gov/elected-officials</a:t>
            </a:r>
          </a:p>
          <a:p>
            <a:pPr lvl="1"/>
            <a:r>
              <a:rPr lang="en-US" altLang="en-US" sz="2400"/>
              <a:t>Tell them not to support Trump’s increases to defense and cuts to agencies that provide services to us.</a:t>
            </a:r>
          </a:p>
          <a:p>
            <a:r>
              <a:rPr lang="en-US" altLang="en-US" sz="2800"/>
              <a:t>Push for tax credits on renewables, taxes on fossil fuels, regulations against further fossil fuel development</a:t>
            </a:r>
          </a:p>
          <a:p>
            <a:pPr lvl="1"/>
            <a:r>
              <a:rPr lang="en-US" altLang="en-US" sz="2400"/>
              <a:t>Support petitions (see MoveOn.org)</a:t>
            </a:r>
          </a:p>
          <a:p>
            <a:pPr lvl="1"/>
            <a:endParaRPr lang="en-US" altLang="en-US" sz="2400"/>
          </a:p>
          <a:p>
            <a:pPr lvl="1"/>
            <a:endParaRPr lang="en-US" altLang="en-US" sz="2400"/>
          </a:p>
        </p:txBody>
      </p:sp>
      <p:sp>
        <p:nvSpPr>
          <p:cNvPr id="88069" name="TextBox 2">
            <a:extLst>
              <a:ext uri="{FF2B5EF4-FFF2-40B4-BE49-F238E27FC236}">
                <a16:creationId xmlns:a16="http://schemas.microsoft.com/office/drawing/2014/main" id="{85DE8542-3529-4B8F-8908-47FE89493057}"/>
              </a:ext>
            </a:extLst>
          </p:cNvPr>
          <p:cNvSpPr txBox="1">
            <a:spLocks noChangeArrowheads="1"/>
          </p:cNvSpPr>
          <p:nvPr/>
        </p:nvSpPr>
        <p:spPr bwMode="auto">
          <a:xfrm>
            <a:off x="3810000" y="6550025"/>
            <a:ext cx="110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govtrack.us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18EA95-7655-46FF-AD77-1E13B3189DB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091" name="Title 1">
            <a:extLst>
              <a:ext uri="{FF2B5EF4-FFF2-40B4-BE49-F238E27FC236}">
                <a16:creationId xmlns:a16="http://schemas.microsoft.com/office/drawing/2014/main" id="{9D1F8A21-AF9B-455D-A88F-A050EC1CA301}"/>
              </a:ext>
            </a:extLst>
          </p:cNvPr>
          <p:cNvSpPr>
            <a:spLocks noGrp="1"/>
          </p:cNvSpPr>
          <p:nvPr>
            <p:ph type="title"/>
          </p:nvPr>
        </p:nvSpPr>
        <p:spPr/>
        <p:txBody>
          <a:bodyPr/>
          <a:lstStyle/>
          <a:p>
            <a:r>
              <a:rPr lang="en-US" altLang="en-US"/>
              <a:t>Pressure on Critical Land</a:t>
            </a:r>
          </a:p>
        </p:txBody>
      </p:sp>
      <p:sp>
        <p:nvSpPr>
          <p:cNvPr id="89092" name="Content Placeholder 2">
            <a:extLst>
              <a:ext uri="{FF2B5EF4-FFF2-40B4-BE49-F238E27FC236}">
                <a16:creationId xmlns:a16="http://schemas.microsoft.com/office/drawing/2014/main" id="{CEA73505-9EB4-4F90-8B8A-426C9BC4E26E}"/>
              </a:ext>
            </a:extLst>
          </p:cNvPr>
          <p:cNvSpPr>
            <a:spLocks noGrp="1"/>
          </p:cNvSpPr>
          <p:nvPr>
            <p:ph idx="1"/>
          </p:nvPr>
        </p:nvSpPr>
        <p:spPr>
          <a:xfrm>
            <a:off x="5105400" y="1143000"/>
            <a:ext cx="3695700" cy="2362200"/>
          </a:xfrm>
        </p:spPr>
        <p:txBody>
          <a:bodyPr/>
          <a:lstStyle/>
          <a:p>
            <a:r>
              <a:rPr lang="en-US" altLang="en-US"/>
              <a:t>Food</a:t>
            </a:r>
          </a:p>
          <a:p>
            <a:r>
              <a:rPr lang="en-US" altLang="en-US"/>
              <a:t>Energy</a:t>
            </a:r>
          </a:p>
          <a:p>
            <a:r>
              <a:rPr lang="en-US" altLang="en-US"/>
              <a:t>Biodiversity</a:t>
            </a:r>
          </a:p>
          <a:p>
            <a:r>
              <a:rPr lang="en-US" altLang="en-US"/>
              <a:t>Water</a:t>
            </a:r>
          </a:p>
        </p:txBody>
      </p:sp>
      <p:pic>
        <p:nvPicPr>
          <p:cNvPr id="89093" name="Picture 2">
            <a:extLst>
              <a:ext uri="{FF2B5EF4-FFF2-40B4-BE49-F238E27FC236}">
                <a16:creationId xmlns:a16="http://schemas.microsoft.com/office/drawing/2014/main" id="{D533A1D8-5C97-474D-8D29-9E727DAE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705225"/>
            <a:ext cx="52387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3">
            <a:extLst>
              <a:ext uri="{FF2B5EF4-FFF2-40B4-BE49-F238E27FC236}">
                <a16:creationId xmlns:a16="http://schemas.microsoft.com/office/drawing/2014/main" id="{C59D3B69-CB0C-4417-A0AC-B0B475CAA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688"/>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E759EEB1-3FA4-4B85-BF58-4C5F13E6A83F}"/>
              </a:ext>
            </a:extLst>
          </p:cNvPr>
          <p:cNvSpPr>
            <a:spLocks noGrp="1"/>
          </p:cNvSpPr>
          <p:nvPr>
            <p:ph type="title"/>
          </p:nvPr>
        </p:nvSpPr>
        <p:spPr/>
        <p:txBody>
          <a:bodyPr/>
          <a:lstStyle/>
          <a:p>
            <a:pPr eaLnBrk="1" hangingPunct="1"/>
            <a:r>
              <a:rPr lang="en-US" altLang="en-US"/>
              <a:t>Nantucket Island</a:t>
            </a:r>
          </a:p>
        </p:txBody>
      </p:sp>
      <p:sp>
        <p:nvSpPr>
          <p:cNvPr id="90115" name="Content Placeholder 2">
            <a:extLst>
              <a:ext uri="{FF2B5EF4-FFF2-40B4-BE49-F238E27FC236}">
                <a16:creationId xmlns:a16="http://schemas.microsoft.com/office/drawing/2014/main" id="{76CD9456-2514-403E-BC47-F596236C2ED0}"/>
              </a:ext>
            </a:extLst>
          </p:cNvPr>
          <p:cNvSpPr>
            <a:spLocks noGrp="1"/>
          </p:cNvSpPr>
          <p:nvPr>
            <p:ph idx="1"/>
          </p:nvPr>
        </p:nvSpPr>
        <p:spPr/>
        <p:txBody>
          <a:bodyPr/>
          <a:lstStyle/>
          <a:p>
            <a:pPr eaLnBrk="1" hangingPunct="1"/>
            <a:endParaRPr lang="en-US" altLang="en-US"/>
          </a:p>
        </p:txBody>
      </p:sp>
      <p:pic>
        <p:nvPicPr>
          <p:cNvPr id="90116" name="Picture 3">
            <a:extLst>
              <a:ext uri="{FF2B5EF4-FFF2-40B4-BE49-F238E27FC236}">
                <a16:creationId xmlns:a16="http://schemas.microsoft.com/office/drawing/2014/main" id="{EFE186E7-1392-4181-A85D-0D1E3E9B2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911975"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4">
            <a:extLst>
              <a:ext uri="{FF2B5EF4-FFF2-40B4-BE49-F238E27FC236}">
                <a16:creationId xmlns:a16="http://schemas.microsoft.com/office/drawing/2014/main" id="{267AF5B2-5DC4-4E5C-BC6E-ADC810408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029200"/>
            <a:ext cx="6796087" cy="169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9A33AA-F3FF-4201-914F-29BF44E8A56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82582B83-2312-4370-97AD-CC0176A52E51}"/>
              </a:ext>
            </a:extLst>
          </p:cNvPr>
          <p:cNvSpPr>
            <a:spLocks noGrp="1"/>
          </p:cNvSpPr>
          <p:nvPr>
            <p:ph type="title"/>
          </p:nvPr>
        </p:nvSpPr>
        <p:spPr/>
        <p:txBody>
          <a:bodyPr/>
          <a:lstStyle/>
          <a:p>
            <a:r>
              <a:rPr lang="en-US" dirty="0"/>
              <a:t>Arabian Expansion</a:t>
            </a:r>
          </a:p>
        </p:txBody>
      </p:sp>
      <p:sp>
        <p:nvSpPr>
          <p:cNvPr id="3" name="Content Placeholder 2">
            <a:extLst>
              <a:ext uri="{FF2B5EF4-FFF2-40B4-BE49-F238E27FC236}">
                <a16:creationId xmlns:a16="http://schemas.microsoft.com/office/drawing/2014/main" id="{C265B38F-89B6-4E87-8530-A534EAFAE2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452D23-3392-41BF-A8FB-B411DF796367}"/>
              </a:ext>
            </a:extLst>
          </p:cNvPr>
          <p:cNvPicPr>
            <a:picLocks noChangeAspect="1"/>
          </p:cNvPicPr>
          <p:nvPr/>
        </p:nvPicPr>
        <p:blipFill>
          <a:blip r:embed="rId3"/>
          <a:stretch>
            <a:fillRect/>
          </a:stretch>
        </p:blipFill>
        <p:spPr>
          <a:xfrm>
            <a:off x="138056" y="863937"/>
            <a:ext cx="8980842" cy="5958204"/>
          </a:xfrm>
          <a:prstGeom prst="rect">
            <a:avLst/>
          </a:prstGeom>
        </p:spPr>
      </p:pic>
    </p:spTree>
    <p:extLst>
      <p:ext uri="{BB962C8B-B14F-4D97-AF65-F5344CB8AC3E}">
        <p14:creationId xmlns:p14="http://schemas.microsoft.com/office/powerpoint/2010/main" val="1616031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E4ADC7-FBC2-40E7-B879-9F3A44BE79D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39" name="Picture 1">
            <a:extLst>
              <a:ext uri="{FF2B5EF4-FFF2-40B4-BE49-F238E27FC236}">
                <a16:creationId xmlns:a16="http://schemas.microsoft.com/office/drawing/2014/main" id="{D7BA6912-B215-4ED1-A3ED-98DE7B14F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itle 1">
            <a:extLst>
              <a:ext uri="{FF2B5EF4-FFF2-40B4-BE49-F238E27FC236}">
                <a16:creationId xmlns:a16="http://schemas.microsoft.com/office/drawing/2014/main" id="{6774975E-AB77-4043-B76F-732A936E3775}"/>
              </a:ext>
            </a:extLst>
          </p:cNvPr>
          <p:cNvSpPr>
            <a:spLocks noGrp="1"/>
          </p:cNvSpPr>
          <p:nvPr>
            <p:ph type="title"/>
          </p:nvPr>
        </p:nvSpPr>
        <p:spPr/>
        <p:txBody>
          <a:bodyPr/>
          <a:lstStyle/>
          <a:p>
            <a:pPr eaLnBrk="1" hangingPunct="1"/>
            <a:r>
              <a:rPr lang="en-US" altLang="en-US">
                <a:solidFill>
                  <a:schemeClr val="bg1"/>
                </a:solidFill>
              </a:rPr>
              <a:t>As GIS Professionals</a:t>
            </a:r>
          </a:p>
        </p:txBody>
      </p:sp>
      <p:sp>
        <p:nvSpPr>
          <p:cNvPr id="91141" name="Content Placeholder 2">
            <a:extLst>
              <a:ext uri="{FF2B5EF4-FFF2-40B4-BE49-F238E27FC236}">
                <a16:creationId xmlns:a16="http://schemas.microsoft.com/office/drawing/2014/main" id="{825486EA-0E9C-4902-BDE3-E51F38DC2841}"/>
              </a:ext>
            </a:extLst>
          </p:cNvPr>
          <p:cNvSpPr>
            <a:spLocks noGrp="1"/>
          </p:cNvSpPr>
          <p:nvPr>
            <p:ph idx="1"/>
          </p:nvPr>
        </p:nvSpPr>
        <p:spPr>
          <a:xfrm>
            <a:off x="609600" y="1066800"/>
            <a:ext cx="7924800" cy="5638800"/>
          </a:xfrm>
        </p:spPr>
        <p:txBody>
          <a:bodyPr/>
          <a:lstStyle/>
          <a:p>
            <a:pPr eaLnBrk="1" hangingPunct="1"/>
            <a:r>
              <a:rPr lang="en-US" altLang="en-US">
                <a:solidFill>
                  <a:schemeClr val="bg1"/>
                </a:solidFill>
              </a:rPr>
              <a:t>Listen, then define and describe the issue</a:t>
            </a:r>
          </a:p>
          <a:p>
            <a:pPr eaLnBrk="1" hangingPunct="1"/>
            <a:r>
              <a:rPr lang="en-US" altLang="en-US">
                <a:solidFill>
                  <a:schemeClr val="bg1"/>
                </a:solidFill>
              </a:rPr>
              <a:t>Collect and qualify data</a:t>
            </a:r>
          </a:p>
          <a:p>
            <a:pPr eaLnBrk="1" hangingPunct="1"/>
            <a:r>
              <a:rPr lang="en-US" altLang="en-US">
                <a:solidFill>
                  <a:schemeClr val="bg1"/>
                </a:solidFill>
              </a:rPr>
              <a:t>Analyze, model, map, and write</a:t>
            </a:r>
          </a:p>
          <a:p>
            <a:pPr eaLnBrk="1" hangingPunct="1"/>
            <a:r>
              <a:rPr lang="en-US" altLang="en-US">
                <a:solidFill>
                  <a:schemeClr val="bg1"/>
                </a:solidFill>
              </a:rPr>
              <a:t>Convey results, with uncertainties, to all interested parties</a:t>
            </a:r>
          </a:p>
          <a:p>
            <a:pPr eaLnBrk="1" hangingPunct="1"/>
            <a:r>
              <a:rPr lang="en-US" altLang="en-US">
                <a:solidFill>
                  <a:schemeClr val="bg1"/>
                </a:solidFill>
              </a:rPr>
              <a:t>Learn and educate</a:t>
            </a:r>
          </a:p>
          <a:p>
            <a:pPr eaLnBrk="1" hangingPunct="1"/>
            <a:endParaRPr lang="en-US" altLang="en-US">
              <a:solidFill>
                <a:schemeClr val="bg1"/>
              </a:solidFill>
            </a:endParaRPr>
          </a:p>
          <a:p>
            <a:pPr eaLnBrk="1" hangingPunct="1"/>
            <a:r>
              <a:rPr lang="en-US" altLang="en-US">
                <a:solidFill>
                  <a:schemeClr val="bg1"/>
                </a:solidFill>
              </a:rPr>
              <a:t>Maps can make a difference, locally or globally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14ACA5C-B9D0-43BD-ABA9-7C63B2E2AD52}"/>
              </a:ext>
            </a:extLst>
          </p:cNvPr>
          <p:cNvSpPr>
            <a:spLocks noGrp="1"/>
          </p:cNvSpPr>
          <p:nvPr>
            <p:ph type="title"/>
          </p:nvPr>
        </p:nvSpPr>
        <p:spPr/>
        <p:txBody>
          <a:bodyPr/>
          <a:lstStyle/>
          <a:p>
            <a:r>
              <a:rPr lang="en-US" altLang="en-US"/>
              <a:t>Additional Slides</a:t>
            </a:r>
          </a:p>
        </p:txBody>
      </p:sp>
      <p:sp>
        <p:nvSpPr>
          <p:cNvPr id="92163" name="Content Placeholder 2">
            <a:extLst>
              <a:ext uri="{FF2B5EF4-FFF2-40B4-BE49-F238E27FC236}">
                <a16:creationId xmlns:a16="http://schemas.microsoft.com/office/drawing/2014/main" id="{359DF8C8-1CD2-4B0E-89D1-D93621132124}"/>
              </a:ext>
            </a:extLst>
          </p:cNvPr>
          <p:cNvSpPr>
            <a:spLocks noGrp="1"/>
          </p:cNvSpPr>
          <p:nvPr>
            <p:ph idx="1"/>
          </p:nvPr>
        </p:nvSpPr>
        <p:spPr/>
        <p:txBody>
          <a:bodyPr/>
          <a:lstStyle/>
          <a:p>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40F8AC7-8E53-4298-8822-963A1F770181}"/>
              </a:ext>
            </a:extLst>
          </p:cNvPr>
          <p:cNvSpPr>
            <a:spLocks noGrp="1"/>
          </p:cNvSpPr>
          <p:nvPr>
            <p:ph type="title"/>
          </p:nvPr>
        </p:nvSpPr>
        <p:spPr/>
        <p:txBody>
          <a:bodyPr/>
          <a:lstStyle/>
          <a:p>
            <a:r>
              <a:rPr lang="en-US" altLang="en-US"/>
              <a:t>Hypothesis</a:t>
            </a:r>
          </a:p>
        </p:txBody>
      </p:sp>
      <p:sp>
        <p:nvSpPr>
          <p:cNvPr id="93187" name="Content Placeholder 2">
            <a:extLst>
              <a:ext uri="{FF2B5EF4-FFF2-40B4-BE49-F238E27FC236}">
                <a16:creationId xmlns:a16="http://schemas.microsoft.com/office/drawing/2014/main" id="{D3868282-E9C4-4CDF-9049-75F85F01B059}"/>
              </a:ext>
            </a:extLst>
          </p:cNvPr>
          <p:cNvSpPr>
            <a:spLocks noGrp="1"/>
          </p:cNvSpPr>
          <p:nvPr>
            <p:ph idx="1"/>
          </p:nvPr>
        </p:nvSpPr>
        <p:spPr>
          <a:xfrm>
            <a:off x="1066800" y="1219200"/>
            <a:ext cx="7924800" cy="5638800"/>
          </a:xfrm>
        </p:spPr>
        <p:txBody>
          <a:bodyPr/>
          <a:lstStyle/>
          <a:p>
            <a:r>
              <a:rPr lang="en-US" altLang="en-US"/>
              <a:t>The United States has created a global empire backed by a huge military industrial complex</a:t>
            </a:r>
          </a:p>
          <a:p>
            <a:r>
              <a:rPr lang="en-US" altLang="en-US"/>
              <a:t>The US is funding this empire instead of investing in updating our infrastructure, including moving to renewable energy source</a:t>
            </a:r>
          </a:p>
          <a:p>
            <a:r>
              <a:rPr lang="en-US" altLang="en-US"/>
              <a:t>This will result in degrading our planet to where it cannot sustain our current population by the end of this century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1B0371-735A-4510-B969-E77685D064B5}"/>
              </a:ext>
            </a:extLst>
          </p:cNvPr>
          <p:cNvSpPr>
            <a:spLocks noGrp="1"/>
          </p:cNvSpPr>
          <p:nvPr>
            <p:ph type="title"/>
          </p:nvPr>
        </p:nvSpPr>
        <p:spPr/>
        <p:txBody>
          <a:bodyPr/>
          <a:lstStyle/>
          <a:p>
            <a:r>
              <a:rPr lang="en-US" altLang="en-US"/>
              <a:t>In Summary</a:t>
            </a:r>
          </a:p>
        </p:txBody>
      </p:sp>
      <p:sp>
        <p:nvSpPr>
          <p:cNvPr id="46083" name="Content Placeholder 3">
            <a:extLst>
              <a:ext uri="{FF2B5EF4-FFF2-40B4-BE49-F238E27FC236}">
                <a16:creationId xmlns:a16="http://schemas.microsoft.com/office/drawing/2014/main" id="{EC1A2B52-A5DA-43E4-A843-0C0136CC5230}"/>
              </a:ext>
            </a:extLst>
          </p:cNvPr>
          <p:cNvSpPr>
            <a:spLocks noGrp="1"/>
          </p:cNvSpPr>
          <p:nvPr>
            <p:ph idx="1"/>
          </p:nvPr>
        </p:nvSpPr>
        <p:spPr/>
        <p:txBody>
          <a:bodyPr/>
          <a:lstStyle/>
          <a:p>
            <a:r>
              <a:rPr lang="en-US" altLang="en-US"/>
              <a:t>The US has developed a huge complex of military contractors, defense works, lobbyists, politicians and the Department of Defense that must have conflict to justify it’s existence.</a:t>
            </a:r>
          </a:p>
          <a:p>
            <a:r>
              <a:rPr lang="en-US" altLang="en-US"/>
              <a:t>The complex supports the rich through supporting resource extraction in other countries.</a:t>
            </a:r>
          </a:p>
          <a:p>
            <a:r>
              <a:rPr lang="en-US" altLang="en-US"/>
              <a:t>Tax payers are helping with funding to the detriment of the world.</a:t>
            </a:r>
          </a:p>
        </p:txBody>
      </p:sp>
    </p:spTree>
    <p:extLst>
      <p:ext uri="{BB962C8B-B14F-4D97-AF65-F5344CB8AC3E}">
        <p14:creationId xmlns:p14="http://schemas.microsoft.com/office/powerpoint/2010/main" val="688202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D7CFC56A-D9D2-4155-ACA7-2FDD23C1E95B}"/>
              </a:ext>
            </a:extLst>
          </p:cNvPr>
          <p:cNvSpPr>
            <a:spLocks noGrp="1"/>
          </p:cNvSpPr>
          <p:nvPr>
            <p:ph type="title"/>
          </p:nvPr>
        </p:nvSpPr>
        <p:spPr/>
        <p:txBody>
          <a:bodyPr/>
          <a:lstStyle/>
          <a:p>
            <a:r>
              <a:rPr lang="en-US" altLang="en-US"/>
              <a:t>Future of Life Maps</a:t>
            </a:r>
          </a:p>
        </p:txBody>
      </p:sp>
      <p:sp>
        <p:nvSpPr>
          <p:cNvPr id="94211" name="Content Placeholder 2">
            <a:extLst>
              <a:ext uri="{FF2B5EF4-FFF2-40B4-BE49-F238E27FC236}">
                <a16:creationId xmlns:a16="http://schemas.microsoft.com/office/drawing/2014/main" id="{E23C801D-6CB6-4CF5-A425-B2B6C5AF5740}"/>
              </a:ext>
            </a:extLst>
          </p:cNvPr>
          <p:cNvSpPr>
            <a:spLocks noGrp="1"/>
          </p:cNvSpPr>
          <p:nvPr>
            <p:ph idx="1"/>
          </p:nvPr>
        </p:nvSpPr>
        <p:spPr/>
        <p:txBody>
          <a:bodyPr/>
          <a:lstStyle/>
          <a:p>
            <a:r>
              <a:rPr lang="en-US" altLang="en-US"/>
              <a:t>https://futureoflife.org/background/us-nuclear-targets/#nukemap</a:t>
            </a:r>
          </a:p>
        </p:txBody>
      </p:sp>
      <p:pic>
        <p:nvPicPr>
          <p:cNvPr id="94212" name="Picture 1">
            <a:extLst>
              <a:ext uri="{FF2B5EF4-FFF2-40B4-BE49-F238E27FC236}">
                <a16:creationId xmlns:a16="http://schemas.microsoft.com/office/drawing/2014/main" id="{0AB5CFD0-0833-41E2-BA1C-6F59780684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89188"/>
            <a:ext cx="67818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a:t>Military-Industrial-Oil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a:off x="33528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a:off x="1524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F1808BE-AA45-49EE-A5BF-AB7F4A2DB042}"/>
              </a:ext>
            </a:extLst>
          </p:cNvPr>
          <p:cNvSpPr>
            <a:spLocks noGrp="1"/>
          </p:cNvSpPr>
          <p:nvPr>
            <p:ph type="title"/>
          </p:nvPr>
        </p:nvSpPr>
        <p:spPr/>
        <p:txBody>
          <a:bodyPr/>
          <a:lstStyle/>
          <a:p>
            <a:endParaRPr lang="en-US" altLang="en-US"/>
          </a:p>
        </p:txBody>
      </p:sp>
      <p:pic>
        <p:nvPicPr>
          <p:cNvPr id="96259" name="Picture 2" descr="The U.S. Military Footprint on the World">
            <a:extLst>
              <a:ext uri="{FF2B5EF4-FFF2-40B4-BE49-F238E27FC236}">
                <a16:creationId xmlns:a16="http://schemas.microsoft.com/office/drawing/2014/main" id="{B1CFBDB5-3116-4E25-8141-09A051CA2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53357C01-3AFF-4FFD-A6BE-79884B9B0B9E}"/>
              </a:ext>
            </a:extLst>
          </p:cNvPr>
          <p:cNvSpPr>
            <a:spLocks noGrp="1"/>
          </p:cNvSpPr>
          <p:nvPr>
            <p:ph type="title"/>
          </p:nvPr>
        </p:nvSpPr>
        <p:spPr/>
        <p:txBody>
          <a:bodyPr/>
          <a:lstStyle/>
          <a:p>
            <a:r>
              <a:rPr lang="en-US" altLang="en-US"/>
              <a:t>Trump’s Proposed Changes:</a:t>
            </a:r>
          </a:p>
        </p:txBody>
      </p:sp>
      <p:sp>
        <p:nvSpPr>
          <p:cNvPr id="97283" name="Content Placeholder 2">
            <a:extLst>
              <a:ext uri="{FF2B5EF4-FFF2-40B4-BE49-F238E27FC236}">
                <a16:creationId xmlns:a16="http://schemas.microsoft.com/office/drawing/2014/main" id="{0493113E-DCFF-48E2-A8F4-20BB4F1786DB}"/>
              </a:ext>
            </a:extLst>
          </p:cNvPr>
          <p:cNvSpPr>
            <a:spLocks noGrp="1"/>
          </p:cNvSpPr>
          <p:nvPr>
            <p:ph idx="1"/>
          </p:nvPr>
        </p:nvSpPr>
        <p:spPr>
          <a:xfrm>
            <a:off x="1066800" y="1219200"/>
            <a:ext cx="7924800" cy="5638800"/>
          </a:xfrm>
        </p:spPr>
        <p:txBody>
          <a:bodyPr/>
          <a:lstStyle/>
          <a:p>
            <a:r>
              <a:rPr lang="en-US" altLang="en-US"/>
              <a:t>Defense: +10% ($54 billion)</a:t>
            </a:r>
          </a:p>
          <a:p>
            <a:r>
              <a:rPr lang="en-US" altLang="en-US"/>
              <a:t>EPA: -31%</a:t>
            </a:r>
          </a:p>
          <a:p>
            <a:r>
              <a:rPr lang="en-US" altLang="en-US"/>
              <a:t>State Department: -29%</a:t>
            </a:r>
          </a:p>
          <a:p>
            <a:r>
              <a:rPr lang="en-US" altLang="en-US"/>
              <a:t>Dept. of Ag.: -21%</a:t>
            </a:r>
          </a:p>
          <a:p>
            <a:r>
              <a:rPr lang="en-US" altLang="en-US"/>
              <a:t>Dept. of Health Services: -18%</a:t>
            </a:r>
          </a:p>
          <a:p>
            <a:r>
              <a:rPr lang="en-US" altLang="en-US"/>
              <a:t>Dept. of Commerce: -16%</a:t>
            </a:r>
          </a:p>
          <a:p>
            <a:pPr lvl="1"/>
            <a:r>
              <a:rPr lang="en-US" altLang="en-US"/>
              <a:t>NOAA: -$250 in coastal research</a:t>
            </a:r>
          </a:p>
          <a:p>
            <a:r>
              <a:rPr lang="en-US" altLang="en-US"/>
              <a:t>Dept. of Education: -14%</a:t>
            </a:r>
          </a:p>
          <a:p>
            <a:r>
              <a:rPr lang="en-US" altLang="en-US"/>
              <a:t>Dept. of Energy: -6%</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EBA91A35-9C24-4B18-B022-E301E1773F9A}"/>
              </a:ext>
            </a:extLst>
          </p:cNvPr>
          <p:cNvSpPr>
            <a:spLocks noGrp="1"/>
          </p:cNvSpPr>
          <p:nvPr>
            <p:ph type="title"/>
          </p:nvPr>
        </p:nvSpPr>
        <p:spPr/>
        <p:txBody>
          <a:bodyPr/>
          <a:lstStyle/>
          <a:p>
            <a:r>
              <a:rPr lang="en-US" altLang="en-US"/>
              <a:t>Summary</a:t>
            </a:r>
          </a:p>
        </p:txBody>
      </p:sp>
      <p:sp>
        <p:nvSpPr>
          <p:cNvPr id="98307" name="Content Placeholder 2">
            <a:extLst>
              <a:ext uri="{FF2B5EF4-FFF2-40B4-BE49-F238E27FC236}">
                <a16:creationId xmlns:a16="http://schemas.microsoft.com/office/drawing/2014/main" id="{23E9976B-C4A2-48AF-AD67-B94F6E2F7256}"/>
              </a:ext>
            </a:extLst>
          </p:cNvPr>
          <p:cNvSpPr>
            <a:spLocks noGrp="1"/>
          </p:cNvSpPr>
          <p:nvPr>
            <p:ph idx="1"/>
          </p:nvPr>
        </p:nvSpPr>
        <p:spPr/>
        <p:txBody>
          <a:bodyPr/>
          <a:lstStyle/>
          <a:p>
            <a:r>
              <a:rPr lang="en-US" altLang="en-US"/>
              <a:t>US is arming ourselves, and the rest of the world, as if we are in a world war.</a:t>
            </a:r>
          </a:p>
          <a:p>
            <a:r>
              <a:rPr lang="en-US" altLang="en-US"/>
              <a:t>We are burning all the fossil fuels we can reach as fast as we can causing long-term damage to the earth, war, pollution, etc.</a:t>
            </a:r>
          </a:p>
          <a:p>
            <a:r>
              <a:rPr lang="en-US" altLang="en-US"/>
              <a:t>We have been told for decades that renewables are too expensive.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DCDF4C82-45F5-4167-91DD-193138ED50C9}"/>
              </a:ext>
            </a:extLst>
          </p:cNvPr>
          <p:cNvSpPr>
            <a:spLocks noGrp="1"/>
          </p:cNvSpPr>
          <p:nvPr>
            <p:ph type="title"/>
          </p:nvPr>
        </p:nvSpPr>
        <p:spPr/>
        <p:txBody>
          <a:bodyPr/>
          <a:lstStyle/>
          <a:p>
            <a:pPr eaLnBrk="1" hangingPunct="1"/>
            <a:r>
              <a:rPr lang="en-US" altLang="en-US"/>
              <a:t>MSP</a:t>
            </a:r>
          </a:p>
        </p:txBody>
      </p:sp>
      <p:sp>
        <p:nvSpPr>
          <p:cNvPr id="99331" name="Content Placeholder 2">
            <a:extLst>
              <a:ext uri="{FF2B5EF4-FFF2-40B4-BE49-F238E27FC236}">
                <a16:creationId xmlns:a16="http://schemas.microsoft.com/office/drawing/2014/main" id="{0B1A4551-B5C1-45CE-ACA9-949E525BDAE2}"/>
              </a:ext>
            </a:extLst>
          </p:cNvPr>
          <p:cNvSpPr>
            <a:spLocks noGrp="1"/>
          </p:cNvSpPr>
          <p:nvPr>
            <p:ph idx="1"/>
          </p:nvPr>
        </p:nvSpPr>
        <p:spPr>
          <a:xfrm>
            <a:off x="1066800" y="1219200"/>
            <a:ext cx="3505200" cy="4953000"/>
          </a:xfrm>
        </p:spPr>
        <p:txBody>
          <a:bodyPr/>
          <a:lstStyle/>
          <a:p>
            <a:pPr eaLnBrk="1" hangingPunct="1"/>
            <a:r>
              <a:rPr lang="en-US" altLang="en-US"/>
              <a:t>Marine Spatial Planning</a:t>
            </a:r>
          </a:p>
          <a:p>
            <a:pPr eaLnBrk="1" hangingPunct="1"/>
            <a:r>
              <a:rPr lang="en-US" altLang="en-US"/>
              <a:t>Mass. Ocean Management Plan</a:t>
            </a:r>
          </a:p>
        </p:txBody>
      </p:sp>
      <p:pic>
        <p:nvPicPr>
          <p:cNvPr id="99332" name="Picture 2">
            <a:extLst>
              <a:ext uri="{FF2B5EF4-FFF2-40B4-BE49-F238E27FC236}">
                <a16:creationId xmlns:a16="http://schemas.microsoft.com/office/drawing/2014/main" id="{1BB7FE52-5097-4E64-B24F-45ED8D09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FFFF13-30F9-4FE3-83FF-493C4D91E0C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9B8180B1-A433-43C1-9EB9-4A0B114CA5BE}"/>
              </a:ext>
            </a:extLst>
          </p:cNvPr>
          <p:cNvPicPr>
            <a:picLocks noChangeAspect="1"/>
          </p:cNvPicPr>
          <p:nvPr/>
        </p:nvPicPr>
        <p:blipFill>
          <a:blip r:embed="rId2"/>
          <a:stretch>
            <a:fillRect/>
          </a:stretch>
        </p:blipFill>
        <p:spPr>
          <a:xfrm>
            <a:off x="-630" y="2214562"/>
            <a:ext cx="9144000" cy="4643438"/>
          </a:xfrm>
          <a:prstGeom prst="rect">
            <a:avLst/>
          </a:prstGeom>
        </p:spPr>
      </p:pic>
      <p:sp>
        <p:nvSpPr>
          <p:cNvPr id="3" name="Title 2">
            <a:extLst>
              <a:ext uri="{FF2B5EF4-FFF2-40B4-BE49-F238E27FC236}">
                <a16:creationId xmlns:a16="http://schemas.microsoft.com/office/drawing/2014/main" id="{85F577F9-C0C4-46DB-956C-10CA4934506E}"/>
              </a:ext>
            </a:extLst>
          </p:cNvPr>
          <p:cNvSpPr>
            <a:spLocks noGrp="1"/>
          </p:cNvSpPr>
          <p:nvPr>
            <p:ph type="title"/>
          </p:nvPr>
        </p:nvSpPr>
        <p:spPr>
          <a:xfrm>
            <a:off x="152400" y="-35719"/>
            <a:ext cx="5867400" cy="1143000"/>
          </a:xfrm>
        </p:spPr>
        <p:txBody>
          <a:bodyPr/>
          <a:lstStyle/>
          <a:p>
            <a:r>
              <a:rPr lang="en-US" dirty="0"/>
              <a:t>Spanish Empire</a:t>
            </a:r>
          </a:p>
        </p:txBody>
      </p:sp>
      <p:sp>
        <p:nvSpPr>
          <p:cNvPr id="5" name="Rectangle 4">
            <a:extLst>
              <a:ext uri="{FF2B5EF4-FFF2-40B4-BE49-F238E27FC236}">
                <a16:creationId xmlns:a16="http://schemas.microsoft.com/office/drawing/2014/main" id="{3F3F2DAF-B0E5-4D06-AA04-7CCF0F7A6B1F}"/>
              </a:ext>
            </a:extLst>
          </p:cNvPr>
          <p:cNvSpPr/>
          <p:nvPr/>
        </p:nvSpPr>
        <p:spPr>
          <a:xfrm>
            <a:off x="7612812" y="2191116"/>
            <a:ext cx="1531188" cy="369332"/>
          </a:xfrm>
          <a:prstGeom prst="rect">
            <a:avLst/>
          </a:prstGeom>
        </p:spPr>
        <p:txBody>
          <a:bodyPr wrap="none">
            <a:spAutoFit/>
          </a:bodyPr>
          <a:lstStyle/>
          <a:p>
            <a:r>
              <a:rPr lang="en-US" dirty="0">
                <a:solidFill>
                  <a:schemeClr val="bg1"/>
                </a:solidFill>
              </a:rPr>
              <a:t>wikipedia.org</a:t>
            </a:r>
          </a:p>
        </p:txBody>
      </p:sp>
      <p:pic>
        <p:nvPicPr>
          <p:cNvPr id="7" name="Picture 6">
            <a:extLst>
              <a:ext uri="{FF2B5EF4-FFF2-40B4-BE49-F238E27FC236}">
                <a16:creationId xmlns:a16="http://schemas.microsoft.com/office/drawing/2014/main" id="{6A7BCE2A-B121-4F62-8D53-A39CC26017F7}"/>
              </a:ext>
            </a:extLst>
          </p:cNvPr>
          <p:cNvPicPr>
            <a:picLocks noChangeAspect="1"/>
          </p:cNvPicPr>
          <p:nvPr/>
        </p:nvPicPr>
        <p:blipFill>
          <a:blip r:embed="rId3"/>
          <a:stretch>
            <a:fillRect/>
          </a:stretch>
        </p:blipFill>
        <p:spPr>
          <a:xfrm>
            <a:off x="4652401" y="23446"/>
            <a:ext cx="4469276" cy="2191116"/>
          </a:xfrm>
          <a:prstGeom prst="rect">
            <a:avLst/>
          </a:prstGeom>
        </p:spPr>
      </p:pic>
    </p:spTree>
    <p:extLst>
      <p:ext uri="{BB962C8B-B14F-4D97-AF65-F5344CB8AC3E}">
        <p14:creationId xmlns:p14="http://schemas.microsoft.com/office/powerpoint/2010/main" val="1015143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8138D-B6B2-49F7-993C-92EA94CB9F8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0355" name="Title 1">
            <a:extLst>
              <a:ext uri="{FF2B5EF4-FFF2-40B4-BE49-F238E27FC236}">
                <a16:creationId xmlns:a16="http://schemas.microsoft.com/office/drawing/2014/main" id="{AE0BF3ED-FCA0-4C31-B3EA-CBD6E596AD28}"/>
              </a:ext>
            </a:extLst>
          </p:cNvPr>
          <p:cNvSpPr>
            <a:spLocks noGrp="1"/>
          </p:cNvSpPr>
          <p:nvPr>
            <p:ph type="title"/>
          </p:nvPr>
        </p:nvSpPr>
        <p:spPr/>
        <p:txBody>
          <a:bodyPr/>
          <a:lstStyle/>
          <a:p>
            <a:r>
              <a:rPr lang="en-US" altLang="en-US"/>
              <a:t>Nuclear Arsenal</a:t>
            </a:r>
          </a:p>
        </p:txBody>
      </p:sp>
      <p:sp>
        <p:nvSpPr>
          <p:cNvPr id="100356" name="Content Placeholder 2">
            <a:extLst>
              <a:ext uri="{FF2B5EF4-FFF2-40B4-BE49-F238E27FC236}">
                <a16:creationId xmlns:a16="http://schemas.microsoft.com/office/drawing/2014/main" id="{957CBE35-10F1-4B28-BCF5-7A9BE480A946}"/>
              </a:ext>
            </a:extLst>
          </p:cNvPr>
          <p:cNvSpPr>
            <a:spLocks noGrp="1"/>
          </p:cNvSpPr>
          <p:nvPr>
            <p:ph idx="1"/>
          </p:nvPr>
        </p:nvSpPr>
        <p:spPr/>
        <p:txBody>
          <a:bodyPr/>
          <a:lstStyle/>
          <a:p>
            <a:endParaRPr lang="en-US" altLang="en-US"/>
          </a:p>
        </p:txBody>
      </p:sp>
      <p:pic>
        <p:nvPicPr>
          <p:cNvPr id="100357" name="Picture 3">
            <a:extLst>
              <a:ext uri="{FF2B5EF4-FFF2-40B4-BE49-F238E27FC236}">
                <a16:creationId xmlns:a16="http://schemas.microsoft.com/office/drawing/2014/main" id="{3BB35E65-33E3-4060-A826-AD965580B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4">
            <a:extLst>
              <a:ext uri="{FF2B5EF4-FFF2-40B4-BE49-F238E27FC236}">
                <a16:creationId xmlns:a16="http://schemas.microsoft.com/office/drawing/2014/main" id="{C8F3DEFA-2CB2-475E-BFB7-5730E6ACC45E}"/>
              </a:ext>
            </a:extLst>
          </p:cNvPr>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DE29F8-ED85-4471-981F-8ED3A4DDD1C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03" name="Title 1">
            <a:extLst>
              <a:ext uri="{FF2B5EF4-FFF2-40B4-BE49-F238E27FC236}">
                <a16:creationId xmlns:a16="http://schemas.microsoft.com/office/drawing/2014/main" id="{3C02D108-B95C-499B-AE43-C742F32568F8}"/>
              </a:ext>
            </a:extLst>
          </p:cNvPr>
          <p:cNvSpPr>
            <a:spLocks noGrp="1"/>
          </p:cNvSpPr>
          <p:nvPr>
            <p:ph type="title"/>
          </p:nvPr>
        </p:nvSpPr>
        <p:spPr/>
        <p:txBody>
          <a:bodyPr/>
          <a:lstStyle/>
          <a:p>
            <a:endParaRPr lang="en-US" altLang="en-US"/>
          </a:p>
        </p:txBody>
      </p:sp>
      <p:sp>
        <p:nvSpPr>
          <p:cNvPr id="102404" name="Content Placeholder 2">
            <a:extLst>
              <a:ext uri="{FF2B5EF4-FFF2-40B4-BE49-F238E27FC236}">
                <a16:creationId xmlns:a16="http://schemas.microsoft.com/office/drawing/2014/main" id="{365CE121-D9B4-41B2-B6A9-43C79AE2A722}"/>
              </a:ext>
            </a:extLst>
          </p:cNvPr>
          <p:cNvSpPr>
            <a:spLocks noGrp="1"/>
          </p:cNvSpPr>
          <p:nvPr>
            <p:ph idx="1"/>
          </p:nvPr>
        </p:nvSpPr>
        <p:spPr/>
        <p:txBody>
          <a:bodyPr/>
          <a:lstStyle/>
          <a:p>
            <a:endParaRPr lang="en-US" altLang="en-US"/>
          </a:p>
        </p:txBody>
      </p:sp>
      <p:pic>
        <p:nvPicPr>
          <p:cNvPr id="102405" name="Picture 3">
            <a:extLst>
              <a:ext uri="{FF2B5EF4-FFF2-40B4-BE49-F238E27FC236}">
                <a16:creationId xmlns:a16="http://schemas.microsoft.com/office/drawing/2014/main" id="{680B0870-0DC6-4BD9-96AD-E7173B905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a:extLst>
              <a:ext uri="{FF2B5EF4-FFF2-40B4-BE49-F238E27FC236}">
                <a16:creationId xmlns:a16="http://schemas.microsoft.com/office/drawing/2014/main" id="{A665ABD5-0B55-4A14-9F58-678203534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2">
            <a:extLst>
              <a:ext uri="{FF2B5EF4-FFF2-40B4-BE49-F238E27FC236}">
                <a16:creationId xmlns:a16="http://schemas.microsoft.com/office/drawing/2014/main" id="{CDC3D22D-C405-4E56-9F45-C4945F2237DB}"/>
              </a:ext>
            </a:extLst>
          </p:cNvPr>
          <p:cNvSpPr>
            <a:spLocks noGrp="1"/>
          </p:cNvSpPr>
          <p:nvPr>
            <p:ph type="title"/>
          </p:nvPr>
        </p:nvSpPr>
        <p:spPr/>
        <p:txBody>
          <a:bodyPr/>
          <a:lstStyle/>
          <a:p>
            <a:r>
              <a:rPr lang="en-US" altLang="en-US"/>
              <a:t>All we have to do is:</a:t>
            </a:r>
          </a:p>
        </p:txBody>
      </p:sp>
      <p:sp>
        <p:nvSpPr>
          <p:cNvPr id="105475" name="Content Placeholder 3">
            <a:extLst>
              <a:ext uri="{FF2B5EF4-FFF2-40B4-BE49-F238E27FC236}">
                <a16:creationId xmlns:a16="http://schemas.microsoft.com/office/drawing/2014/main" id="{DAE3D1F7-E747-4AF5-92C4-FFDEC31A74E4}"/>
              </a:ext>
            </a:extLst>
          </p:cNvPr>
          <p:cNvSpPr>
            <a:spLocks noGrp="1"/>
          </p:cNvSpPr>
          <p:nvPr>
            <p:ph idx="1"/>
          </p:nvPr>
        </p:nvSpPr>
        <p:spPr/>
        <p:txBody>
          <a:bodyPr/>
          <a:lstStyle/>
          <a:p>
            <a:r>
              <a:rPr lang="en-US" altLang="en-US"/>
              <a:t>Stop burning fossil fuels!</a:t>
            </a:r>
          </a:p>
          <a:p>
            <a:pPr lvl="1"/>
            <a:r>
              <a:rPr lang="en-US" altLang="en-US"/>
              <a:t>Including uranium.</a:t>
            </a:r>
          </a:p>
          <a:p>
            <a:r>
              <a:rPr lang="en-US" altLang="en-US"/>
              <a:t>Switch to sustainable, clean solutions</a:t>
            </a:r>
          </a:p>
          <a:p>
            <a:r>
              <a:rPr lang="en-US" altLang="en-US"/>
              <a:t>Conserve energy</a:t>
            </a:r>
          </a:p>
          <a:p>
            <a:r>
              <a:rPr lang="en-US" altLang="en-US"/>
              <a:t>Have fewer children</a:t>
            </a:r>
          </a:p>
          <a:p>
            <a:endParaRPr lang="en-US" altLang="en-US"/>
          </a:p>
          <a:p>
            <a:r>
              <a:rPr lang="en-US" altLang="en-US"/>
              <a:t>It’s probably too late to avoid major problems but the sooner we get started, the less problems we will have</a:t>
            </a:r>
          </a:p>
          <a:p>
            <a:endParaRPr lang="en-US"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28A5A18-8FCF-4C3A-B55B-1D6ED3463B45}"/>
              </a:ext>
            </a:extLst>
          </p:cNvPr>
          <p:cNvSpPr>
            <a:spLocks noGrp="1"/>
          </p:cNvSpPr>
          <p:nvPr>
            <p:ph type="title"/>
          </p:nvPr>
        </p:nvSpPr>
        <p:spPr/>
        <p:txBody>
          <a:bodyPr/>
          <a:lstStyle/>
          <a:p>
            <a:r>
              <a:rPr lang="en-US" altLang="en-US"/>
              <a:t>Ocean Acidification</a:t>
            </a:r>
          </a:p>
        </p:txBody>
      </p:sp>
      <p:pic>
        <p:nvPicPr>
          <p:cNvPr id="106499" name="Picture 3">
            <a:extLst>
              <a:ext uri="{FF2B5EF4-FFF2-40B4-BE49-F238E27FC236}">
                <a16:creationId xmlns:a16="http://schemas.microsoft.com/office/drawing/2014/main" id="{01A69B1C-89CB-42DB-8C76-B927FB6B2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8902824-A30E-4E82-B3F8-88B7478D34D3}"/>
              </a:ext>
            </a:extLst>
          </p:cNvPr>
          <p:cNvSpPr>
            <a:spLocks noGrp="1"/>
          </p:cNvSpPr>
          <p:nvPr>
            <p:ph type="title"/>
          </p:nvPr>
        </p:nvSpPr>
        <p:spPr/>
        <p:txBody>
          <a:bodyPr/>
          <a:lstStyle/>
          <a:p>
            <a:r>
              <a:rPr lang="en-US" altLang="en-US"/>
              <a:t>Increase in pH Since 1700s</a:t>
            </a:r>
          </a:p>
        </p:txBody>
      </p:sp>
      <p:pic>
        <p:nvPicPr>
          <p:cNvPr id="108547" name="Picture 2">
            <a:extLst>
              <a:ext uri="{FF2B5EF4-FFF2-40B4-BE49-F238E27FC236}">
                <a16:creationId xmlns:a16="http://schemas.microsoft.com/office/drawing/2014/main" id="{4C36FA01-B0B6-461D-91C3-0366DC8C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59D3A23D-E752-4F2C-99B3-3A962B5D070F}"/>
              </a:ext>
            </a:extLst>
          </p:cNvPr>
          <p:cNvSpPr>
            <a:spLocks noGrp="1"/>
          </p:cNvSpPr>
          <p:nvPr>
            <p:ph type="title"/>
          </p:nvPr>
        </p:nvSpPr>
        <p:spPr/>
        <p:txBody>
          <a:bodyPr/>
          <a:lstStyle/>
          <a:p>
            <a:endParaRPr lang="en-US" altLang="en-US"/>
          </a:p>
        </p:txBody>
      </p:sp>
      <p:pic>
        <p:nvPicPr>
          <p:cNvPr id="110595" name="Picture 2">
            <a:extLst>
              <a:ext uri="{FF2B5EF4-FFF2-40B4-BE49-F238E27FC236}">
                <a16:creationId xmlns:a16="http://schemas.microsoft.com/office/drawing/2014/main" id="{B0B4D574-A2EE-4A58-A578-DBA8E7FC5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831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10D0DE5-AC3C-4036-AE70-2ABD877887D5}"/>
              </a:ext>
            </a:extLst>
          </p:cNvPr>
          <p:cNvSpPr>
            <a:spLocks noGrp="1"/>
          </p:cNvSpPr>
          <p:nvPr>
            <p:ph type="title"/>
          </p:nvPr>
        </p:nvSpPr>
        <p:spPr/>
        <p:txBody>
          <a:bodyPr/>
          <a:lstStyle/>
          <a:p>
            <a:r>
              <a:rPr lang="en-US" altLang="en-US"/>
              <a:t>Fertility Rate: 2005</a:t>
            </a:r>
          </a:p>
        </p:txBody>
      </p:sp>
      <p:sp>
        <p:nvSpPr>
          <p:cNvPr id="111619" name="Content Placeholder 2">
            <a:extLst>
              <a:ext uri="{FF2B5EF4-FFF2-40B4-BE49-F238E27FC236}">
                <a16:creationId xmlns:a16="http://schemas.microsoft.com/office/drawing/2014/main" id="{25BC005A-7B1A-40FA-AEA1-A7D813173217}"/>
              </a:ext>
            </a:extLst>
          </p:cNvPr>
          <p:cNvSpPr>
            <a:spLocks noGrp="1"/>
          </p:cNvSpPr>
          <p:nvPr>
            <p:ph idx="1"/>
          </p:nvPr>
        </p:nvSpPr>
        <p:spPr/>
        <p:txBody>
          <a:bodyPr/>
          <a:lstStyle/>
          <a:p>
            <a:endParaRPr lang="en-US" altLang="en-US"/>
          </a:p>
        </p:txBody>
      </p:sp>
      <p:pic>
        <p:nvPicPr>
          <p:cNvPr id="111620" name="Picture 3">
            <a:extLst>
              <a:ext uri="{FF2B5EF4-FFF2-40B4-BE49-F238E27FC236}">
                <a16:creationId xmlns:a16="http://schemas.microsoft.com/office/drawing/2014/main" id="{5DC987F1-78B3-4E69-A382-7B191CF81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Box 5">
            <a:extLst>
              <a:ext uri="{FF2B5EF4-FFF2-40B4-BE49-F238E27FC236}">
                <a16:creationId xmlns:a16="http://schemas.microsoft.com/office/drawing/2014/main" id="{78E6B8F3-DE34-498E-8089-1D5F698FB3A9}"/>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a:extLst>
              <a:ext uri="{FF2B5EF4-FFF2-40B4-BE49-F238E27FC236}">
                <a16:creationId xmlns:a16="http://schemas.microsoft.com/office/drawing/2014/main" id="{9AEAF576-5C50-4A37-A493-9D9E252DC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954338"/>
            <a:ext cx="58832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a:extLst>
              <a:ext uri="{FF2B5EF4-FFF2-40B4-BE49-F238E27FC236}">
                <a16:creationId xmlns:a16="http://schemas.microsoft.com/office/drawing/2014/main" id="{2B9DBA09-FA78-4E10-A64B-41D6689EFC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82466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F2F0041B-C10A-48C6-BA99-99F857345F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3884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B8D55904-BA4D-4C31-8F4E-593FE1B21BBA}"/>
              </a:ext>
            </a:extLst>
          </p:cNvPr>
          <p:cNvSpPr>
            <a:spLocks noGrp="1"/>
          </p:cNvSpPr>
          <p:nvPr>
            <p:ph type="title"/>
          </p:nvPr>
        </p:nvSpPr>
        <p:spPr/>
        <p:txBody>
          <a:bodyPr/>
          <a:lstStyle/>
          <a:p>
            <a:pPr eaLnBrk="1" hangingPunct="1"/>
            <a:r>
              <a:rPr lang="en-US" altLang="en-US"/>
              <a:t>Estimated World Population</a:t>
            </a:r>
          </a:p>
        </p:txBody>
      </p:sp>
      <p:sp>
        <p:nvSpPr>
          <p:cNvPr id="114691" name="TextBox 3">
            <a:extLst>
              <a:ext uri="{FF2B5EF4-FFF2-40B4-BE49-F238E27FC236}">
                <a16:creationId xmlns:a16="http://schemas.microsoft.com/office/drawing/2014/main" id="{C2586A10-ED90-45C4-A426-64FEEA0A4FC4}"/>
              </a:ext>
            </a:extLst>
          </p:cNvPr>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114692" name="Picture 4">
            <a:extLst>
              <a:ext uri="{FF2B5EF4-FFF2-40B4-BE49-F238E27FC236}">
                <a16:creationId xmlns:a16="http://schemas.microsoft.com/office/drawing/2014/main" id="{52EEBA9A-16BE-4941-A653-6CB5AD37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EF494-BB32-4E93-94F7-EFFBC503369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9335036E-023C-4F04-88D8-4FC14FD297F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40826FD-42FC-4A30-AAC7-1613B0CD2BDD}"/>
              </a:ext>
            </a:extLst>
          </p:cNvPr>
          <p:cNvPicPr>
            <a:picLocks noChangeAspect="1"/>
          </p:cNvPicPr>
          <p:nvPr/>
        </p:nvPicPr>
        <p:blipFill>
          <a:blip r:embed="rId3"/>
          <a:stretch>
            <a:fillRect/>
          </a:stretch>
        </p:blipFill>
        <p:spPr>
          <a:xfrm>
            <a:off x="176960" y="0"/>
            <a:ext cx="8686390" cy="6858000"/>
          </a:xfrm>
          <a:prstGeom prst="rect">
            <a:avLst/>
          </a:prstGeom>
        </p:spPr>
      </p:pic>
      <p:sp>
        <p:nvSpPr>
          <p:cNvPr id="4" name="Rectangle 3">
            <a:extLst>
              <a:ext uri="{FF2B5EF4-FFF2-40B4-BE49-F238E27FC236}">
                <a16:creationId xmlns:a16="http://schemas.microsoft.com/office/drawing/2014/main" id="{8CBBF4A2-8E4C-44EC-9841-088622568AE8}"/>
              </a:ext>
            </a:extLst>
          </p:cNvPr>
          <p:cNvSpPr/>
          <p:nvPr/>
        </p:nvSpPr>
        <p:spPr>
          <a:xfrm>
            <a:off x="6024051" y="6553200"/>
            <a:ext cx="2903424" cy="369332"/>
          </a:xfrm>
          <a:prstGeom prst="rect">
            <a:avLst/>
          </a:prstGeom>
        </p:spPr>
        <p:txBody>
          <a:bodyPr wrap="none">
            <a:spAutoFit/>
          </a:bodyPr>
          <a:lstStyle/>
          <a:p>
            <a:r>
              <a:rPr lang="en-US" dirty="0"/>
              <a:t>www.awesomestories.com</a:t>
            </a:r>
          </a:p>
        </p:txBody>
      </p:sp>
    </p:spTree>
    <p:extLst>
      <p:ext uri="{BB962C8B-B14F-4D97-AF65-F5344CB8AC3E}">
        <p14:creationId xmlns:p14="http://schemas.microsoft.com/office/powerpoint/2010/main" val="26488559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04F71E9F-2598-4BCE-930B-11BE11A069D2}"/>
              </a:ext>
            </a:extLst>
          </p:cNvPr>
          <p:cNvSpPr>
            <a:spLocks noGrp="1"/>
          </p:cNvSpPr>
          <p:nvPr>
            <p:ph type="title"/>
          </p:nvPr>
        </p:nvSpPr>
        <p:spPr/>
        <p:txBody>
          <a:bodyPr/>
          <a:lstStyle/>
          <a:p>
            <a:r>
              <a:rPr lang="en-US" altLang="en-US"/>
              <a:t>The Risk</a:t>
            </a:r>
          </a:p>
        </p:txBody>
      </p:sp>
      <p:graphicFrame>
        <p:nvGraphicFramePr>
          <p:cNvPr id="4" name="Content Placeholder 3">
            <a:extLst>
              <a:ext uri="{FF2B5EF4-FFF2-40B4-BE49-F238E27FC236}">
                <a16:creationId xmlns:a16="http://schemas.microsoft.com/office/drawing/2014/main" id="{F6FA0E83-3BA7-4EC8-B802-68ADF3102906}"/>
              </a:ext>
            </a:extLst>
          </p:cNvPr>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a:t>Do Nothing</a:t>
                      </a:r>
                    </a:p>
                  </a:txBody>
                  <a:tcPr marT="45724" marB="45724"/>
                </a:tc>
                <a:tc>
                  <a:txBody>
                    <a:bodyPr/>
                    <a:lstStyle/>
                    <a:p>
                      <a:r>
                        <a:rPr lang="en-US" sz="2000" dirty="0"/>
                        <a:t>Take Action</a:t>
                      </a:r>
                    </a:p>
                  </a:txBody>
                  <a:tcPr marT="45724" marB="45724"/>
                </a:tc>
                <a:extLst>
                  <a:ext uri="{0D108BD9-81ED-4DB2-BD59-A6C34878D82A}">
                    <a16:rowId xmlns:a16="http://schemas.microsoft.com/office/drawing/2014/main" val="10000"/>
                  </a:ext>
                </a:extLst>
              </a:tr>
              <a:tr h="1005921">
                <a:tc>
                  <a:txBody>
                    <a:bodyPr/>
                    <a:lstStyle/>
                    <a:p>
                      <a:r>
                        <a:rPr lang="en-US" sz="2000" dirty="0"/>
                        <a:t>Global Change is not happening</a:t>
                      </a:r>
                    </a:p>
                  </a:txBody>
                  <a:tcPr marT="45724" marB="45724"/>
                </a:tc>
                <a:tc>
                  <a:txBody>
                    <a:bodyPr/>
                    <a:lstStyle/>
                    <a:p>
                      <a:r>
                        <a:rPr lang="en-US" sz="2000" dirty="0"/>
                        <a:t>No effect</a:t>
                      </a:r>
                    </a:p>
                  </a:txBody>
                  <a:tcPr marT="45724" marB="45724"/>
                </a:tc>
                <a:tc>
                  <a:txBody>
                    <a:bodyPr/>
                    <a:lstStyle/>
                    <a:p>
                      <a:r>
                        <a:rPr lang="en-US" sz="2000" dirty="0"/>
                        <a:t>Cleaner</a:t>
                      </a:r>
                      <a:r>
                        <a:rPr lang="en-US" sz="2000" baseline="0" dirty="0"/>
                        <a:t> environment for everyone</a:t>
                      </a:r>
                    </a:p>
                    <a:p>
                      <a:r>
                        <a:rPr lang="en-US" sz="2000" baseline="0" dirty="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a:t>Global Change</a:t>
                      </a:r>
                      <a:r>
                        <a:rPr lang="en-US" sz="2000" baseline="0" dirty="0"/>
                        <a:t> is happening</a:t>
                      </a:r>
                      <a:endParaRPr lang="en-US" sz="2000" dirty="0"/>
                    </a:p>
                  </a:txBody>
                  <a:tcPr marT="45724" marB="45724"/>
                </a:tc>
                <a:tc>
                  <a:txBody>
                    <a:bodyPr/>
                    <a:lstStyle/>
                    <a:p>
                      <a:r>
                        <a:rPr lang="en-US" sz="2000" dirty="0"/>
                        <a:t>Billions</a:t>
                      </a:r>
                      <a:r>
                        <a:rPr lang="en-US" sz="2000" baseline="0" dirty="0"/>
                        <a:t> starve</a:t>
                      </a:r>
                    </a:p>
                    <a:p>
                      <a:r>
                        <a:rPr lang="en-US" sz="2000" baseline="0" dirty="0"/>
                        <a:t>Most major cities have to move</a:t>
                      </a:r>
                    </a:p>
                    <a:p>
                      <a:r>
                        <a:rPr lang="en-US" sz="2000" baseline="0" dirty="0"/>
                        <a:t>Island cultures relocated</a:t>
                      </a:r>
                    </a:p>
                    <a:p>
                      <a:r>
                        <a:rPr lang="en-US" sz="2000" baseline="0" dirty="0"/>
                        <a:t>Low-lying countries inundated</a:t>
                      </a:r>
                    </a:p>
                    <a:p>
                      <a:r>
                        <a:rPr lang="en-US" sz="2000" baseline="0" dirty="0"/>
                        <a:t>20-50% species lost</a:t>
                      </a:r>
                      <a:endParaRPr lang="en-US" sz="2000" dirty="0"/>
                    </a:p>
                  </a:txBody>
                  <a:tcPr marT="45724" marB="45724"/>
                </a:tc>
                <a:tc>
                  <a:txBody>
                    <a:bodyPr/>
                    <a:lstStyle/>
                    <a:p>
                      <a:r>
                        <a:rPr lang="en-US" sz="2000" dirty="0"/>
                        <a:t>Less starve</a:t>
                      </a:r>
                    </a:p>
                    <a:p>
                      <a:r>
                        <a:rPr lang="en-US" sz="2000" dirty="0"/>
                        <a:t>Less impact on cities</a:t>
                      </a:r>
                    </a:p>
                    <a:p>
                      <a:r>
                        <a:rPr lang="en-US" sz="2000" dirty="0"/>
                        <a:t>Less impact on island</a:t>
                      </a:r>
                      <a:r>
                        <a:rPr lang="en-US" sz="2000" baseline="0" dirty="0"/>
                        <a:t> cultures</a:t>
                      </a:r>
                    </a:p>
                    <a:p>
                      <a:r>
                        <a:rPr lang="en-US" sz="2000" baseline="0" dirty="0"/>
                        <a:t>Less impact on low-lying countries</a:t>
                      </a:r>
                    </a:p>
                    <a:p>
                      <a:r>
                        <a:rPr lang="en-US" sz="2000" baseline="0" dirty="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116757" name="TextBox 1">
            <a:extLst>
              <a:ext uri="{FF2B5EF4-FFF2-40B4-BE49-F238E27FC236}">
                <a16:creationId xmlns:a16="http://schemas.microsoft.com/office/drawing/2014/main" id="{F35DC473-45E1-4106-8521-2E7309C0D2C7}"/>
              </a:ext>
            </a:extLst>
          </p:cNvPr>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9B47C8-A73C-4086-B478-C378A67A071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8787" name="Picture 1">
            <a:extLst>
              <a:ext uri="{FF2B5EF4-FFF2-40B4-BE49-F238E27FC236}">
                <a16:creationId xmlns:a16="http://schemas.microsoft.com/office/drawing/2014/main" id="{DF3AF31D-6FD8-4BEC-9808-B79BC8DAEA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08208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a:extLst>
              <a:ext uri="{FF2B5EF4-FFF2-40B4-BE49-F238E27FC236}">
                <a16:creationId xmlns:a16="http://schemas.microsoft.com/office/drawing/2014/main" id="{26E2C077-F40F-465D-AAFB-73913401F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a:extLst>
              <a:ext uri="{FF2B5EF4-FFF2-40B4-BE49-F238E27FC236}">
                <a16:creationId xmlns:a16="http://schemas.microsoft.com/office/drawing/2014/main" id="{2A4010E0-A10D-420C-8EBB-6BFA7DC7C9F1}"/>
              </a:ext>
            </a:extLst>
          </p:cNvPr>
          <p:cNvSpPr txBox="1">
            <a:spLocks noChangeArrowheads="1"/>
          </p:cNvSpPr>
          <p:nvPr/>
        </p:nvSpPr>
        <p:spPr bwMode="auto">
          <a:xfrm>
            <a:off x="609600" y="0"/>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http://unit8juliahalexisp10.wikispaces.com</a:t>
            </a:r>
          </a:p>
        </p:txBody>
      </p:sp>
      <p:sp>
        <p:nvSpPr>
          <p:cNvPr id="118790" name="TextBox 1">
            <a:extLst>
              <a:ext uri="{FF2B5EF4-FFF2-40B4-BE49-F238E27FC236}">
                <a16:creationId xmlns:a16="http://schemas.microsoft.com/office/drawing/2014/main" id="{D437FF5F-68A4-48E9-89C8-E460C093BC7D}"/>
              </a:ext>
            </a:extLst>
          </p:cNvPr>
          <p:cNvSpPr txBox="1">
            <a:spLocks noChangeArrowheads="1"/>
          </p:cNvSpPr>
          <p:nvPr/>
        </p:nvSpPr>
        <p:spPr bwMode="auto">
          <a:xfrm>
            <a:off x="914400" y="53340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Korean War</a:t>
            </a:r>
          </a:p>
          <a:p>
            <a:pPr algn="r">
              <a:spcBef>
                <a:spcPct val="0"/>
              </a:spcBef>
              <a:buFontTx/>
              <a:buNone/>
            </a:pPr>
            <a:r>
              <a:rPr lang="en-US" altLang="en-US" sz="1800"/>
              <a:t>1 Million People Killed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E55AA-DAE6-4C24-8E92-F794554D1BE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811" name="Title 1">
            <a:extLst>
              <a:ext uri="{FF2B5EF4-FFF2-40B4-BE49-F238E27FC236}">
                <a16:creationId xmlns:a16="http://schemas.microsoft.com/office/drawing/2014/main" id="{98DB7ACB-314B-4402-AADE-4B36D1456DAC}"/>
              </a:ext>
            </a:extLst>
          </p:cNvPr>
          <p:cNvSpPr>
            <a:spLocks noGrp="1"/>
          </p:cNvSpPr>
          <p:nvPr>
            <p:ph type="title"/>
          </p:nvPr>
        </p:nvSpPr>
        <p:spPr>
          <a:xfrm>
            <a:off x="228600" y="0"/>
            <a:ext cx="8763000" cy="1143000"/>
          </a:xfrm>
        </p:spPr>
        <p:txBody>
          <a:bodyPr/>
          <a:lstStyle/>
          <a:p>
            <a:r>
              <a:rPr lang="en-US" altLang="en-US" sz="4000"/>
              <a:t>What does this have to do with GIS?</a:t>
            </a:r>
          </a:p>
        </p:txBody>
      </p:sp>
      <p:pic>
        <p:nvPicPr>
          <p:cNvPr id="119812" name="Picture 2">
            <a:extLst>
              <a:ext uri="{FF2B5EF4-FFF2-40B4-BE49-F238E27FC236}">
                <a16:creationId xmlns:a16="http://schemas.microsoft.com/office/drawing/2014/main" id="{BFEE37C3-6E94-43D7-9BD1-BCA567381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a:extLst>
              <a:ext uri="{FF2B5EF4-FFF2-40B4-BE49-F238E27FC236}">
                <a16:creationId xmlns:a16="http://schemas.microsoft.com/office/drawing/2014/main" id="{77FF2111-D175-462C-99D5-62EC05C7C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TextBox 3">
            <a:extLst>
              <a:ext uri="{FF2B5EF4-FFF2-40B4-BE49-F238E27FC236}">
                <a16:creationId xmlns:a16="http://schemas.microsoft.com/office/drawing/2014/main" id="{D5FF8F54-ECE2-4E42-9DE3-A06EF18410C1}"/>
              </a:ext>
            </a:extLst>
          </p:cNvPr>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119815" name="TextBox 4">
            <a:extLst>
              <a:ext uri="{FF2B5EF4-FFF2-40B4-BE49-F238E27FC236}">
                <a16:creationId xmlns:a16="http://schemas.microsoft.com/office/drawing/2014/main" id="{E3514297-A467-48D0-A8B2-86F5FAD24D00}"/>
              </a:ext>
            </a:extLst>
          </p:cNvPr>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BF2584-F5D6-4932-A4B9-2696AAB6549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0835" name="Picture 2">
            <a:extLst>
              <a:ext uri="{FF2B5EF4-FFF2-40B4-BE49-F238E27FC236}">
                <a16:creationId xmlns:a16="http://schemas.microsoft.com/office/drawing/2014/main" id="{FD398DF7-3AFB-4CA3-860B-3DBA1897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6" name="Title 1">
            <a:extLst>
              <a:ext uri="{FF2B5EF4-FFF2-40B4-BE49-F238E27FC236}">
                <a16:creationId xmlns:a16="http://schemas.microsoft.com/office/drawing/2014/main" id="{986AADCB-E9CA-49D1-B823-54650FB56572}"/>
              </a:ext>
            </a:extLst>
          </p:cNvPr>
          <p:cNvSpPr>
            <a:spLocks noGrp="1"/>
          </p:cNvSpPr>
          <p:nvPr>
            <p:ph type="title"/>
          </p:nvPr>
        </p:nvSpPr>
        <p:spPr/>
        <p:txBody>
          <a:bodyPr/>
          <a:lstStyle/>
          <a:p>
            <a:r>
              <a:rPr lang="en-US" altLang="en-US"/>
              <a:t>US Renewable Energy</a:t>
            </a:r>
          </a:p>
        </p:txBody>
      </p:sp>
      <p:sp>
        <p:nvSpPr>
          <p:cNvPr id="120837" name="Rectangle 3">
            <a:extLst>
              <a:ext uri="{FF2B5EF4-FFF2-40B4-BE49-F238E27FC236}">
                <a16:creationId xmlns:a16="http://schemas.microsoft.com/office/drawing/2014/main" id="{75CBF388-7670-420D-9BA6-912ED9CABE02}"/>
              </a:ext>
            </a:extLst>
          </p:cNvPr>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92E6C4AE-0B67-47B9-8D2E-7E5815D1186C}"/>
              </a:ext>
            </a:extLst>
          </p:cNvPr>
          <p:cNvSpPr>
            <a:spLocks noGrp="1"/>
          </p:cNvSpPr>
          <p:nvPr>
            <p:ph type="title"/>
          </p:nvPr>
        </p:nvSpPr>
        <p:spPr/>
        <p:txBody>
          <a:bodyPr/>
          <a:lstStyle/>
          <a:p>
            <a:endParaRPr lang="en-US" altLang="en-US"/>
          </a:p>
        </p:txBody>
      </p:sp>
      <p:sp>
        <p:nvSpPr>
          <p:cNvPr id="121859" name="Content Placeholder 2">
            <a:extLst>
              <a:ext uri="{FF2B5EF4-FFF2-40B4-BE49-F238E27FC236}">
                <a16:creationId xmlns:a16="http://schemas.microsoft.com/office/drawing/2014/main" id="{9062223D-9362-421B-96AB-AD58DDF1C1BB}"/>
              </a:ext>
            </a:extLst>
          </p:cNvPr>
          <p:cNvSpPr>
            <a:spLocks noGrp="1"/>
          </p:cNvSpPr>
          <p:nvPr>
            <p:ph idx="1"/>
          </p:nvPr>
        </p:nvSpPr>
        <p:spPr/>
        <p:txBody>
          <a:bodyPr/>
          <a:lstStyle/>
          <a:p>
            <a:r>
              <a:rPr lang="en-US" altLang="en-US">
                <a:hlinkClick r:id="rId2"/>
              </a:rPr>
              <a:t>Renewables are now cheaper than fossil fuels (including nuclear)</a:t>
            </a:r>
            <a:endParaRPr lang="en-US"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0137252-517B-4FCD-AD86-B9059D16C398}"/>
              </a:ext>
            </a:extLst>
          </p:cNvPr>
          <p:cNvSpPr>
            <a:spLocks noGrp="1"/>
          </p:cNvSpPr>
          <p:nvPr>
            <p:ph type="title"/>
          </p:nvPr>
        </p:nvSpPr>
        <p:spPr/>
        <p:txBody>
          <a:bodyPr/>
          <a:lstStyle/>
          <a:p>
            <a:r>
              <a:rPr lang="en-US" altLang="en-US"/>
              <a:t>Solar Engery</a:t>
            </a:r>
          </a:p>
        </p:txBody>
      </p:sp>
      <p:pic>
        <p:nvPicPr>
          <p:cNvPr id="122883" name="Picture 2">
            <a:extLst>
              <a:ext uri="{FF2B5EF4-FFF2-40B4-BE49-F238E27FC236}">
                <a16:creationId xmlns:a16="http://schemas.microsoft.com/office/drawing/2014/main" id="{B57DBE28-0FD4-409E-ABE3-D7CEEBC6F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Box 3">
            <a:extLst>
              <a:ext uri="{FF2B5EF4-FFF2-40B4-BE49-F238E27FC236}">
                <a16:creationId xmlns:a16="http://schemas.microsoft.com/office/drawing/2014/main" id="{20CAF4E0-704F-4DC0-8D9F-234AD7357026}"/>
              </a:ext>
            </a:extLst>
          </p:cNvPr>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736CA3A2-D9AB-436F-8F8C-2FAC56F56534}"/>
              </a:ext>
            </a:extLst>
          </p:cNvPr>
          <p:cNvSpPr>
            <a:spLocks noGrp="1"/>
          </p:cNvSpPr>
          <p:nvPr>
            <p:ph type="title"/>
          </p:nvPr>
        </p:nvSpPr>
        <p:spPr/>
        <p:txBody>
          <a:bodyPr/>
          <a:lstStyle/>
          <a:p>
            <a:r>
              <a:rPr lang="en-US" altLang="en-US"/>
              <a:t>Mean Annual Wind Speed</a:t>
            </a:r>
          </a:p>
        </p:txBody>
      </p:sp>
      <p:pic>
        <p:nvPicPr>
          <p:cNvPr id="123907" name="Picture 2">
            <a:extLst>
              <a:ext uri="{FF2B5EF4-FFF2-40B4-BE49-F238E27FC236}">
                <a16:creationId xmlns:a16="http://schemas.microsoft.com/office/drawing/2014/main" id="{06296F4D-EE17-4C1A-9DA9-DCE715CC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Box 3">
            <a:extLst>
              <a:ext uri="{FF2B5EF4-FFF2-40B4-BE49-F238E27FC236}">
                <a16:creationId xmlns:a16="http://schemas.microsoft.com/office/drawing/2014/main" id="{CCF50137-0CA0-4C29-9DA4-44A3B30EB5F9}"/>
              </a:ext>
            </a:extLst>
          </p:cNvPr>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93C420C2-9D65-4538-9541-BCCF6653395A}"/>
              </a:ext>
            </a:extLst>
          </p:cNvPr>
          <p:cNvSpPr>
            <a:spLocks noGrp="1"/>
          </p:cNvSpPr>
          <p:nvPr>
            <p:ph type="title"/>
          </p:nvPr>
        </p:nvSpPr>
        <p:spPr/>
        <p:txBody>
          <a:bodyPr/>
          <a:lstStyle/>
          <a:p>
            <a:r>
              <a:rPr lang="en-US" altLang="en-US"/>
              <a:t>Geothermal</a:t>
            </a:r>
          </a:p>
        </p:txBody>
      </p:sp>
      <p:pic>
        <p:nvPicPr>
          <p:cNvPr id="124931" name="Picture 2">
            <a:extLst>
              <a:ext uri="{FF2B5EF4-FFF2-40B4-BE49-F238E27FC236}">
                <a16:creationId xmlns:a16="http://schemas.microsoft.com/office/drawing/2014/main" id="{7C580359-438E-4CF1-B8D9-0451F38A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D039DE37-4984-4552-9079-49D84C8BBBCD}"/>
              </a:ext>
            </a:extLst>
          </p:cNvPr>
          <p:cNvSpPr>
            <a:spLocks noGrp="1"/>
          </p:cNvSpPr>
          <p:nvPr>
            <p:ph type="title"/>
          </p:nvPr>
        </p:nvSpPr>
        <p:spPr/>
        <p:txBody>
          <a:bodyPr/>
          <a:lstStyle/>
          <a:p>
            <a:r>
              <a:rPr lang="en-US" altLang="en-US"/>
              <a:t>Biofuel</a:t>
            </a:r>
          </a:p>
        </p:txBody>
      </p:sp>
      <p:pic>
        <p:nvPicPr>
          <p:cNvPr id="125955" name="Picture 2">
            <a:extLst>
              <a:ext uri="{FF2B5EF4-FFF2-40B4-BE49-F238E27FC236}">
                <a16:creationId xmlns:a16="http://schemas.microsoft.com/office/drawing/2014/main" id="{F0452F07-9C36-4467-82A7-1B86C7F82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7D8E043-E36D-45F2-8706-6006D3658ED8}"/>
              </a:ext>
            </a:extLst>
          </p:cNvPr>
          <p:cNvSpPr>
            <a:spLocks noGrp="1"/>
          </p:cNvSpPr>
          <p:nvPr>
            <p:ph type="title"/>
          </p:nvPr>
        </p:nvSpPr>
        <p:spPr/>
        <p:txBody>
          <a:bodyPr/>
          <a:lstStyle/>
          <a:p>
            <a:pPr eaLnBrk="1" hangingPunct="1"/>
            <a:r>
              <a:rPr lang="en-US" altLang="en-US"/>
              <a:t>Food Production in Increasing</a:t>
            </a:r>
          </a:p>
        </p:txBody>
      </p:sp>
      <p:pic>
        <p:nvPicPr>
          <p:cNvPr id="126979" name="Picture 3">
            <a:extLst>
              <a:ext uri="{FF2B5EF4-FFF2-40B4-BE49-F238E27FC236}">
                <a16:creationId xmlns:a16="http://schemas.microsoft.com/office/drawing/2014/main" id="{DC4CF8E2-D1B2-488B-831D-BE30C565E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10683</TotalTime>
  <Words>4467</Words>
  <Application>Microsoft Office PowerPoint</Application>
  <PresentationFormat>On-screen Show (4:3)</PresentationFormat>
  <Paragraphs>641</Paragraphs>
  <Slides>151</Slides>
  <Notes>60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151</vt:i4>
      </vt:variant>
    </vt:vector>
  </HeadingPairs>
  <TitlesOfParts>
    <vt:vector size="154" baseType="lpstr">
      <vt:lpstr>Arial</vt:lpstr>
      <vt:lpstr>Calibri</vt:lpstr>
      <vt:lpstr>Default Design</vt:lpstr>
      <vt:lpstr>What will the world look like in 2100?</vt:lpstr>
      <vt:lpstr>Threats</vt:lpstr>
      <vt:lpstr>You have to know the past to understand the present. - Carl Sagan</vt:lpstr>
      <vt:lpstr>Greek Culture</vt:lpstr>
      <vt:lpstr>Macedonian Empire</vt:lpstr>
      <vt:lpstr>PowerPoint Presentation</vt:lpstr>
      <vt:lpstr>Arabian Expansion</vt:lpstr>
      <vt:lpstr>Spanish Empire</vt:lpstr>
      <vt:lpstr>PowerPoint Presentation</vt:lpstr>
      <vt:lpstr>British Empire</vt:lpstr>
      <vt:lpstr>Dominant Cultures</vt:lpstr>
      <vt:lpstr>Africa 1883</vt:lpstr>
      <vt:lpstr>PowerPoint Presentation</vt:lpstr>
      <vt:lpstr>World War I</vt:lpstr>
      <vt:lpstr>PowerPoint Presentation</vt:lpstr>
      <vt:lpstr>The German Perspective</vt:lpstr>
      <vt:lpstr>PowerPoint Presentation</vt:lpstr>
      <vt:lpstr>The League of Nations</vt:lpstr>
      <vt:lpstr>PowerPoint Presentation</vt:lpstr>
      <vt:lpstr>Germany, 1932</vt:lpstr>
      <vt:lpstr>PowerPoint Presentation</vt:lpstr>
      <vt:lpstr>PowerPoint Presentation</vt:lpstr>
      <vt:lpstr>WW II</vt:lpstr>
      <vt:lpstr>United Nations</vt:lpstr>
      <vt:lpstr>PowerPoint Presentation</vt:lpstr>
      <vt:lpstr>Armed Conflict to Drop to 1 in 12 countries by 2050</vt:lpstr>
      <vt:lpstr>Armed Conflict</vt:lpstr>
      <vt:lpstr>US Federal Budget</vt:lpstr>
      <vt:lpstr>PowerPoint Presentation</vt:lpstr>
      <vt:lpstr>PowerPoint Presentation</vt:lpstr>
      <vt:lpstr>Military-Related Spending</vt:lpstr>
      <vt:lpstr>In 239 years, 222 years at war</vt:lpstr>
      <vt:lpstr>PowerPoint Presentation</vt:lpstr>
      <vt:lpstr>PowerPoint Presentation</vt:lpstr>
      <vt:lpstr>PowerPoint Presentation</vt:lpstr>
      <vt:lpstr>PowerPoint Presentation</vt:lpstr>
      <vt:lpstr>Strategic arms limitation treaty</vt:lpstr>
      <vt:lpstr>PowerPoint Presentation</vt:lpstr>
      <vt:lpstr>Fall-Scale Nuclear “Exchange”</vt:lpstr>
      <vt:lpstr>PowerPoint Presentation</vt:lpstr>
      <vt:lpstr>To Understand, You have to see it from their perspective</vt:lpstr>
      <vt:lpstr>PowerPoint Presentation</vt:lpstr>
      <vt:lpstr>The Military Industrial Complex</vt:lpstr>
      <vt:lpstr>Increase in Energy Demand</vt:lpstr>
      <vt:lpstr>PowerPoint Presentation</vt:lpstr>
      <vt:lpstr>Global Warming</vt:lpstr>
      <vt:lpstr>Sea Level Rise</vt:lpstr>
      <vt:lpstr>PowerPoint Presentation</vt:lpstr>
      <vt:lpstr>Corn Habitat</vt:lpstr>
      <vt:lpstr>Oil Will Be Rare by 2100</vt:lpstr>
      <vt:lpstr>Tight Oil</vt:lpstr>
      <vt:lpstr>Ethanol Food Connection</vt:lpstr>
      <vt:lpstr>Food Riots</vt:lpstr>
      <vt:lpstr>Global Change</vt:lpstr>
      <vt:lpstr>HOW A BURNING RIVER HELPED CREATE THE CLEAN WATER ACT</vt:lpstr>
      <vt:lpstr>Riparian stream buffers</vt:lpstr>
      <vt:lpstr>PowerPoint Presentation</vt:lpstr>
      <vt:lpstr>Renewable Energy Momentum Has Passed The Tipping Point</vt:lpstr>
      <vt:lpstr>Renewables are Cost Effective</vt:lpstr>
      <vt:lpstr>US is Falling Behind</vt:lpstr>
      <vt:lpstr>PowerPoint Presentation</vt:lpstr>
      <vt:lpstr>US Subsidies Favor Oil &amp; Gas</vt:lpstr>
      <vt:lpstr>Why not Nuclear?</vt:lpstr>
      <vt:lpstr>Providing all global energy with clean renewable power</vt:lpstr>
      <vt:lpstr>1.3 Trillion Dollars Buys</vt:lpstr>
      <vt:lpstr>What can you do?</vt:lpstr>
      <vt:lpstr>What you can do</vt:lpstr>
      <vt:lpstr>Pressure on Critical Land</vt:lpstr>
      <vt:lpstr>Nantucket Island</vt:lpstr>
      <vt:lpstr>As GIS Professionals</vt:lpstr>
      <vt:lpstr>Additional Slides</vt:lpstr>
      <vt:lpstr>Hypothesis</vt:lpstr>
      <vt:lpstr>In Summary</vt:lpstr>
      <vt:lpstr>Future of Life Maps</vt:lpstr>
      <vt:lpstr>Military-Industrial-Oil Complex?</vt:lpstr>
      <vt:lpstr>PowerPoint Presentation</vt:lpstr>
      <vt:lpstr>Trump’s Proposed Changes:</vt:lpstr>
      <vt:lpstr>Summary</vt:lpstr>
      <vt:lpstr>MSP</vt:lpstr>
      <vt:lpstr>Nuclear Arsenal</vt:lpstr>
      <vt:lpstr>PowerPoint Presentation</vt:lpstr>
      <vt:lpstr>PowerPoint Presentation</vt:lpstr>
      <vt:lpstr>All we have to do is:</vt:lpstr>
      <vt:lpstr>Ocean Acidification</vt:lpstr>
      <vt:lpstr>Increase in pH Since 1700s</vt:lpstr>
      <vt:lpstr>PowerPoint Presentation</vt:lpstr>
      <vt:lpstr>Fertility Rate: 2005</vt:lpstr>
      <vt:lpstr>PowerPoint Presentation</vt:lpstr>
      <vt:lpstr>Estimated World Population</vt:lpstr>
      <vt:lpstr>The Risk</vt:lpstr>
      <vt:lpstr>PowerPoint Presentation</vt:lpstr>
      <vt:lpstr>What does this have to do with GIS?</vt:lpstr>
      <vt:lpstr>US Renewable Energy</vt:lpstr>
      <vt:lpstr>PowerPoint Presentation</vt:lpstr>
      <vt:lpstr>Solar Engery</vt:lpstr>
      <vt:lpstr>Mean Annual Wind Speed</vt:lpstr>
      <vt:lpstr>Geothermal</vt:lpstr>
      <vt:lpstr>Biofuel</vt:lpstr>
      <vt:lpstr>Food Production in Increasing</vt:lpstr>
      <vt:lpstr>Greenhouse Gasses</vt:lpstr>
      <vt:lpstr>Carbon Dioxide Output</vt:lpstr>
      <vt:lpstr>Atmospheric CO2</vt:lpstr>
      <vt:lpstr>PowerPoint Presentation</vt:lpstr>
      <vt:lpstr>Fertility Rate: 1970</vt:lpstr>
      <vt:lpstr>PowerPoint Presentation</vt:lpstr>
      <vt:lpstr>Solar in the US</vt:lpstr>
      <vt:lpstr>Peak Oil?</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What will the world look like in 2100?</vt:lpstr>
      <vt:lpstr>Three Threats</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China Renewable Energy Center</vt:lpstr>
      <vt:lpstr>Energy Emissions</vt:lpstr>
      <vt:lpstr>Energy Usage In New York</vt:lpstr>
      <vt:lpstr>Global Potential Energy</vt:lpstr>
      <vt:lpstr>Military  Expenditures</vt:lpstr>
      <vt:lpstr>Nuclear Arsenal</vt:lpstr>
      <vt:lpstr>Arctic Ice Extent 2010</vt:lpstr>
      <vt:lpstr>Greenland Ice Melt</vt:lpstr>
      <vt:lpstr>World Phosphorus Reserves</vt:lpstr>
      <vt:lpstr>PowerPoint Presentation</vt:lpstr>
      <vt:lpstr>PowerPoint Presentation</vt:lpstr>
      <vt:lpstr>Change in Cereal Production</vt:lpstr>
      <vt:lpstr>World Happiness Map</vt:lpstr>
      <vt:lpstr>Risks to human happiness</vt:lpstr>
      <vt:lpstr>PowerPoint Presentation</vt:lpstr>
      <vt:lpstr>PowerPoint Presentation</vt:lpstr>
      <vt:lpstr>PowerPoint Presentation</vt:lpstr>
      <vt:lpstr>Global Armed Conflict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jim</cp:lastModifiedBy>
  <cp:revision>230</cp:revision>
  <dcterms:created xsi:type="dcterms:W3CDTF">2008-05-04T17:53:48Z</dcterms:created>
  <dcterms:modified xsi:type="dcterms:W3CDTF">2018-12-04T04:03:49Z</dcterms:modified>
</cp:coreProperties>
</file>