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459" r:id="rId2"/>
    <p:sldId id="379" r:id="rId3"/>
    <p:sldId id="343" r:id="rId4"/>
    <p:sldId id="441" r:id="rId5"/>
    <p:sldId id="390" r:id="rId6"/>
    <p:sldId id="442" r:id="rId7"/>
    <p:sldId id="471" r:id="rId8"/>
    <p:sldId id="443" r:id="rId9"/>
    <p:sldId id="393" r:id="rId10"/>
    <p:sldId id="469" r:id="rId11"/>
    <p:sldId id="474" r:id="rId12"/>
    <p:sldId id="391" r:id="rId13"/>
    <p:sldId id="470" r:id="rId14"/>
    <p:sldId id="466" r:id="rId15"/>
    <p:sldId id="461" r:id="rId16"/>
    <p:sldId id="452" r:id="rId17"/>
    <p:sldId id="454" r:id="rId18"/>
    <p:sldId id="453" r:id="rId19"/>
    <p:sldId id="402" r:id="rId20"/>
    <p:sldId id="395" r:id="rId21"/>
    <p:sldId id="394" r:id="rId22"/>
    <p:sldId id="472" r:id="rId23"/>
    <p:sldId id="265" r:id="rId24"/>
    <p:sldId id="313" r:id="rId25"/>
    <p:sldId id="287" r:id="rId26"/>
    <p:sldId id="293" r:id="rId27"/>
    <p:sldId id="292" r:id="rId28"/>
    <p:sldId id="380" r:id="rId29"/>
    <p:sldId id="407" r:id="rId30"/>
    <p:sldId id="408" r:id="rId31"/>
    <p:sldId id="428" r:id="rId32"/>
    <p:sldId id="429" r:id="rId33"/>
    <p:sldId id="475" r:id="rId34"/>
    <p:sldId id="476" r:id="rId35"/>
    <p:sldId id="432" r:id="rId36"/>
    <p:sldId id="406" r:id="rId37"/>
    <p:sldId id="450" r:id="rId38"/>
    <p:sldId id="405" r:id="rId39"/>
    <p:sldId id="463" r:id="rId40"/>
    <p:sldId id="436" r:id="rId41"/>
    <p:sldId id="412" r:id="rId42"/>
    <p:sldId id="378" r:id="rId43"/>
    <p:sldId id="455" r:id="rId44"/>
    <p:sldId id="462" r:id="rId45"/>
    <p:sldId id="456" r:id="rId46"/>
    <p:sldId id="458" r:id="rId47"/>
    <p:sldId id="445" r:id="rId48"/>
    <p:sldId id="449" r:id="rId49"/>
    <p:sldId id="424" r:id="rId50"/>
    <p:sldId id="425" r:id="rId51"/>
    <p:sldId id="426" r:id="rId52"/>
    <p:sldId id="324" r:id="rId53"/>
    <p:sldId id="460" r:id="rId54"/>
    <p:sldId id="473" r:id="rId55"/>
    <p:sldId id="467" r:id="rId56"/>
    <p:sldId id="464" r:id="rId57"/>
    <p:sldId id="345" r:id="rId58"/>
    <p:sldId id="446" r:id="rId59"/>
    <p:sldId id="430" r:id="rId60"/>
    <p:sldId id="431" r:id="rId61"/>
    <p:sldId id="451" r:id="rId62"/>
    <p:sldId id="413" r:id="rId63"/>
    <p:sldId id="427" r:id="rId64"/>
    <p:sldId id="414" r:id="rId65"/>
    <p:sldId id="416" r:id="rId66"/>
    <p:sldId id="417" r:id="rId67"/>
    <p:sldId id="418" r:id="rId68"/>
    <p:sldId id="423" r:id="rId69"/>
    <p:sldId id="419" r:id="rId70"/>
    <p:sldId id="420" r:id="rId71"/>
    <p:sldId id="421" r:id="rId72"/>
    <p:sldId id="422" r:id="rId73"/>
    <p:sldId id="415" r:id="rId74"/>
    <p:sldId id="397" r:id="rId75"/>
    <p:sldId id="398" r:id="rId76"/>
    <p:sldId id="399" r:id="rId77"/>
    <p:sldId id="400" r:id="rId78"/>
    <p:sldId id="403" r:id="rId79"/>
    <p:sldId id="363" r:id="rId80"/>
    <p:sldId id="367" r:id="rId81"/>
    <p:sldId id="409" r:id="rId82"/>
    <p:sldId id="377" r:id="rId83"/>
    <p:sldId id="365" r:id="rId84"/>
    <p:sldId id="364" r:id="rId85"/>
    <p:sldId id="352" r:id="rId86"/>
    <p:sldId id="361" r:id="rId87"/>
    <p:sldId id="357" r:id="rId88"/>
    <p:sldId id="353" r:id="rId89"/>
    <p:sldId id="354" r:id="rId90"/>
    <p:sldId id="355" r:id="rId91"/>
    <p:sldId id="439" r:id="rId92"/>
    <p:sldId id="440" r:id="rId93"/>
    <p:sldId id="349" r:id="rId94"/>
    <p:sldId id="350" r:id="rId95"/>
    <p:sldId id="351" r:id="rId96"/>
    <p:sldId id="298" r:id="rId97"/>
    <p:sldId id="335" r:id="rId98"/>
    <p:sldId id="317" r:id="rId99"/>
    <p:sldId id="274" r:id="rId100"/>
    <p:sldId id="270" r:id="rId101"/>
    <p:sldId id="311" r:id="rId102"/>
    <p:sldId id="340" r:id="rId103"/>
    <p:sldId id="289" r:id="rId104"/>
    <p:sldId id="314" r:id="rId105"/>
    <p:sldId id="319" r:id="rId106"/>
    <p:sldId id="318" r:id="rId107"/>
    <p:sldId id="344" r:id="rId108"/>
    <p:sldId id="316" r:id="rId109"/>
    <p:sldId id="358" r:id="rId110"/>
    <p:sldId id="359" r:id="rId111"/>
    <p:sldId id="360" r:id="rId112"/>
    <p:sldId id="368" r:id="rId113"/>
    <p:sldId id="369" r:id="rId114"/>
    <p:sldId id="370" r:id="rId115"/>
    <p:sldId id="371" r:id="rId116"/>
    <p:sldId id="374" r:id="rId117"/>
    <p:sldId id="375" r:id="rId118"/>
    <p:sldId id="373" r:id="rId119"/>
    <p:sldId id="381" r:id="rId120"/>
    <p:sldId id="382" r:id="rId121"/>
    <p:sldId id="383" r:id="rId122"/>
    <p:sldId id="384" r:id="rId123"/>
    <p:sldId id="385" r:id="rId124"/>
    <p:sldId id="386" r:id="rId125"/>
    <p:sldId id="387" r:id="rId1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8599D3"/>
    <a:srgbClr val="FF0066"/>
    <a:srgbClr val="CCCCFF"/>
    <a:srgbClr val="FF6699"/>
    <a:srgbClr val="CC99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89639" autoAdjust="0"/>
  </p:normalViewPr>
  <p:slideViewPr>
    <p:cSldViewPr>
      <p:cViewPr varScale="1">
        <p:scale>
          <a:sx n="88" d="100"/>
          <a:sy n="88" d="100"/>
        </p:scale>
        <p:origin x="1656"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BE1EC1A-EBB1-419D-987E-2764D3B277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p:spPr>
        <p:txBody>
          <a:bodyPr/>
          <a:lstStyle/>
          <a:p>
            <a:r>
              <a:rPr lang="en-US" altLang="en-US" smtClean="0">
                <a:latin typeface="Arial" panose="020B0604020202020204" pitchFamily="34" charset="0"/>
              </a:rPr>
              <a:t>https://thebluereview.org/utopian-writers-american-west/</a:t>
            </a:r>
          </a:p>
          <a:p>
            <a:endParaRPr lang="en-US" altLang="en-US" smtClean="0">
              <a:latin typeface="Arial" panose="020B0604020202020204" pitchFamily="34" charset="0"/>
            </a:endParaRPr>
          </a:p>
        </p:txBody>
      </p:sp>
      <p:sp>
        <p:nvSpPr>
          <p:cNvPr id="41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9476D0-C92B-41E9-8621-4BDD8D6E15F6}" type="slidenum">
              <a:rPr lang="en-US" altLang="en-US" smtClean="0"/>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altLang="en-US" i="1" smtClean="0">
                <a:latin typeface="Arial" panose="020B0604020202020204" pitchFamily="34" charset="0"/>
              </a:rPr>
              <a:t>Global CO</a:t>
            </a:r>
            <a:r>
              <a:rPr lang="en-US" altLang="en-US" i="1" baseline="-25000" smtClean="0">
                <a:latin typeface="Arial" panose="020B0604020202020204" pitchFamily="34" charset="0"/>
              </a:rPr>
              <a:t>2</a:t>
            </a:r>
            <a:r>
              <a:rPr lang="en-US" altLang="en-US" i="1" smtClean="0">
                <a:latin typeface="Arial" panose="020B0604020202020204" pitchFamily="34" charset="0"/>
              </a:rPr>
              <a:t> emissions and warming compared to pre-industrial times for a scenario without climate policy (red) and a scenario in which the emissions are restricted to 1000 billion tonnes of CO</a:t>
            </a:r>
            <a:r>
              <a:rPr lang="en-US" altLang="en-US" i="1" baseline="-25000" smtClean="0">
                <a:latin typeface="Arial" panose="020B0604020202020204" pitchFamily="34" charset="0"/>
              </a:rPr>
              <a:t>2</a:t>
            </a:r>
            <a:r>
              <a:rPr lang="en-US" altLang="en-US" i="1" smtClean="0">
                <a:latin typeface="Arial" panose="020B0604020202020204" pitchFamily="34" charset="0"/>
              </a:rPr>
              <a:t> (blue) from 2000 to 2050. The intervention can limit the probability of exceeding the 2°C threshold to 25%. (Credit: Image courtesy of ETH Zurich)</a:t>
            </a:r>
            <a:endParaRPr lang="en-US" altLang="en-US" smtClean="0">
              <a:latin typeface="Arial" panose="020B0604020202020204" pitchFamily="34" charset="0"/>
            </a:endParaRPr>
          </a:p>
        </p:txBody>
      </p:sp>
      <p:sp>
        <p:nvSpPr>
          <p:cNvPr id="3686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3DEE5B-FFE7-4791-894E-57BC2E5B9F6B}" type="slidenum">
              <a:rPr lang="en-US" altLang="en-US" smtClean="0"/>
              <a:pPr>
                <a:spcBef>
                  <a:spcPct val="0"/>
                </a:spcBef>
              </a:pPr>
              <a:t>24</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r>
              <a:rPr lang="en-US" altLang="en-US" smtClean="0">
                <a:latin typeface="Arial" panose="020B0604020202020204" pitchFamily="34" charset="0"/>
              </a:rPr>
              <a:t>Global warming is happening primarily in the northern latitudes and is rapidly changing ecosystems in the arctic.</a:t>
            </a:r>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AB0108-3833-4C95-B28E-8E14246FBE84}" type="slidenum">
              <a:rPr lang="en-US" altLang="en-US" smtClean="0"/>
              <a:pPr/>
              <a:t>25</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r>
              <a:rPr lang="en-US" altLang="en-US" smtClean="0">
                <a:latin typeface="Arial" panose="020B0604020202020204" pitchFamily="34" charset="0"/>
              </a:rPr>
              <a:t>It will probably take a long time for a 60 meter sea level rise to occur, potentially thousands of years.  </a:t>
            </a:r>
          </a:p>
        </p:txBody>
      </p:sp>
      <p:sp>
        <p:nvSpPr>
          <p:cNvPr id="409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91719C-F621-43EA-9975-E5AAAFECDAF4}" type="slidenum">
              <a:rPr lang="en-US" altLang="en-US" smtClean="0"/>
              <a:pPr/>
              <a:t>26</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altLang="en-US" smtClean="0">
                <a:latin typeface="Arial" panose="020B0604020202020204" pitchFamily="34" charset="0"/>
              </a:rPr>
              <a:t>Atlantic THC</a:t>
            </a:r>
          </a:p>
          <a:p>
            <a:r>
              <a:rPr lang="en-US" altLang="en-US" smtClean="0">
                <a:latin typeface="Arial" panose="020B0604020202020204" pitchFamily="34" charset="0"/>
              </a:rPr>
              <a:t>The real concern with climate change is the increase in temperature causing decreases in food production and water availability.</a:t>
            </a:r>
          </a:p>
        </p:txBody>
      </p:sp>
      <p:sp>
        <p:nvSpPr>
          <p:cNvPr id="4301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710CAD-F163-4C4E-A919-62E3222A971A}" type="slidenum">
              <a:rPr lang="en-US" altLang="en-US" smtClean="0"/>
              <a:pPr>
                <a:spcBef>
                  <a:spcPct val="0"/>
                </a:spcBef>
              </a:pPr>
              <a:t>27</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US" altLang="en-US" smtClean="0">
                <a:latin typeface="Arial" panose="020B0604020202020204" pitchFamily="34" charset="0"/>
              </a:rPr>
              <a:t>https://www.eia.gov/pub/oil_gas/petroleum/feature_articles/2004/worldoilsupply/oilsupply04.html</a:t>
            </a:r>
          </a:p>
        </p:txBody>
      </p:sp>
      <p:sp>
        <p:nvSpPr>
          <p:cNvPr id="460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7EE733-256F-4A7D-A00B-DF3AD177C1B7}" type="slidenum">
              <a:rPr lang="en-US" altLang="en-US" smtClean="0"/>
              <a:pPr/>
              <a:t>29</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r>
              <a:rPr lang="en-US" altLang="en-US" smtClean="0">
                <a:latin typeface="Arial" panose="020B0604020202020204" pitchFamily="34" charset="0"/>
              </a:rPr>
              <a:t>The price of oil is tied directly to food production because as soon as the price of gasoline reaches about $4 per gallon, farms switch swelling corn for food and large quantities are sold for ethanol production.</a:t>
            </a:r>
          </a:p>
        </p:txBody>
      </p:sp>
      <p:sp>
        <p:nvSpPr>
          <p:cNvPr id="491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93BC67-6E29-458D-AB13-C5BC69B36ECB}" type="slidenum">
              <a:rPr lang="en-US" altLang="en-US" smtClean="0"/>
              <a:pPr/>
              <a:t>31</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smtClean="0">
                <a:latin typeface="Arial" panose="020B0604020202020204" pitchFamily="34" charset="0"/>
              </a:rPr>
              <a:t>This has caused food riots in areas far from the US.</a:t>
            </a:r>
          </a:p>
        </p:txBody>
      </p:sp>
      <p:sp>
        <p:nvSpPr>
          <p:cNvPr id="512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774CEE-193A-48DF-92B7-39DE8ED9CBBA}" type="slidenum">
              <a:rPr lang="en-US" altLang="en-US" smtClean="0"/>
              <a:pPr/>
              <a:t>32</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DED5BB-4092-4F7A-96CF-CCC9D0F14B86}" type="slidenum">
              <a:rPr lang="en-US" altLang="en-US" smtClean="0"/>
              <a:pPr>
                <a:defRPr/>
              </a:pPr>
              <a:t>33</a:t>
            </a:fld>
            <a:endParaRPr lang="en-US" altLang="en-US"/>
          </a:p>
        </p:txBody>
      </p:sp>
    </p:spTree>
    <p:extLst>
      <p:ext uri="{BB962C8B-B14F-4D97-AF65-F5344CB8AC3E}">
        <p14:creationId xmlns:p14="http://schemas.microsoft.com/office/powerpoint/2010/main" val="1529587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DED5BB-4092-4F7A-96CF-CCC9D0F14B86}" type="slidenum">
              <a:rPr lang="en-US" altLang="en-US" smtClean="0"/>
              <a:pPr>
                <a:defRPr/>
              </a:pPr>
              <a:t>34</a:t>
            </a:fld>
            <a:endParaRPr lang="en-US" altLang="en-US"/>
          </a:p>
        </p:txBody>
      </p:sp>
    </p:spTree>
    <p:extLst>
      <p:ext uri="{BB962C8B-B14F-4D97-AF65-F5344CB8AC3E}">
        <p14:creationId xmlns:p14="http://schemas.microsoft.com/office/powerpoint/2010/main" val="415282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rPr>
              <a:t>This is likely to accelerate over time because newly added renewables have a cumulative effect. This is to say that each new renewable installation will supplant the energy demand of the older model energy sources of oil, coal, gas and nuclear.</a:t>
            </a:r>
            <a:endParaRPr lang="en-US" dirty="0"/>
          </a:p>
        </p:txBody>
      </p:sp>
      <p:sp>
        <p:nvSpPr>
          <p:cNvPr id="563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BBEB01-6B6C-44FE-B3DF-0C4322A0210B}" type="slidenum">
              <a:rPr lang="en-US" altLang="en-US" smtClean="0"/>
              <a:pPr/>
              <a:t>36</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r>
              <a:rPr lang="en-US" altLang="en-US" smtClean="0">
                <a:latin typeface="Arial" panose="020B0604020202020204" pitchFamily="34" charset="0"/>
              </a:rPr>
              <a:t>The number of deaths from conflict have dramatically decreased in the last 70 years.</a:t>
            </a:r>
          </a:p>
        </p:txBody>
      </p:sp>
      <p:sp>
        <p:nvSpPr>
          <p:cNvPr id="71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45E732-858F-470A-A4D3-F400BD9E87CB}" type="slidenum">
              <a:rPr lang="en-US" altLang="en-US" smtClean="0"/>
              <a:pPr/>
              <a:t>3</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altLang="en-US" smtClean="0">
                <a:latin typeface="Arial" panose="020B0604020202020204" pitchFamily="34" charset="0"/>
              </a:rPr>
              <a:t>Levelized cost of energy, basically the cost of building and running a power plant divided by the electrical output.</a:t>
            </a:r>
          </a:p>
          <a:p>
            <a:r>
              <a:rPr lang="en-US" altLang="en-US" smtClean="0">
                <a:latin typeface="Arial" panose="020B0604020202020204" pitchFamily="34" charset="0"/>
              </a:rPr>
              <a:t>This does not include taxes, consistency of power sources (i.e. solar and wind), difficulties in ramping power (coal and nuclear), and waste storage and disposal (nuclear).</a:t>
            </a:r>
          </a:p>
          <a:p>
            <a:r>
              <a:rPr lang="en-US" altLang="en-US" smtClean="0">
                <a:latin typeface="Arial" panose="020B0604020202020204" pitchFamily="34" charset="0"/>
              </a:rPr>
              <a:t>From: https://en.wikipedia.org/wiki/Cost_of_electricity_by_source</a:t>
            </a:r>
          </a:p>
        </p:txBody>
      </p:sp>
      <p:sp>
        <p:nvSpPr>
          <p:cNvPr id="583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B640F2-E0D4-4E26-BBFB-83EC5D637576}" type="slidenum">
              <a:rPr lang="en-US" altLang="en-US" smtClean="0"/>
              <a:pPr/>
              <a:t>37</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US" altLang="en-US" smtClean="0">
                <a:latin typeface="Arial" panose="020B0604020202020204" pitchFamily="34" charset="0"/>
              </a:rPr>
              <a:t>Highest numbers are based on hydroelectric</a:t>
            </a:r>
          </a:p>
        </p:txBody>
      </p:sp>
      <p:sp>
        <p:nvSpPr>
          <p:cNvPr id="604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3092C6-F2C1-45E5-8BEC-3C791253BEC7}" type="slidenum">
              <a:rPr lang="en-US" altLang="en-US" smtClean="0"/>
              <a:pPr/>
              <a:t>38</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r>
              <a:rPr lang="en-US" altLang="en-US" smtClean="0">
                <a:latin typeface="Arial" panose="020B0604020202020204" pitchFamily="34" charset="0"/>
              </a:rPr>
              <a:t>Oldest stable government is Iceland</a:t>
            </a:r>
          </a:p>
          <a:p>
            <a:endParaRPr lang="en-US" altLang="en-US" smtClean="0">
              <a:latin typeface="Arial" panose="020B0604020202020204" pitchFamily="34" charset="0"/>
            </a:endParaRPr>
          </a:p>
        </p:txBody>
      </p:sp>
      <p:sp>
        <p:nvSpPr>
          <p:cNvPr id="655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0E51B7-513B-432C-8A14-88E4F3067AD6}" type="slidenum">
              <a:rPr lang="en-US" altLang="en-US" smtClean="0"/>
              <a:pPr/>
              <a:t>42</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r>
              <a:rPr lang="en-US" altLang="en-US" smtClean="0">
                <a:latin typeface="Arial" panose="020B0604020202020204" pitchFamily="34" charset="0"/>
              </a:rPr>
              <a:t>By 2030</a:t>
            </a: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675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627263-150C-49F9-8FCE-07E29FF4FC71}" type="slidenum">
              <a:rPr lang="en-US" altLang="en-US" smtClean="0"/>
              <a:pPr/>
              <a:t>43</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US" altLang="en-US" smtClean="0">
                <a:latin typeface="Arial" panose="020B0604020202020204" pitchFamily="34" charset="0"/>
              </a:rPr>
              <a:t>At no other point in history has a species had the knowledge to prevent it’s own demise, and continued on a path of destruction.</a:t>
            </a:r>
          </a:p>
          <a:p>
            <a:endParaRPr lang="en-US" altLang="en-US" smtClean="0">
              <a:latin typeface="Arial" panose="020B0604020202020204" pitchFamily="34" charset="0"/>
            </a:endParaRPr>
          </a:p>
        </p:txBody>
      </p:sp>
      <p:sp>
        <p:nvSpPr>
          <p:cNvPr id="727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951C85-E2C3-43BD-B40F-5E6358E5B6C2}" type="slidenum">
              <a:rPr lang="en-US" altLang="en-US" smtClean="0"/>
              <a:pPr/>
              <a:t>47</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r>
              <a:rPr lang="en-US" altLang="en-US" smtClean="0">
                <a:latin typeface="Arial" panose="020B0604020202020204" pitchFamily="34" charset="0"/>
              </a:rPr>
              <a:t>Nuclear arsenal has reduced from over 70,000 to under 20,000</a:t>
            </a:r>
          </a:p>
          <a:p>
            <a:r>
              <a:rPr lang="en-US" altLang="en-US" smtClean="0">
                <a:latin typeface="Arial" panose="020B0604020202020204" pitchFamily="34" charset="0"/>
              </a:rPr>
              <a:t>We continue to maintain a huge number of nuclear weapons which most folks do not think about today but this is still a major threat to happiness.</a:t>
            </a:r>
          </a:p>
          <a:p>
            <a:endParaRPr lang="en-US" altLang="en-US" smtClean="0">
              <a:latin typeface="Arial" panose="020B0604020202020204" pitchFamily="34" charset="0"/>
            </a:endParaRPr>
          </a:p>
        </p:txBody>
      </p:sp>
      <p:sp>
        <p:nvSpPr>
          <p:cNvPr id="819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004747-E8C6-4D29-A77C-EA639F54ACAD}" type="slidenum">
              <a:rPr lang="en-US" altLang="en-US" smtClean="0"/>
              <a:pPr/>
              <a:t>55</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p:spPr>
        <p:txBody>
          <a:bodyPr/>
          <a:lstStyle/>
          <a:p>
            <a:r>
              <a:rPr lang="en-US" altLang="en-US" smtClean="0">
                <a:latin typeface="Arial" panose="020B0604020202020204" pitchFamily="34" charset="0"/>
              </a:rPr>
              <a:t>Oil goes for btween 65 to 90 dollars a barrel, 1 million a day = 65 million to 90 million a day, 24 to 32 billion (about 30 billion a year)</a:t>
            </a:r>
          </a:p>
        </p:txBody>
      </p:sp>
      <p:sp>
        <p:nvSpPr>
          <p:cNvPr id="849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FAAE2B-0A05-4FF3-923F-E73AA112A7F6}" type="slidenum">
              <a:rPr lang="en-US" altLang="en-US" smtClean="0"/>
              <a:pPr/>
              <a:t>57</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r>
              <a:rPr lang="en-US" altLang="en-US" smtClean="0">
                <a:latin typeface="Arial" panose="020B0604020202020204" pitchFamily="34" charset="0"/>
              </a:rPr>
              <a:t>Another effect of atmospheric CO2 is that the ocean becomes more acidic as it absorbs CO2.</a:t>
            </a:r>
          </a:p>
        </p:txBody>
      </p:sp>
      <p:sp>
        <p:nvSpPr>
          <p:cNvPr id="880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4699CA-0886-4630-A1B9-4F47CE76779B}" type="slidenum">
              <a:rPr lang="en-US" altLang="en-US" smtClean="0"/>
              <a:pPr/>
              <a:t>59</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r>
              <a:rPr lang="en-US" altLang="en-US" smtClean="0">
                <a:latin typeface="Arial" panose="020B0604020202020204" pitchFamily="34" charset="0"/>
              </a:rPr>
              <a:t>This has caused a global increase in pH and recently caused oyster failures because the small oysters could not form their shells.  This has the potentially to cause collapses in major fisheries.</a:t>
            </a:r>
          </a:p>
        </p:txBody>
      </p:sp>
      <p:sp>
        <p:nvSpPr>
          <p:cNvPr id="901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B0D106-19A0-42C0-9701-93084183A784}" type="slidenum">
              <a:rPr lang="en-US" altLang="en-US" smtClean="0"/>
              <a:pPr/>
              <a:t>60</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US" altLang="en-US" smtClean="0">
                <a:latin typeface="Arial" panose="020B0604020202020204" pitchFamily="34" charset="0"/>
              </a:rPr>
              <a:t>Fertility rates have dropped to near replacement for most of the world, except Africa.</a:t>
            </a:r>
          </a:p>
        </p:txBody>
      </p:sp>
      <p:sp>
        <p:nvSpPr>
          <p:cNvPr id="931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8737C-3777-4D3A-BD3F-1F609011ABEA}" type="slidenum">
              <a:rPr lang="en-US" altLang="en-US" smtClean="0"/>
              <a:pPr/>
              <a:t>62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r>
              <a:rPr lang="en-US" altLang="en-US" smtClean="0">
                <a:latin typeface="Arial" panose="020B0604020202020204" pitchFamily="34" charset="0"/>
              </a:rPr>
              <a:t>http://www.marketwatch.com/story/the-us-navys-new-13-billion-aircraft-carrier-will-dominate-the-seas-2016-03-09</a:t>
            </a:r>
          </a:p>
          <a:p>
            <a:r>
              <a:rPr lang="en-US" altLang="en-US" smtClean="0">
                <a:latin typeface="Arial" panose="020B0604020202020204" pitchFamily="34" charset="0"/>
              </a:rPr>
              <a:t>House 4500 people, 90,000 ton weight</a:t>
            </a:r>
          </a:p>
          <a:p>
            <a:endParaRPr lang="en-US" altLang="en-US" smtClean="0">
              <a:latin typeface="Arial" panose="020B0604020202020204" pitchFamily="34" charset="0"/>
            </a:endParaRPr>
          </a:p>
        </p:txBody>
      </p:sp>
      <p:sp>
        <p:nvSpPr>
          <p:cNvPr id="12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5DEAB0-14B7-4CFF-9579-AAD6834FC956}" type="slidenum">
              <a:rPr lang="en-US" altLang="en-US" smtClean="0"/>
              <a:pPr/>
              <a:t>7</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p:spPr>
        <p:txBody>
          <a:bodyPr/>
          <a:lstStyle/>
          <a:p>
            <a:r>
              <a:rPr lang="en-US" altLang="en-US" smtClean="0">
                <a:latin typeface="Arial" panose="020B0604020202020204" pitchFamily="34" charset="0"/>
              </a:rPr>
              <a:t>The UN has esimated that world population may peak at about 2050.</a:t>
            </a:r>
          </a:p>
        </p:txBody>
      </p:sp>
      <p:sp>
        <p:nvSpPr>
          <p:cNvPr id="962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D00073-EE69-400D-89FB-A8C1224DD908}" type="slidenum">
              <a:rPr lang="en-US" altLang="en-US" smtClean="0"/>
              <a:pPr/>
              <a:t>64</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p:spPr>
        <p:txBody>
          <a:bodyPr/>
          <a:lstStyle/>
          <a:p>
            <a:r>
              <a:rPr lang="en-US" altLang="en-US" smtClean="0">
                <a:latin typeface="Arial" panose="020B0604020202020204" pitchFamily="34" charset="0"/>
              </a:rPr>
              <a:t>How about we stop arguing about if and why and start taking action to mitigate the potential problems?</a:t>
            </a:r>
          </a:p>
          <a:p>
            <a:endParaRPr lang="en-US" altLang="en-US" smtClean="0">
              <a:latin typeface="Arial" panose="020B0604020202020204" pitchFamily="34" charset="0"/>
            </a:endParaRPr>
          </a:p>
        </p:txBody>
      </p:sp>
      <p:sp>
        <p:nvSpPr>
          <p:cNvPr id="983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AF706F-FC29-41DC-A0AD-90DAB156BE43}" type="slidenum">
              <a:rPr lang="en-US" altLang="en-US" smtClean="0"/>
              <a:pPr/>
              <a:t>65</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p:spPr>
        <p:txBody>
          <a:bodyPr/>
          <a:lstStyle/>
          <a:p>
            <a:r>
              <a:rPr lang="en-US" altLang="en-US" smtClean="0">
                <a:latin typeface="Arial" panose="020B0604020202020204" pitchFamily="34" charset="0"/>
              </a:rPr>
              <a:t>At the same time, world food production has increased steadily but partly because of the use of fertilizers and industrial agricultural equipment.</a:t>
            </a:r>
          </a:p>
        </p:txBody>
      </p:sp>
      <p:sp>
        <p:nvSpPr>
          <p:cNvPr id="1075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7200C4-BA84-4220-BE76-FF96DE153FA2}" type="slidenum">
              <a:rPr lang="en-US" altLang="en-US" smtClean="0"/>
              <a:pPr/>
              <a:t>73</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p:spPr>
        <p:txBody>
          <a:bodyPr/>
          <a:lstStyle/>
          <a:p>
            <a:r>
              <a:rPr lang="en-US" altLang="en-US" smtClean="0">
                <a:latin typeface="Arial" panose="020B0604020202020204" pitchFamily="34" charset="0"/>
              </a:rPr>
              <a:t>Fertility rates used to be well above replacement (2) so there was rapid population growth.</a:t>
            </a:r>
          </a:p>
        </p:txBody>
      </p:sp>
      <p:sp>
        <p:nvSpPr>
          <p:cNvPr id="1136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82AC62-8AE1-4995-B3AD-F83641748BA3}" type="slidenum">
              <a:rPr lang="en-US" altLang="en-US" smtClean="0"/>
              <a:pPr/>
              <a:t>78</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r>
              <a:rPr lang="en-US" altLang="en-US" smtClean="0">
                <a:latin typeface="Arial" panose="020B0604020202020204" pitchFamily="34" charset="0"/>
              </a:rPr>
              <a:t>Everyone agrees that we will run out of fossil fuels in the future but there is little agreement on when.  This will cause oil to steadily increase in cost and eventually case oil scarcity.</a:t>
            </a:r>
          </a:p>
        </p:txBody>
      </p:sp>
      <p:sp>
        <p:nvSpPr>
          <p:cNvPr id="1177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495D12-83DF-4C84-AF50-0C8D36112201}" type="slidenum">
              <a:rPr lang="en-US" altLang="en-US" smtClean="0"/>
              <a:pPr/>
              <a:t>81</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E869AD-C0B5-4FC1-A8C9-752587F9F391}" type="slidenum">
              <a:rPr lang="en-US" altLang="en-US" smtClean="0"/>
              <a:pPr>
                <a:spcBef>
                  <a:spcPct val="0"/>
                </a:spcBef>
              </a:pPr>
              <a:t>82</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p:spPr>
        <p:txBody>
          <a:bodyPr/>
          <a:lstStyle/>
          <a:p>
            <a:r>
              <a:rPr lang="en-US" altLang="en-US" smtClean="0">
                <a:latin typeface="Arial" panose="020B0604020202020204" pitchFamily="34" charset="0"/>
              </a:rPr>
              <a:t>https://thebluereview.org/utopian-writers-american-west/</a:t>
            </a:r>
          </a:p>
          <a:p>
            <a:endParaRPr lang="en-US" altLang="en-US" smtClean="0">
              <a:latin typeface="Arial" panose="020B0604020202020204" pitchFamily="34" charset="0"/>
            </a:endParaRPr>
          </a:p>
        </p:txBody>
      </p:sp>
      <p:sp>
        <p:nvSpPr>
          <p:cNvPr id="1300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1502DD-3539-4C5F-9C52-08ED41DF43C2}" type="slidenum">
              <a:rPr lang="en-US" altLang="en-US" smtClean="0"/>
              <a:pPr/>
              <a:t>91</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p:spPr>
        <p:txBody>
          <a:bodyPr/>
          <a:lstStyle/>
          <a:p>
            <a:r>
              <a:rPr lang="en-US" altLang="en-US" smtClean="0">
                <a:latin typeface="Arial" panose="020B0604020202020204" pitchFamily="34" charset="0"/>
              </a:rPr>
              <a:t>- Biomass and hydro is down because of draughts, solar increasing but still small</a:t>
            </a:r>
          </a:p>
        </p:txBody>
      </p:sp>
      <p:sp>
        <p:nvSpPr>
          <p:cNvPr id="1464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E30CF5-6617-4076-978D-D29FC5B4433A}" type="slidenum">
              <a:rPr lang="en-US" altLang="en-US" smtClean="0"/>
              <a:pPr>
                <a:spcBef>
                  <a:spcPct val="0"/>
                </a:spcBef>
              </a:pPr>
              <a:t>106</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p:spPr>
        <p:txBody>
          <a:bodyPr/>
          <a:lstStyle/>
          <a:p>
            <a:r>
              <a:rPr lang="en-US" altLang="en-US" smtClean="0">
                <a:latin typeface="Arial" panose="020B0604020202020204" pitchFamily="34" charset="0"/>
              </a:rPr>
              <a:t>A the same time, military expenditures in the US remain high.  The map on the bottom uses a special approach that makes a polygon the size of an attribute, either increasing or decreasing it based on the value.  This map shows how the US dominates world military spending while the Russian Federation actually spends very little.</a:t>
            </a:r>
          </a:p>
        </p:txBody>
      </p:sp>
      <p:sp>
        <p:nvSpPr>
          <p:cNvPr id="1536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C7E917-0FF5-4359-898A-FF6216AA2E3F}" type="slidenum">
              <a:rPr lang="en-US" altLang="en-US" smtClean="0"/>
              <a:pPr/>
              <a:t>112</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p:spPr>
        <p:txBody>
          <a:bodyPr/>
          <a:lstStyle/>
          <a:p>
            <a:r>
              <a:rPr lang="en-US" altLang="en-US" smtClean="0">
                <a:latin typeface="Arial" panose="020B0604020202020204" pitchFamily="34" charset="0"/>
              </a:rPr>
              <a:t>For the first time in human history, there is a “northwest passage” open during the summer.</a:t>
            </a:r>
          </a:p>
        </p:txBody>
      </p:sp>
      <p:sp>
        <p:nvSpPr>
          <p:cNvPr id="1566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67BC12-73B3-4FA9-8B09-5FD6A8AF36C3}" type="slidenum">
              <a:rPr lang="en-US" altLang="en-US" smtClean="0"/>
              <a:pPr/>
              <a:t>114</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altLang="en-US" smtClean="0">
                <a:latin typeface="Arial" panose="020B0604020202020204" pitchFamily="34" charset="0"/>
              </a:rPr>
              <a:t>US overturned a democratically elected government in Chile when they threatened to nationalize the mines.  The government was replaced by a military dictatorship.</a:t>
            </a:r>
          </a:p>
          <a:p>
            <a:r>
              <a:rPr lang="en-US" altLang="en-US" smtClean="0">
                <a:latin typeface="Arial" panose="020B0604020202020204" pitchFamily="34" charset="0"/>
              </a:rPr>
              <a:t>US overturned the government of Iran when they threatened to nationalize the oil fields, the government was replaced by the Shah, a ruthless dictator that tortured and willed 200,000 of his own people. Ayatollah Khomeini led a revolution against the Shah and today Iran's government is elected but our enemy.</a:t>
            </a:r>
          </a:p>
          <a:p>
            <a:r>
              <a:rPr lang="en-US" altLang="en-US" smtClean="0">
                <a:latin typeface="Arial" panose="020B0604020202020204" pitchFamily="34" charset="0"/>
              </a:rPr>
              <a:t>https://www.youtube.com/watch?v=-2d-yXtm2ME</a:t>
            </a: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163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413D96-B00C-4041-80E7-7F4F4D37FC44}" type="slidenum">
              <a:rPr lang="en-US" altLang="en-US" smtClean="0"/>
              <a:pPr/>
              <a:t>10</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r>
              <a:rPr lang="en-US" altLang="en-US" smtClean="0">
                <a:latin typeface="Arial" panose="020B0604020202020204" pitchFamily="34" charset="0"/>
              </a:rPr>
              <a:t>The entire ice cap of Greenland was defrosting in July of 2012, this is unprecidented in at least 150 years</a:t>
            </a:r>
          </a:p>
        </p:txBody>
      </p:sp>
      <p:sp>
        <p:nvSpPr>
          <p:cNvPr id="15872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B22048-0297-4C99-8FCB-3D182685C25B}" type="slidenum">
              <a:rPr lang="en-US" altLang="en-US" smtClean="0"/>
              <a:pPr>
                <a:spcBef>
                  <a:spcPct val="0"/>
                </a:spcBef>
              </a:pPr>
              <a:t>115</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p:spPr>
        <p:txBody>
          <a:bodyPr/>
          <a:lstStyle/>
          <a:p>
            <a:r>
              <a:rPr lang="en-US" altLang="en-US" smtClean="0">
                <a:latin typeface="Arial" panose="020B0604020202020204" pitchFamily="34" charset="0"/>
              </a:rPr>
              <a:t>Another threat to food production is that we have a limited supply of phosphorus, an important fertilizer.</a:t>
            </a:r>
          </a:p>
        </p:txBody>
      </p:sp>
      <p:sp>
        <p:nvSpPr>
          <p:cNvPr id="1607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8F0AEC-C626-4188-9EEF-3F02147A043D}" type="slidenum">
              <a:rPr lang="en-US" altLang="en-US" smtClean="0"/>
              <a:pPr/>
              <a:t>116</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r>
              <a:rPr lang="en-US" altLang="en-US" smtClean="0">
                <a:latin typeface="Arial" panose="020B0604020202020204" pitchFamily="34" charset="0"/>
              </a:rPr>
              <a:t>Countries that have strong economies are also investing in other countries and purchasing land to produce food for export.  This could reduce local production capacity.</a:t>
            </a:r>
          </a:p>
        </p:txBody>
      </p:sp>
      <p:sp>
        <p:nvSpPr>
          <p:cNvPr id="1628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8D9567-90A8-4627-8234-2D1EDD4ABF2F}" type="slidenum">
              <a:rPr lang="en-US" altLang="en-US" smtClean="0"/>
              <a:pPr/>
              <a:t>117</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p:spPr>
        <p:txBody>
          <a:bodyPr/>
          <a:lstStyle/>
          <a:p>
            <a:r>
              <a:rPr lang="en-US" altLang="en-US" smtClean="0">
                <a:latin typeface="Arial" panose="020B0604020202020204" pitchFamily="34" charset="0"/>
              </a:rPr>
              <a:t>The highest number of undernourished people are in Africa.</a:t>
            </a:r>
          </a:p>
        </p:txBody>
      </p:sp>
      <p:sp>
        <p:nvSpPr>
          <p:cNvPr id="1648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34DC65-E8DA-476C-81F5-CDA7EF66EAAD}" type="slidenum">
              <a:rPr lang="en-US" altLang="en-US" smtClean="0"/>
              <a:pPr/>
              <a:t>118</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p:spPr>
        <p:txBody>
          <a:bodyPr/>
          <a:lstStyle/>
          <a:p>
            <a:pPr eaLnBrk="1" hangingPunct="1"/>
            <a:r>
              <a:rPr lang="en-US" altLang="en-US" smtClean="0">
                <a:latin typeface="Arial" panose="020B0604020202020204" pitchFamily="34" charset="0"/>
              </a:rPr>
              <a:t>Shows the predicted change in cereal production yield based on climate change scenarios.</a:t>
            </a:r>
          </a:p>
          <a:p>
            <a:pPr eaLnBrk="1" hangingPunct="1"/>
            <a:r>
              <a:rPr lang="en-US" altLang="en-US" smtClean="0">
                <a:latin typeface="Arial" panose="020B0604020202020204" pitchFamily="34" charset="0"/>
              </a:rPr>
              <a:t>Notice that there is actually a potential increase at first in the northern latitudes but then a uniform negative trend in output.</a:t>
            </a:r>
          </a:p>
        </p:txBody>
      </p:sp>
      <p:sp>
        <p:nvSpPr>
          <p:cNvPr id="16691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21F5CF-18AE-45CE-8F8B-DDD324D26BBA}" type="slidenum">
              <a:rPr lang="en-US" altLang="en-US" smtClean="0"/>
              <a:pPr>
                <a:spcBef>
                  <a:spcPct val="0"/>
                </a:spcBef>
              </a:pPr>
              <a:t>119</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p:spPr>
        <p:txBody>
          <a:bodyPr/>
          <a:lstStyle/>
          <a:p>
            <a:r>
              <a:rPr lang="en-US" altLang="en-US" smtClean="0">
                <a:latin typeface="Arial" panose="020B0604020202020204" pitchFamily="34" charset="0"/>
              </a:rPr>
              <a:t>One of my goals is to help increase human happiness, now and in the future.</a:t>
            </a:r>
          </a:p>
        </p:txBody>
      </p:sp>
      <p:sp>
        <p:nvSpPr>
          <p:cNvPr id="16896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3F72D7-9BC2-48EE-AE33-E2F3C21214DE}" type="slidenum">
              <a:rPr lang="en-US" altLang="en-US" smtClean="0"/>
              <a:pPr/>
              <a:t>120</a:t>
            </a:fld>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171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D41C74-9C40-48FD-961E-F65F168859ED}" type="slidenum">
              <a:rPr lang="en-US" altLang="en-US" smtClean="0"/>
              <a:pPr/>
              <a:t>121</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p:spPr>
        <p:txBody>
          <a:bodyPr/>
          <a:lstStyle/>
          <a:p>
            <a:r>
              <a:rPr lang="en-US" altLang="en-US" smtClean="0">
                <a:latin typeface="Arial" panose="020B0604020202020204" pitchFamily="34" charset="0"/>
              </a:rPr>
              <a:t>There are still armed conflicts but they are relegated to increasingly smaller areas of the globe.</a:t>
            </a:r>
          </a:p>
        </p:txBody>
      </p:sp>
      <p:sp>
        <p:nvSpPr>
          <p:cNvPr id="1761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A71074-BA1B-48AE-BF55-D1AB24241F54}" type="slidenum">
              <a:rPr lang="en-US" altLang="en-US" smtClean="0"/>
              <a:pPr/>
              <a:t>125</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r>
              <a:rPr lang="en-US" altLang="en-US" smtClean="0">
                <a:latin typeface="Arial" panose="020B0604020202020204" pitchFamily="34" charset="0"/>
              </a:rPr>
              <a:t>A form of government in which power is explicitly vested in the people, who in turn exercise their power through elected representatives. Today, the terms </a:t>
            </a:r>
            <a:r>
              <a:rPr lang="en-US" altLang="en-US" b="1" smtClean="0">
                <a:latin typeface="Arial" panose="020B0604020202020204" pitchFamily="34" charset="0"/>
              </a:rPr>
              <a:t>republic</a:t>
            </a:r>
            <a:r>
              <a:rPr lang="en-US" altLang="en-US" smtClean="0">
                <a:latin typeface="Arial" panose="020B0604020202020204" pitchFamily="34" charset="0"/>
              </a:rPr>
              <a:t> and democracy are virtually interchangeable, but historically the two differed.</a:t>
            </a:r>
          </a:p>
          <a:p>
            <a:endParaRPr lang="en-US" altLang="en-US" smtClean="0">
              <a:latin typeface="Arial" panose="020B0604020202020204" pitchFamily="34" charset="0"/>
            </a:endParaRPr>
          </a:p>
          <a:p>
            <a:r>
              <a:rPr lang="en-US" altLang="en-US" smtClean="0">
                <a:latin typeface="Arial" panose="020B0604020202020204" pitchFamily="34" charset="0"/>
              </a:rPr>
              <a:t>Iran became our enemy in 1941 when the prime minister nationalized the oil fields</a:t>
            </a:r>
          </a:p>
          <a:p>
            <a:endParaRPr lang="en-US" altLang="en-US" smtClean="0">
              <a:latin typeface="Arial" panose="020B0604020202020204" pitchFamily="34" charset="0"/>
            </a:endParaRPr>
          </a:p>
          <a:p>
            <a:r>
              <a:rPr lang="en-US" altLang="en-US" smtClean="0">
                <a:latin typeface="Arial" panose="020B0604020202020204" pitchFamily="34" charset="0"/>
              </a:rPr>
              <a:t>Shah of Iran: https://en.wikipedia.org/wiki/Mohammad_Reza_Pahlavi</a:t>
            </a:r>
          </a:p>
          <a:p>
            <a:endParaRPr lang="en-US" altLang="en-US" smtClean="0">
              <a:latin typeface="Arial" panose="020B0604020202020204" pitchFamily="34" charset="0"/>
            </a:endParaRPr>
          </a:p>
        </p:txBody>
      </p:sp>
      <p:sp>
        <p:nvSpPr>
          <p:cNvPr id="184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2B67C0-10A2-4870-956A-4D5FD8C40446}" type="slidenum">
              <a:rPr lang="en-US" altLang="en-US" smtClean="0"/>
              <a:pPr/>
              <a:t>11</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r>
              <a:rPr lang="en-US" altLang="en-US" smtClean="0">
                <a:latin typeface="Arial" panose="020B0604020202020204" pitchFamily="34" charset="0"/>
              </a:rPr>
              <a:t>http://www.dailymail.co.uk/sciencetech/article-3409908/The-seven-biggest-threats-humanity-revealed-nuclear-winter-devastating-supervolcano-experts-explain-violent-ways-world-end.html</a:t>
            </a:r>
          </a:p>
        </p:txBody>
      </p:sp>
      <p:sp>
        <p:nvSpPr>
          <p:cNvPr id="235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B36889-8B0D-44A7-8E07-4BD9E6A83919}" type="slidenum">
              <a:rPr lang="en-US" altLang="en-US" smtClean="0"/>
              <a:pPr/>
              <a:t>15</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en-US" altLang="en-US" smtClean="0">
                <a:latin typeface="Arial" panose="020B0604020202020204" pitchFamily="34" charset="0"/>
              </a:rPr>
              <a:t>Isn’t this kind of nuts?</a:t>
            </a:r>
          </a:p>
        </p:txBody>
      </p:sp>
      <p:sp>
        <p:nvSpPr>
          <p:cNvPr id="276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9C7563-F191-47E9-99DC-04E871A641B5}" type="slidenum">
              <a:rPr lang="en-US" altLang="en-US" smtClean="0"/>
              <a:pPr/>
              <a:t>18</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US" altLang="en-US" smtClean="0">
                <a:latin typeface="Arial" panose="020B0604020202020204" pitchFamily="34" charset="0"/>
              </a:rPr>
              <a:t>80% of generals retire to defense contractors or consultants</a:t>
            </a:r>
          </a:p>
          <a:p>
            <a:r>
              <a:rPr lang="en-US" altLang="en-US" smtClean="0">
                <a:latin typeface="Arial" panose="020B0604020202020204" pitchFamily="34" charset="0"/>
              </a:rPr>
              <a:t>http://archive.boston.com/news/nation/washington/articles/2010/12/26/defense_firms_lure_retired_generals/</a:t>
            </a:r>
          </a:p>
          <a:p>
            <a:endParaRPr lang="en-US" altLang="en-US" smtClean="0">
              <a:latin typeface="Arial" panose="020B0604020202020204" pitchFamily="34" charset="0"/>
            </a:endParaRPr>
          </a:p>
        </p:txBody>
      </p:sp>
      <p:sp>
        <p:nvSpPr>
          <p:cNvPr id="317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F5C8F7-F4AA-483C-9213-016A58ABD45A}" type="slidenum">
              <a:rPr lang="en-US" altLang="en-US" smtClean="0"/>
              <a:pPr/>
              <a:t>21</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US" altLang="en-US" smtClean="0">
                <a:latin typeface="Arial" panose="020B0604020202020204" pitchFamily="34" charset="0"/>
              </a:rPr>
              <a:t>Demand for energy continues to grow.</a:t>
            </a:r>
          </a:p>
        </p:txBody>
      </p:sp>
      <p:sp>
        <p:nvSpPr>
          <p:cNvPr id="3482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5582AE-2330-4731-A9AB-6981E305F0D3}" type="slidenum">
              <a:rPr lang="en-US" altLang="en-US" smtClean="0"/>
              <a:pPr/>
              <a:t>23</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CF07BF-5612-4DB0-B04A-B7A2D179F25A}" type="slidenum">
              <a:rPr lang="en-US" altLang="en-US"/>
              <a:pPr>
                <a:defRPr/>
              </a:pPr>
              <a:t>‹#›</a:t>
            </a:fld>
            <a:endParaRPr lang="en-US" altLang="en-US"/>
          </a:p>
        </p:txBody>
      </p:sp>
    </p:spTree>
    <p:extLst>
      <p:ext uri="{BB962C8B-B14F-4D97-AF65-F5344CB8AC3E}">
        <p14:creationId xmlns:p14="http://schemas.microsoft.com/office/powerpoint/2010/main" val="268107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08C0A-4236-43AD-A160-59187E295AE3}" type="slidenum">
              <a:rPr lang="en-US" altLang="en-US"/>
              <a:pPr>
                <a:defRPr/>
              </a:pPr>
              <a:t>‹#›</a:t>
            </a:fld>
            <a:endParaRPr lang="en-US" altLang="en-US"/>
          </a:p>
        </p:txBody>
      </p:sp>
    </p:spTree>
    <p:extLst>
      <p:ext uri="{BB962C8B-B14F-4D97-AF65-F5344CB8AC3E}">
        <p14:creationId xmlns:p14="http://schemas.microsoft.com/office/powerpoint/2010/main" val="4177685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1981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0"/>
            <a:ext cx="57912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16432E-8D78-4807-8875-CC5A35EBA308}" type="slidenum">
              <a:rPr lang="en-US" altLang="en-US"/>
              <a:pPr>
                <a:defRPr/>
              </a:pPr>
              <a:t>‹#›</a:t>
            </a:fld>
            <a:endParaRPr lang="en-US" altLang="en-US"/>
          </a:p>
        </p:txBody>
      </p:sp>
    </p:spTree>
    <p:extLst>
      <p:ext uri="{BB962C8B-B14F-4D97-AF65-F5344CB8AC3E}">
        <p14:creationId xmlns:p14="http://schemas.microsoft.com/office/powerpoint/2010/main" val="3856889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able Placeholder 2"/>
          <p:cNvSpPr>
            <a:spLocks noGrp="1"/>
          </p:cNvSpPr>
          <p:nvPr>
            <p:ph type="tbl" idx="1"/>
          </p:nvPr>
        </p:nvSpPr>
        <p:spPr>
          <a:xfrm>
            <a:off x="1066800" y="1219200"/>
            <a:ext cx="7924800" cy="49530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815462-06F3-42EB-ACA9-371DAEF8002F}" type="slidenum">
              <a:rPr lang="en-US" altLang="en-US"/>
              <a:pPr>
                <a:defRPr/>
              </a:pPr>
              <a:t>‹#›</a:t>
            </a:fld>
            <a:endParaRPr lang="en-US" altLang="en-US"/>
          </a:p>
        </p:txBody>
      </p:sp>
    </p:spTree>
    <p:extLst>
      <p:ext uri="{BB962C8B-B14F-4D97-AF65-F5344CB8AC3E}">
        <p14:creationId xmlns:p14="http://schemas.microsoft.com/office/powerpoint/2010/main" val="984065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1066800" y="1219200"/>
            <a:ext cx="38862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2192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7719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A3FE289-2076-4D62-8413-8CB387993112}" type="slidenum">
              <a:rPr lang="en-US" altLang="en-US"/>
              <a:pPr>
                <a:defRPr/>
              </a:pPr>
              <a:t>‹#›</a:t>
            </a:fld>
            <a:endParaRPr lang="en-US" altLang="en-US"/>
          </a:p>
        </p:txBody>
      </p:sp>
    </p:spTree>
    <p:extLst>
      <p:ext uri="{BB962C8B-B14F-4D97-AF65-F5344CB8AC3E}">
        <p14:creationId xmlns:p14="http://schemas.microsoft.com/office/powerpoint/2010/main" val="390156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A19E1-54A7-45B5-9F1A-B3B968B05D16}" type="slidenum">
              <a:rPr lang="en-US" altLang="en-US"/>
              <a:pPr>
                <a:defRPr/>
              </a:pPr>
              <a:t>‹#›</a:t>
            </a:fld>
            <a:endParaRPr lang="en-US" altLang="en-US"/>
          </a:p>
        </p:txBody>
      </p:sp>
    </p:spTree>
    <p:extLst>
      <p:ext uri="{BB962C8B-B14F-4D97-AF65-F5344CB8AC3E}">
        <p14:creationId xmlns:p14="http://schemas.microsoft.com/office/powerpoint/2010/main" val="1167760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1CA941-E508-4CA0-9F7C-E5C87A347B82}" type="slidenum">
              <a:rPr lang="en-US" altLang="en-US"/>
              <a:pPr>
                <a:defRPr/>
              </a:pPr>
              <a:t>‹#›</a:t>
            </a:fld>
            <a:endParaRPr lang="en-US" altLang="en-US"/>
          </a:p>
        </p:txBody>
      </p:sp>
    </p:spTree>
    <p:extLst>
      <p:ext uri="{BB962C8B-B14F-4D97-AF65-F5344CB8AC3E}">
        <p14:creationId xmlns:p14="http://schemas.microsoft.com/office/powerpoint/2010/main" val="8298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0EE811-4496-482F-B334-C7D64D3BE9A8}" type="slidenum">
              <a:rPr lang="en-US" altLang="en-US"/>
              <a:pPr>
                <a:defRPr/>
              </a:pPr>
              <a:t>‹#›</a:t>
            </a:fld>
            <a:endParaRPr lang="en-US" altLang="en-US"/>
          </a:p>
        </p:txBody>
      </p:sp>
    </p:spTree>
    <p:extLst>
      <p:ext uri="{BB962C8B-B14F-4D97-AF65-F5344CB8AC3E}">
        <p14:creationId xmlns:p14="http://schemas.microsoft.com/office/powerpoint/2010/main" val="224495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7978C2-84D0-4DA0-8182-2D0E289C4EA8}" type="slidenum">
              <a:rPr lang="en-US" altLang="en-US"/>
              <a:pPr>
                <a:defRPr/>
              </a:pPr>
              <a:t>‹#›</a:t>
            </a:fld>
            <a:endParaRPr lang="en-US" altLang="en-US"/>
          </a:p>
        </p:txBody>
      </p:sp>
    </p:spTree>
    <p:extLst>
      <p:ext uri="{BB962C8B-B14F-4D97-AF65-F5344CB8AC3E}">
        <p14:creationId xmlns:p14="http://schemas.microsoft.com/office/powerpoint/2010/main" val="275787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6F6B83-42DC-4AE6-8C3F-268A01451F40}" type="slidenum">
              <a:rPr lang="en-US" altLang="en-US"/>
              <a:pPr>
                <a:defRPr/>
              </a:pPr>
              <a:t>‹#›</a:t>
            </a:fld>
            <a:endParaRPr lang="en-US" altLang="en-US"/>
          </a:p>
        </p:txBody>
      </p:sp>
    </p:spTree>
    <p:extLst>
      <p:ext uri="{BB962C8B-B14F-4D97-AF65-F5344CB8AC3E}">
        <p14:creationId xmlns:p14="http://schemas.microsoft.com/office/powerpoint/2010/main" val="128505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1EF562-9CC7-490E-A415-4CC78516B048}" type="slidenum">
              <a:rPr lang="en-US" altLang="en-US"/>
              <a:pPr>
                <a:defRPr/>
              </a:pPr>
              <a:t>‹#›</a:t>
            </a:fld>
            <a:endParaRPr lang="en-US" altLang="en-US"/>
          </a:p>
        </p:txBody>
      </p:sp>
    </p:spTree>
    <p:extLst>
      <p:ext uri="{BB962C8B-B14F-4D97-AF65-F5344CB8AC3E}">
        <p14:creationId xmlns:p14="http://schemas.microsoft.com/office/powerpoint/2010/main" val="201221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2820E-E8D1-431F-814B-B4DA296B6B14}" type="slidenum">
              <a:rPr lang="en-US" altLang="en-US"/>
              <a:pPr>
                <a:defRPr/>
              </a:pPr>
              <a:t>‹#›</a:t>
            </a:fld>
            <a:endParaRPr lang="en-US" altLang="en-US"/>
          </a:p>
        </p:txBody>
      </p:sp>
    </p:spTree>
    <p:extLst>
      <p:ext uri="{BB962C8B-B14F-4D97-AF65-F5344CB8AC3E}">
        <p14:creationId xmlns:p14="http://schemas.microsoft.com/office/powerpoint/2010/main" val="170186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D9559C-89ED-4319-ABC0-237C7DC48EF5}" type="slidenum">
              <a:rPr lang="en-US" altLang="en-US"/>
              <a:pPr>
                <a:defRPr/>
              </a:pPr>
              <a:t>‹#›</a:t>
            </a:fld>
            <a:endParaRPr lang="en-US" altLang="en-US"/>
          </a:p>
        </p:txBody>
      </p:sp>
    </p:spTree>
    <p:extLst>
      <p:ext uri="{BB962C8B-B14F-4D97-AF65-F5344CB8AC3E}">
        <p14:creationId xmlns:p14="http://schemas.microsoft.com/office/powerpoint/2010/main" val="69754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jan.ucc.nau.edu/~rcb7/namNm15.jpg" TargetMode="External"/><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066800" y="1219200"/>
            <a:ext cx="7924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066800" y="6248400"/>
            <a:ext cx="2514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657600" y="6248400"/>
            <a:ext cx="3124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8580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746D29A-6019-4BBE-B42C-72B83ABF1CC3}" type="slidenum">
              <a:rPr lang="en-US" altLang="en-US"/>
              <a:pPr>
                <a:defRPr/>
              </a:pPr>
              <a:t>‹#›</a:t>
            </a:fld>
            <a:endParaRPr lang="en-US" altLang="en-US"/>
          </a:p>
        </p:txBody>
      </p:sp>
      <p:pic>
        <p:nvPicPr>
          <p:cNvPr id="1031" name="Picture 8" descr="stckchrt1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90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macau-stone-map"/>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14400"/>
            <a:ext cx="1008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descr="img15walke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2362200"/>
            <a:ext cx="1008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namNm15">
            <a:hlinkClick r:id="rId18"/>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5902325"/>
            <a:ext cx="990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1" descr="piri.jp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0" y="3505200"/>
            <a:ext cx="963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3" descr="ancient-greece-map-761459"/>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4800600"/>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4400" u="sng">
          <a:solidFill>
            <a:schemeClr val="tx2"/>
          </a:solidFill>
          <a:latin typeface="+mj-lt"/>
          <a:ea typeface="+mj-ea"/>
          <a:cs typeface="+mj-cs"/>
        </a:defRPr>
      </a:lvl1pPr>
      <a:lvl2pPr algn="l" rtl="0" eaLnBrk="0" fontAlgn="base" hangingPunct="0">
        <a:spcBef>
          <a:spcPct val="0"/>
        </a:spcBef>
        <a:spcAft>
          <a:spcPct val="0"/>
        </a:spcAft>
        <a:defRPr sz="4400" u="sng">
          <a:solidFill>
            <a:schemeClr val="tx2"/>
          </a:solidFill>
          <a:latin typeface="Arial" charset="0"/>
        </a:defRPr>
      </a:lvl2pPr>
      <a:lvl3pPr algn="l" rtl="0" eaLnBrk="0" fontAlgn="base" hangingPunct="0">
        <a:spcBef>
          <a:spcPct val="0"/>
        </a:spcBef>
        <a:spcAft>
          <a:spcPct val="0"/>
        </a:spcAft>
        <a:defRPr sz="4400" u="sng">
          <a:solidFill>
            <a:schemeClr val="tx2"/>
          </a:solidFill>
          <a:latin typeface="Arial" charset="0"/>
        </a:defRPr>
      </a:lvl3pPr>
      <a:lvl4pPr algn="l" rtl="0" eaLnBrk="0" fontAlgn="base" hangingPunct="0">
        <a:spcBef>
          <a:spcPct val="0"/>
        </a:spcBef>
        <a:spcAft>
          <a:spcPct val="0"/>
        </a:spcAft>
        <a:defRPr sz="4400" u="sng">
          <a:solidFill>
            <a:schemeClr val="tx2"/>
          </a:solidFill>
          <a:latin typeface="Arial" charset="0"/>
        </a:defRPr>
      </a:lvl4pPr>
      <a:lvl5pPr algn="l" rtl="0" eaLnBrk="0" fontAlgn="base" hangingPunct="0">
        <a:spcBef>
          <a:spcPct val="0"/>
        </a:spcBef>
        <a:spcAft>
          <a:spcPct val="0"/>
        </a:spcAft>
        <a:defRPr sz="4400" u="sng">
          <a:solidFill>
            <a:schemeClr val="tx2"/>
          </a:solidFill>
          <a:latin typeface="Arial" charset="0"/>
        </a:defRPr>
      </a:lvl5pPr>
      <a:lvl6pPr marL="457200" algn="l" rtl="0" fontAlgn="base">
        <a:spcBef>
          <a:spcPct val="0"/>
        </a:spcBef>
        <a:spcAft>
          <a:spcPct val="0"/>
        </a:spcAft>
        <a:defRPr sz="4400" u="sng">
          <a:solidFill>
            <a:schemeClr val="tx2"/>
          </a:solidFill>
          <a:latin typeface="Arial" charset="0"/>
        </a:defRPr>
      </a:lvl6pPr>
      <a:lvl7pPr marL="914400" algn="l" rtl="0" fontAlgn="base">
        <a:spcBef>
          <a:spcPct val="0"/>
        </a:spcBef>
        <a:spcAft>
          <a:spcPct val="0"/>
        </a:spcAft>
        <a:defRPr sz="4400" u="sng">
          <a:solidFill>
            <a:schemeClr val="tx2"/>
          </a:solidFill>
          <a:latin typeface="Arial" charset="0"/>
        </a:defRPr>
      </a:lvl7pPr>
      <a:lvl8pPr marL="1371600" algn="l" rtl="0" fontAlgn="base">
        <a:spcBef>
          <a:spcPct val="0"/>
        </a:spcBef>
        <a:spcAft>
          <a:spcPct val="0"/>
        </a:spcAft>
        <a:defRPr sz="4400" u="sng">
          <a:solidFill>
            <a:schemeClr val="tx2"/>
          </a:solidFill>
          <a:latin typeface="Arial" charset="0"/>
        </a:defRPr>
      </a:lvl8pPr>
      <a:lvl9pPr marL="1828800" algn="l" rtl="0" fontAlgn="base">
        <a:spcBef>
          <a:spcPct val="0"/>
        </a:spcBef>
        <a:spcAft>
          <a:spcPct val="0"/>
        </a:spcAft>
        <a:defRPr sz="4400"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Note"/><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2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www.businessinsider.com/nuclear-weapons-deadly-evolution-power-military-video-animation-2017-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2.deloitte.com/global/en/pages/manufacturing/articles/global-a-and-d-outlook.html" TargetMode="External"/><Relationship Id="rId2" Type="http://schemas.openxmlformats.org/officeDocument/2006/relationships/hyperlink" Target="http://www.nasdaq.com/earnings/report/ba"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cleantechnica.com/2014/08/25/renewable-energy-momentum-passed-tipping-point/"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hyperlink" Target="https://cleantechnica.com/2016/12/25/cost-of-solar-power-vs-cost-of-wind-power-coal-nuclear-natural-ga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9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 name="Title 1"/>
          <p:cNvSpPr>
            <a:spLocks noGrp="1"/>
          </p:cNvSpPr>
          <p:nvPr>
            <p:ph type="title"/>
          </p:nvPr>
        </p:nvSpPr>
        <p:spPr>
          <a:xfrm>
            <a:off x="0" y="0"/>
            <a:ext cx="8991600" cy="838200"/>
          </a:xfrm>
        </p:spPr>
        <p:txBody>
          <a:bodyPr/>
          <a:lstStyle/>
          <a:p>
            <a:r>
              <a:rPr lang="en-US" altLang="en-US" sz="4000" smtClean="0"/>
              <a:t>What will the world look like in 2100?</a:t>
            </a:r>
          </a:p>
        </p:txBody>
      </p:sp>
      <p:sp>
        <p:nvSpPr>
          <p:cNvPr id="3076" name="Rectangle 9"/>
          <p:cNvSpPr>
            <a:spLocks noChangeArrowheads="1"/>
          </p:cNvSpPr>
          <p:nvPr/>
        </p:nvSpPr>
        <p:spPr bwMode="auto">
          <a:xfrm>
            <a:off x="7507288" y="4419600"/>
            <a:ext cx="167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307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495800" cy="299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4221163"/>
            <a:ext cx="5764212" cy="2636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9" name="Rectangle 4"/>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3080" name="TextBox 8"/>
          <p:cNvSpPr txBox="1">
            <a:spLocks noChangeArrowheads="1"/>
          </p:cNvSpPr>
          <p:nvPr/>
        </p:nvSpPr>
        <p:spPr bwMode="auto">
          <a:xfrm>
            <a:off x="0" y="36576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
        <p:nvSpPr>
          <p:cNvPr id="3081" name="TextBox 1"/>
          <p:cNvSpPr txBox="1">
            <a:spLocks noChangeArrowheads="1"/>
          </p:cNvSpPr>
          <p:nvPr/>
        </p:nvSpPr>
        <p:spPr bwMode="auto">
          <a:xfrm>
            <a:off x="4495800" y="990600"/>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Nuclear Winter</a:t>
            </a:r>
          </a:p>
        </p:txBody>
      </p:sp>
      <p:sp>
        <p:nvSpPr>
          <p:cNvPr id="3082" name="TextBox 10"/>
          <p:cNvSpPr txBox="1">
            <a:spLocks noChangeArrowheads="1"/>
          </p:cNvSpPr>
          <p:nvPr/>
        </p:nvSpPr>
        <p:spPr bwMode="auto">
          <a:xfrm>
            <a:off x="5791200" y="639603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Ecotopia</a:t>
            </a:r>
          </a:p>
        </p:txBody>
      </p:sp>
      <p:sp>
        <p:nvSpPr>
          <p:cNvPr id="3083" name="TextBox 11"/>
          <p:cNvSpPr txBox="1">
            <a:spLocks noChangeArrowheads="1"/>
          </p:cNvSpPr>
          <p:nvPr/>
        </p:nvSpPr>
        <p:spPr bwMode="auto">
          <a:xfrm>
            <a:off x="7097713" y="5638800"/>
            <a:ext cx="2046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Orwell’s 1984</a:t>
            </a:r>
          </a:p>
        </p:txBody>
      </p:sp>
      <p:pic>
        <p:nvPicPr>
          <p:cNvPr id="308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8338" y="1752600"/>
            <a:ext cx="4665662"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7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altLang="en-US" smtClean="0"/>
              <a:t>Peak Phosphorus</a:t>
            </a:r>
          </a:p>
        </p:txBody>
      </p:sp>
      <p:sp>
        <p:nvSpPr>
          <p:cNvPr id="139267" name="Content Placeholder 2"/>
          <p:cNvSpPr>
            <a:spLocks noGrp="1"/>
          </p:cNvSpPr>
          <p:nvPr>
            <p:ph idx="1"/>
          </p:nvPr>
        </p:nvSpPr>
        <p:spPr/>
        <p:txBody>
          <a:bodyPr/>
          <a:lstStyle/>
          <a:p>
            <a:pPr eaLnBrk="1" hangingPunct="1"/>
            <a:endParaRPr lang="en-US" altLang="en-US" smtClean="0"/>
          </a:p>
        </p:txBody>
      </p:sp>
      <p:sp>
        <p:nvSpPr>
          <p:cNvPr id="139268" name="TextBox 3"/>
          <p:cNvSpPr txBox="1">
            <a:spLocks noChangeArrowheads="1"/>
          </p:cNvSpPr>
          <p:nvPr/>
        </p:nvSpPr>
        <p:spPr bwMode="auto">
          <a:xfrm>
            <a:off x="1143000" y="5934075"/>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t>Figure 1: Peak phosphorus ‘Hubbert’ curve, indicating that production will eventually reach a maximum, after which it will decline (source: Cordell, Drangert and White, 2009)</a:t>
            </a:r>
            <a:r>
              <a:rPr lang="en-US" altLang="en-US" sz="1800" i="1" baseline="30000"/>
              <a:t> </a:t>
            </a:r>
            <a:r>
              <a:rPr lang="en-US" altLang="en-US" sz="1800" i="1" baseline="30000">
                <a:hlinkClick r:id="rId2" action="ppaction://hlinkfile"/>
              </a:rPr>
              <a:t>i</a:t>
            </a:r>
            <a:endParaRPr lang="en-US" altLang="en-US" sz="1800"/>
          </a:p>
        </p:txBody>
      </p:sp>
      <p:pic>
        <p:nvPicPr>
          <p:cNvPr id="1392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58000" cy="48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smtClean="0"/>
              <a:t>Ice Cover in Arctic</a:t>
            </a:r>
          </a:p>
        </p:txBody>
      </p:sp>
      <p:sp>
        <p:nvSpPr>
          <p:cNvPr id="140291" name="Content Placeholder 2"/>
          <p:cNvSpPr>
            <a:spLocks noGrp="1"/>
          </p:cNvSpPr>
          <p:nvPr>
            <p:ph idx="1"/>
          </p:nvPr>
        </p:nvSpPr>
        <p:spPr/>
        <p:txBody>
          <a:bodyPr/>
          <a:lstStyle/>
          <a:p>
            <a:endParaRPr lang="en-US" altLang="en-US" smtClean="0"/>
          </a:p>
        </p:txBody>
      </p:sp>
      <p:pic>
        <p:nvPicPr>
          <p:cNvPr id="140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3716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pPr eaLnBrk="1" hangingPunct="1"/>
            <a:r>
              <a:rPr lang="en-US" altLang="en-US" smtClean="0"/>
              <a:t>Grand Challenges</a:t>
            </a:r>
          </a:p>
        </p:txBody>
      </p:sp>
      <p:sp>
        <p:nvSpPr>
          <p:cNvPr id="141315" name="Content Placeholder 2"/>
          <p:cNvSpPr>
            <a:spLocks noGrp="1"/>
          </p:cNvSpPr>
          <p:nvPr>
            <p:ph idx="1"/>
          </p:nvPr>
        </p:nvSpPr>
        <p:spPr>
          <a:xfrm>
            <a:off x="1066800" y="1219200"/>
            <a:ext cx="7924800" cy="5638800"/>
          </a:xfrm>
        </p:spPr>
        <p:txBody>
          <a:bodyPr/>
          <a:lstStyle/>
          <a:p>
            <a:pPr marL="514350" indent="-514350" eaLnBrk="1" hangingPunct="1">
              <a:buFontTx/>
              <a:buAutoNum type="arabicPeriod"/>
            </a:pPr>
            <a:r>
              <a:rPr lang="en-US" altLang="en-US" smtClean="0">
                <a:solidFill>
                  <a:srgbClr val="FF0000"/>
                </a:solidFill>
              </a:rPr>
              <a:t>Eradicate extreme poverty and hunger</a:t>
            </a:r>
          </a:p>
          <a:p>
            <a:pPr marL="514350" indent="-514350" eaLnBrk="1" hangingPunct="1">
              <a:buFontTx/>
              <a:buAutoNum type="arabicPeriod"/>
            </a:pPr>
            <a:r>
              <a:rPr lang="en-US" altLang="en-US" smtClean="0"/>
              <a:t>Achieve universal primary education</a:t>
            </a:r>
          </a:p>
          <a:p>
            <a:pPr marL="514350" indent="-514350" eaLnBrk="1" hangingPunct="1">
              <a:buFontTx/>
              <a:buAutoNum type="arabicPeriod"/>
            </a:pPr>
            <a:r>
              <a:rPr lang="en-US" altLang="en-US" smtClean="0"/>
              <a:t>Promote gender equality</a:t>
            </a:r>
          </a:p>
          <a:p>
            <a:pPr marL="514350" indent="-514350" eaLnBrk="1" hangingPunct="1">
              <a:buFontTx/>
              <a:buAutoNum type="arabicPeriod"/>
            </a:pPr>
            <a:r>
              <a:rPr lang="en-US" altLang="en-US" smtClean="0"/>
              <a:t>Reduce child mortality</a:t>
            </a:r>
          </a:p>
          <a:p>
            <a:pPr marL="514350" indent="-514350" eaLnBrk="1" hangingPunct="1">
              <a:buFontTx/>
              <a:buAutoNum type="arabicPeriod"/>
            </a:pPr>
            <a:r>
              <a:rPr lang="en-US" altLang="en-US" smtClean="0"/>
              <a:t>Improve maternal health</a:t>
            </a:r>
          </a:p>
          <a:p>
            <a:pPr marL="514350" indent="-514350" eaLnBrk="1" hangingPunct="1">
              <a:buFontTx/>
              <a:buAutoNum type="arabicPeriod"/>
            </a:pPr>
            <a:r>
              <a:rPr lang="en-US" altLang="en-US" smtClean="0"/>
              <a:t>Combat diseases</a:t>
            </a:r>
          </a:p>
          <a:p>
            <a:pPr marL="514350" indent="-514350" eaLnBrk="1" hangingPunct="1">
              <a:buFontTx/>
              <a:buAutoNum type="arabicPeriod"/>
            </a:pPr>
            <a:r>
              <a:rPr lang="en-US" altLang="en-US" smtClean="0">
                <a:solidFill>
                  <a:srgbClr val="FF0000"/>
                </a:solidFill>
              </a:rPr>
              <a:t>Ensure environmental stability</a:t>
            </a:r>
          </a:p>
          <a:p>
            <a:pPr marL="514350" indent="-514350" eaLnBrk="1" hangingPunct="1">
              <a:buFontTx/>
              <a:buAutoNum type="arabicPeriod"/>
            </a:pPr>
            <a:r>
              <a:rPr lang="en-US" altLang="en-US" smtClean="0"/>
              <a:t>Develop Global Partnership for Development</a:t>
            </a:r>
          </a:p>
        </p:txBody>
      </p:sp>
      <p:sp>
        <p:nvSpPr>
          <p:cNvPr id="141316" name="TextBox 1"/>
          <p:cNvSpPr txBox="1">
            <a:spLocks noChangeArrowheads="1"/>
          </p:cNvSpPr>
          <p:nvPr/>
        </p:nvSpPr>
        <p:spPr bwMode="auto">
          <a:xfrm>
            <a:off x="5256213" y="6550025"/>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United Nations Millennium Development Goals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endParaRPr lang="en-US" altLang="en-US" smtClean="0"/>
          </a:p>
        </p:txBody>
      </p:sp>
      <p:sp>
        <p:nvSpPr>
          <p:cNvPr id="142339" name="Content Placeholder 2"/>
          <p:cNvSpPr>
            <a:spLocks noGrp="1"/>
          </p:cNvSpPr>
          <p:nvPr>
            <p:ph idx="1"/>
          </p:nvPr>
        </p:nvSpPr>
        <p:spPr/>
        <p:txBody>
          <a:bodyPr/>
          <a:lstStyle/>
          <a:p>
            <a:endParaRPr lang="en-US" altLang="en-US" smtClean="0"/>
          </a:p>
        </p:txBody>
      </p:sp>
      <p:pic>
        <p:nvPicPr>
          <p:cNvPr id="142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48750"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1" name="TextBox 3"/>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pic>
        <p:nvPicPr>
          <p:cNvPr id="1423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38016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altLang="en-US" smtClean="0"/>
              <a:t>“Renewable, Clean, Energy”</a:t>
            </a:r>
          </a:p>
        </p:txBody>
      </p:sp>
      <p:sp>
        <p:nvSpPr>
          <p:cNvPr id="143363" name="Content Placeholder 2"/>
          <p:cNvSpPr>
            <a:spLocks noGrp="1"/>
          </p:cNvSpPr>
          <p:nvPr>
            <p:ph idx="1"/>
          </p:nvPr>
        </p:nvSpPr>
        <p:spPr>
          <a:xfrm>
            <a:off x="1066800" y="990600"/>
            <a:ext cx="7924800" cy="5638800"/>
          </a:xfrm>
        </p:spPr>
        <p:txBody>
          <a:bodyPr/>
          <a:lstStyle/>
          <a:p>
            <a:r>
              <a:rPr lang="en-US" altLang="en-US" smtClean="0"/>
              <a:t>Solar: requires trace minerals</a:t>
            </a:r>
          </a:p>
          <a:p>
            <a:r>
              <a:rPr lang="en-US" altLang="en-US" smtClean="0"/>
              <a:t>Wind: minerals and species impacts</a:t>
            </a:r>
          </a:p>
          <a:p>
            <a:r>
              <a:rPr lang="en-US" altLang="en-US" smtClean="0"/>
              <a:t>Wave/tidal: minerals and species impacts</a:t>
            </a:r>
          </a:p>
          <a:p>
            <a:r>
              <a:rPr lang="en-US" altLang="en-US" smtClean="0"/>
              <a:t>Geothermal: limited availability?</a:t>
            </a:r>
          </a:p>
          <a:p>
            <a:r>
              <a:rPr lang="en-US" altLang="en-US" smtClean="0"/>
              <a:t>Hydroelectric: limited locations, sediment</a:t>
            </a:r>
          </a:p>
          <a:p>
            <a:r>
              <a:rPr lang="en-US" altLang="en-US" smtClean="0"/>
              <a:t>Biofuel: Deforestation, food -&gt; fuel, marginal in the US</a:t>
            </a:r>
          </a:p>
          <a:p>
            <a:r>
              <a:rPr lang="en-US" altLang="en-US" smtClean="0"/>
              <a:t>Nuclear: impacts, danger, storage</a:t>
            </a:r>
          </a:p>
          <a:p>
            <a:r>
              <a:rPr lang="en-US" altLang="en-US" smtClean="0"/>
              <a:t>Conservation?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altLang="en-US" smtClean="0"/>
              <a:t>US Energy Sources</a:t>
            </a:r>
          </a:p>
        </p:txBody>
      </p:sp>
      <p:sp>
        <p:nvSpPr>
          <p:cNvPr id="144387" name="Content Placeholder 2"/>
          <p:cNvSpPr>
            <a:spLocks noGrp="1"/>
          </p:cNvSpPr>
          <p:nvPr>
            <p:ph idx="1"/>
          </p:nvPr>
        </p:nvSpPr>
        <p:spPr/>
        <p:txBody>
          <a:bodyPr/>
          <a:lstStyle/>
          <a:p>
            <a:endParaRPr lang="en-US" altLang="en-US" smtClean="0"/>
          </a:p>
        </p:txBody>
      </p:sp>
      <p:pic>
        <p:nvPicPr>
          <p:cNvPr id="144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3175"/>
            <a:ext cx="8205788" cy="512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89" name="TextBox 4"/>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smtClean="0"/>
              <a:t>US Renewable Energy</a:t>
            </a:r>
          </a:p>
        </p:txBody>
      </p:sp>
      <p:sp>
        <p:nvSpPr>
          <p:cNvPr id="145411" name="Content Placeholder 2"/>
          <p:cNvSpPr>
            <a:spLocks noGrp="1"/>
          </p:cNvSpPr>
          <p:nvPr>
            <p:ph idx="1"/>
          </p:nvPr>
        </p:nvSpPr>
        <p:spPr/>
        <p:txBody>
          <a:bodyPr/>
          <a:lstStyle/>
          <a:p>
            <a:endParaRPr lang="en-US" altLang="en-US" smtClean="0"/>
          </a:p>
        </p:txBody>
      </p:sp>
      <p:pic>
        <p:nvPicPr>
          <p:cNvPr id="145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64235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3" name="TextBox 3"/>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altLang="en-US" smtClean="0"/>
              <a:t>Increased CO2 -&gt; Warming</a:t>
            </a:r>
          </a:p>
        </p:txBody>
      </p:sp>
      <p:sp>
        <p:nvSpPr>
          <p:cNvPr id="147459" name="Content Placeholder 2"/>
          <p:cNvSpPr>
            <a:spLocks noGrp="1"/>
          </p:cNvSpPr>
          <p:nvPr>
            <p:ph idx="1"/>
          </p:nvPr>
        </p:nvSpPr>
        <p:spPr/>
        <p:txBody>
          <a:bodyPr/>
          <a:lstStyle/>
          <a:p>
            <a:endParaRPr lang="en-US" altLang="en-US" smtClean="0"/>
          </a:p>
        </p:txBody>
      </p:sp>
      <p:pic>
        <p:nvPicPr>
          <p:cNvPr id="147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995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1066800" y="0"/>
            <a:ext cx="8077200" cy="1143000"/>
          </a:xfrm>
        </p:spPr>
        <p:txBody>
          <a:bodyPr/>
          <a:lstStyle/>
          <a:p>
            <a:r>
              <a:rPr lang="en-US" altLang="en-US" sz="4000" smtClean="0"/>
              <a:t>China Renewable Energy Center</a:t>
            </a:r>
          </a:p>
        </p:txBody>
      </p:sp>
      <p:sp>
        <p:nvSpPr>
          <p:cNvPr id="148483" name="Content Placeholder 2"/>
          <p:cNvSpPr>
            <a:spLocks noGrp="1"/>
          </p:cNvSpPr>
          <p:nvPr>
            <p:ph idx="1"/>
          </p:nvPr>
        </p:nvSpPr>
        <p:spPr/>
        <p:txBody>
          <a:bodyPr/>
          <a:lstStyle/>
          <a:p>
            <a:endParaRPr lang="en-US" altLang="en-US" smtClean="0"/>
          </a:p>
        </p:txBody>
      </p:sp>
      <p:pic>
        <p:nvPicPr>
          <p:cNvPr id="148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141413"/>
            <a:ext cx="5097463"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9130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4246563"/>
            <a:ext cx="38100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smtClean="0"/>
              <a:t>Energy Emissions</a:t>
            </a:r>
          </a:p>
        </p:txBody>
      </p:sp>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002463"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8" name="TextBox 4"/>
          <p:cNvSpPr txBox="1">
            <a:spLocks noChangeArrowheads="1"/>
          </p:cNvSpPr>
          <p:nvPr/>
        </p:nvSpPr>
        <p:spPr bwMode="auto">
          <a:xfrm>
            <a:off x="7596188" y="6492875"/>
            <a:ext cx="155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Stern Review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sz="quarter" idx="4"/>
          </p:nvPr>
        </p:nvSpPr>
        <p:spPr/>
        <p:txBody>
          <a:bodyPr/>
          <a:lstStyle/>
          <a:p>
            <a:endParaRPr lang="en-US" altLang="en-US" smtClean="0"/>
          </a:p>
        </p:txBody>
      </p:sp>
      <p:sp>
        <p:nvSpPr>
          <p:cNvPr id="20" name="Rectangle 19"/>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2" name="Text Placeholder 7"/>
          <p:cNvSpPr>
            <a:spLocks noGrp="1"/>
          </p:cNvSpPr>
          <p:nvPr>
            <p:ph type="body" idx="1"/>
          </p:nvPr>
        </p:nvSpPr>
        <p:spPr>
          <a:xfrm>
            <a:off x="457200" y="304800"/>
            <a:ext cx="3124200" cy="639763"/>
          </a:xfrm>
        </p:spPr>
        <p:txBody>
          <a:bodyPr/>
          <a:lstStyle/>
          <a:p>
            <a:pPr algn="ctr"/>
            <a:r>
              <a:rPr lang="en-US" altLang="en-US" smtClean="0"/>
              <a:t>US Allies</a:t>
            </a:r>
          </a:p>
        </p:txBody>
      </p:sp>
      <p:sp>
        <p:nvSpPr>
          <p:cNvPr id="17413" name="Text Placeholder 9"/>
          <p:cNvSpPr>
            <a:spLocks noGrp="1"/>
          </p:cNvSpPr>
          <p:nvPr>
            <p:ph type="body" sz="quarter" idx="3"/>
          </p:nvPr>
        </p:nvSpPr>
        <p:spPr>
          <a:xfrm>
            <a:off x="5102225" y="228600"/>
            <a:ext cx="3051175" cy="639763"/>
          </a:xfrm>
        </p:spPr>
        <p:txBody>
          <a:bodyPr/>
          <a:lstStyle/>
          <a:p>
            <a:pPr algn="ctr"/>
            <a:r>
              <a:rPr lang="en-US" altLang="en-US" smtClean="0"/>
              <a:t>US Enemies</a:t>
            </a:r>
          </a:p>
        </p:txBody>
      </p:sp>
      <p:cxnSp>
        <p:nvCxnSpPr>
          <p:cNvPr id="16" name="Straight Arrow Connector 15"/>
          <p:cNvCxnSpPr>
            <a:stCxn id="0" idx="1"/>
          </p:cNvCxnSpPr>
          <p:nvPr/>
        </p:nvCxnSpPr>
        <p:spPr>
          <a:xfrm flipH="1">
            <a:off x="3581400" y="2362200"/>
            <a:ext cx="1524000" cy="6096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7415" name="TextBox 21"/>
          <p:cNvSpPr txBox="1">
            <a:spLocks noChangeArrowheads="1"/>
          </p:cNvSpPr>
          <p:nvPr/>
        </p:nvSpPr>
        <p:spPr bwMode="auto">
          <a:xfrm rot="-1138043">
            <a:off x="3851275" y="238918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1953</a:t>
            </a:r>
          </a:p>
        </p:txBody>
      </p:sp>
      <p:sp>
        <p:nvSpPr>
          <p:cNvPr id="17416" name="TextBox 26"/>
          <p:cNvSpPr txBox="1">
            <a:spLocks noChangeArrowheads="1"/>
          </p:cNvSpPr>
          <p:nvPr/>
        </p:nvSpPr>
        <p:spPr bwMode="auto">
          <a:xfrm rot="-846713">
            <a:off x="3825875" y="437515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2003</a:t>
            </a:r>
          </a:p>
        </p:txBody>
      </p:sp>
      <p:sp>
        <p:nvSpPr>
          <p:cNvPr id="2" name="Rectangle 1"/>
          <p:cNvSpPr/>
          <p:nvPr/>
        </p:nvSpPr>
        <p:spPr>
          <a:xfrm>
            <a:off x="5105400" y="1066800"/>
            <a:ext cx="3048000" cy="533400"/>
          </a:xfrm>
          <a:prstGeom prst="rect">
            <a:avLst/>
          </a:prstGeom>
          <a:solidFill>
            <a:srgbClr val="FF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North Korea (dictatorship)</a:t>
            </a:r>
          </a:p>
        </p:txBody>
      </p:sp>
      <p:sp>
        <p:nvSpPr>
          <p:cNvPr id="21" name="Rectangle 20"/>
          <p:cNvSpPr/>
          <p:nvPr/>
        </p:nvSpPr>
        <p:spPr>
          <a:xfrm>
            <a:off x="5105400" y="2057400"/>
            <a:ext cx="3048000" cy="609600"/>
          </a:xfrm>
          <a:prstGeom prst="rect">
            <a:avLst/>
          </a:prstGeom>
          <a:solidFill>
            <a:srgbClr val="8599D3"/>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Iran (constitutional monarchy)</a:t>
            </a:r>
          </a:p>
        </p:txBody>
      </p:sp>
      <p:sp>
        <p:nvSpPr>
          <p:cNvPr id="22" name="Rectangle 21"/>
          <p:cNvSpPr/>
          <p:nvPr/>
        </p:nvSpPr>
        <p:spPr>
          <a:xfrm>
            <a:off x="533400" y="1066800"/>
            <a:ext cx="3048000" cy="533400"/>
          </a:xfrm>
          <a:prstGeom prst="rect">
            <a:avLst/>
          </a:prstGeom>
          <a:solidFill>
            <a:srgbClr val="8599D3"/>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E. U., </a:t>
            </a:r>
            <a:r>
              <a:rPr lang="en-US" altLang="en-US" dirty="0">
                <a:solidFill>
                  <a:schemeClr val="tx1"/>
                </a:solidFill>
              </a:rPr>
              <a:t>Britain (democracies)</a:t>
            </a:r>
            <a:endParaRPr lang="en-US" altLang="en-US" dirty="0">
              <a:solidFill>
                <a:schemeClr val="tx1"/>
              </a:solidFill>
            </a:endParaRPr>
          </a:p>
        </p:txBody>
      </p:sp>
      <p:sp>
        <p:nvSpPr>
          <p:cNvPr id="23" name="Rectangle 22"/>
          <p:cNvSpPr/>
          <p:nvPr/>
        </p:nvSpPr>
        <p:spPr>
          <a:xfrm>
            <a:off x="533400" y="1905000"/>
            <a:ext cx="3048000" cy="533400"/>
          </a:xfrm>
          <a:prstGeom prst="rect">
            <a:avLst/>
          </a:prstGeom>
          <a:solidFill>
            <a:srgbClr val="FF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Saudi Arabia (monarchy)</a:t>
            </a:r>
          </a:p>
        </p:txBody>
      </p:sp>
      <p:sp>
        <p:nvSpPr>
          <p:cNvPr id="26" name="Rectangle 25"/>
          <p:cNvSpPr/>
          <p:nvPr/>
        </p:nvSpPr>
        <p:spPr>
          <a:xfrm>
            <a:off x="533400" y="2743200"/>
            <a:ext cx="3048000" cy="533400"/>
          </a:xfrm>
          <a:prstGeom prst="rect">
            <a:avLst/>
          </a:prstGeom>
          <a:solidFill>
            <a:srgbClr val="FF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Iran (The Shah)</a:t>
            </a:r>
          </a:p>
        </p:txBody>
      </p:sp>
      <p:sp>
        <p:nvSpPr>
          <p:cNvPr id="17432" name="TextBox 21"/>
          <p:cNvSpPr txBox="1">
            <a:spLocks noChangeArrowheads="1"/>
          </p:cNvSpPr>
          <p:nvPr/>
        </p:nvSpPr>
        <p:spPr bwMode="auto">
          <a:xfrm rot="1074628">
            <a:off x="4006850" y="286543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1979</a:t>
            </a:r>
          </a:p>
        </p:txBody>
      </p:sp>
      <p:sp>
        <p:nvSpPr>
          <p:cNvPr id="31" name="Rectangle 30"/>
          <p:cNvSpPr/>
          <p:nvPr/>
        </p:nvSpPr>
        <p:spPr>
          <a:xfrm>
            <a:off x="5105400" y="3124200"/>
            <a:ext cx="3048000" cy="609600"/>
          </a:xfrm>
          <a:prstGeom prst="rect">
            <a:avLst/>
          </a:prstGeom>
          <a:solidFill>
            <a:srgbClr val="CC66FF"/>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Iran (Islamic democracy)</a:t>
            </a:r>
          </a:p>
        </p:txBody>
      </p:sp>
      <p:cxnSp>
        <p:nvCxnSpPr>
          <p:cNvPr id="32" name="Straight Arrow Connector 31"/>
          <p:cNvCxnSpPr>
            <a:stCxn id="0" idx="3"/>
            <a:endCxn id="0" idx="1"/>
          </p:cNvCxnSpPr>
          <p:nvPr/>
        </p:nvCxnSpPr>
        <p:spPr>
          <a:xfrm>
            <a:off x="3581400" y="3009900"/>
            <a:ext cx="1524000" cy="4191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33400" y="3657600"/>
            <a:ext cx="3048000" cy="533400"/>
          </a:xfrm>
          <a:prstGeom prst="rect">
            <a:avLst/>
          </a:prstGeom>
          <a:solidFill>
            <a:srgbClr val="FF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Iraq (Saddam Hussein)</a:t>
            </a:r>
          </a:p>
        </p:txBody>
      </p:sp>
      <p:sp>
        <p:nvSpPr>
          <p:cNvPr id="36" name="Rectangle 35"/>
          <p:cNvSpPr/>
          <p:nvPr/>
        </p:nvSpPr>
        <p:spPr>
          <a:xfrm>
            <a:off x="5105400" y="4191000"/>
            <a:ext cx="3048000" cy="533400"/>
          </a:xfrm>
          <a:prstGeom prst="rect">
            <a:avLst/>
          </a:prstGeom>
          <a:solidFill>
            <a:srgbClr val="FF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Iraq (Saddam Hussein)</a:t>
            </a:r>
          </a:p>
        </p:txBody>
      </p:sp>
      <p:cxnSp>
        <p:nvCxnSpPr>
          <p:cNvPr id="37" name="Straight Arrow Connector 36"/>
          <p:cNvCxnSpPr>
            <a:stCxn id="0" idx="3"/>
            <a:endCxn id="0" idx="1"/>
          </p:cNvCxnSpPr>
          <p:nvPr/>
        </p:nvCxnSpPr>
        <p:spPr>
          <a:xfrm>
            <a:off x="3581400" y="3924300"/>
            <a:ext cx="1524000" cy="5334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33400" y="4572000"/>
            <a:ext cx="3048000" cy="533400"/>
          </a:xfrm>
          <a:prstGeom prst="rect">
            <a:avLst/>
          </a:prstGeom>
          <a:solidFill>
            <a:srgbClr val="CC66FF"/>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Iraq (Islamic democracy)</a:t>
            </a:r>
          </a:p>
        </p:txBody>
      </p:sp>
      <p:cxnSp>
        <p:nvCxnSpPr>
          <p:cNvPr id="41" name="Straight Arrow Connector 40"/>
          <p:cNvCxnSpPr>
            <a:stCxn id="0" idx="1"/>
            <a:endCxn id="0" idx="3"/>
          </p:cNvCxnSpPr>
          <p:nvPr/>
        </p:nvCxnSpPr>
        <p:spPr>
          <a:xfrm flipH="1">
            <a:off x="3581400" y="4457700"/>
            <a:ext cx="1524000"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7448" name="TextBox 26"/>
          <p:cNvSpPr txBox="1">
            <a:spLocks noChangeArrowheads="1"/>
          </p:cNvSpPr>
          <p:nvPr/>
        </p:nvSpPr>
        <p:spPr bwMode="auto">
          <a:xfrm rot="1277668">
            <a:off x="3929063" y="38481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1990</a:t>
            </a:r>
          </a:p>
        </p:txBody>
      </p:sp>
      <p:sp>
        <p:nvSpPr>
          <p:cNvPr id="46" name="Rectangle 45"/>
          <p:cNvSpPr/>
          <p:nvPr/>
        </p:nvSpPr>
        <p:spPr>
          <a:xfrm>
            <a:off x="5105400" y="5181600"/>
            <a:ext cx="3048000" cy="533400"/>
          </a:xfrm>
          <a:prstGeom prst="rect">
            <a:avLst/>
          </a:prstGeom>
          <a:solidFill>
            <a:srgbClr val="FF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Chile (Allende)</a:t>
            </a:r>
          </a:p>
        </p:txBody>
      </p:sp>
      <p:cxnSp>
        <p:nvCxnSpPr>
          <p:cNvPr id="47" name="Straight Arrow Connector 46"/>
          <p:cNvCxnSpPr>
            <a:stCxn id="0" idx="1"/>
          </p:cNvCxnSpPr>
          <p:nvPr/>
        </p:nvCxnSpPr>
        <p:spPr>
          <a:xfrm flipH="1">
            <a:off x="3581400" y="5448300"/>
            <a:ext cx="1524000" cy="2667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33400" y="5410200"/>
            <a:ext cx="3048000" cy="533400"/>
          </a:xfrm>
          <a:prstGeom prst="rect">
            <a:avLst/>
          </a:prstGeom>
          <a:solidFill>
            <a:srgbClr val="FF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Chile (Pinochet)</a:t>
            </a:r>
          </a:p>
        </p:txBody>
      </p:sp>
      <p:sp>
        <p:nvSpPr>
          <p:cNvPr id="17456" name="TextBox 26"/>
          <p:cNvSpPr txBox="1">
            <a:spLocks noChangeArrowheads="1"/>
          </p:cNvSpPr>
          <p:nvPr/>
        </p:nvSpPr>
        <p:spPr bwMode="auto">
          <a:xfrm rot="-584030">
            <a:off x="3921125" y="5260975"/>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1973</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smtClean="0"/>
              <a:t>Energy Usage In New York</a:t>
            </a:r>
          </a:p>
        </p:txBody>
      </p:sp>
      <p:sp>
        <p:nvSpPr>
          <p:cNvPr id="150531" name="Content Placeholder 2"/>
          <p:cNvSpPr>
            <a:spLocks noGrp="1"/>
          </p:cNvSpPr>
          <p:nvPr>
            <p:ph idx="1"/>
          </p:nvPr>
        </p:nvSpPr>
        <p:spPr/>
        <p:txBody>
          <a:bodyPr/>
          <a:lstStyle/>
          <a:p>
            <a:endParaRPr lang="en-US" altLang="en-US" smtClean="0"/>
          </a:p>
        </p:txBody>
      </p:sp>
      <p:pic>
        <p:nvPicPr>
          <p:cNvPr id="150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343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ltLang="en-US" smtClean="0"/>
              <a:t>Global Potential Energy</a:t>
            </a:r>
          </a:p>
        </p:txBody>
      </p:sp>
      <p:sp>
        <p:nvSpPr>
          <p:cNvPr id="151555" name="Content Placeholder 2"/>
          <p:cNvSpPr>
            <a:spLocks noGrp="1"/>
          </p:cNvSpPr>
          <p:nvPr>
            <p:ph idx="1"/>
          </p:nvPr>
        </p:nvSpPr>
        <p:spPr/>
        <p:txBody>
          <a:bodyPr/>
          <a:lstStyle/>
          <a:p>
            <a:endParaRPr lang="en-US" altLang="en-US" smtClean="0"/>
          </a:p>
        </p:txBody>
      </p:sp>
      <p:pic>
        <p:nvPicPr>
          <p:cNvPr id="151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27125"/>
            <a:ext cx="7924800" cy="556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579" name="Title 1"/>
          <p:cNvSpPr>
            <a:spLocks noGrp="1"/>
          </p:cNvSpPr>
          <p:nvPr>
            <p:ph type="title"/>
          </p:nvPr>
        </p:nvSpPr>
        <p:spPr>
          <a:xfrm>
            <a:off x="0" y="0"/>
            <a:ext cx="7924800" cy="1143000"/>
          </a:xfrm>
        </p:spPr>
        <p:txBody>
          <a:bodyPr/>
          <a:lstStyle/>
          <a:p>
            <a:r>
              <a:rPr lang="en-US" altLang="en-US" sz="4000" smtClean="0"/>
              <a:t>Military </a:t>
            </a:r>
            <a:br>
              <a:rPr lang="en-US" altLang="en-US" sz="4000" smtClean="0"/>
            </a:br>
            <a:r>
              <a:rPr lang="en-US" altLang="en-US" sz="4000" smtClean="0"/>
              <a:t>Expenditures</a:t>
            </a:r>
          </a:p>
        </p:txBody>
      </p:sp>
      <p:pic>
        <p:nvPicPr>
          <p:cNvPr id="15258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0"/>
            <a:ext cx="5759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16225"/>
            <a:ext cx="91440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ltLang="en-US" smtClean="0"/>
              <a:t>Nuclear Arsenal</a:t>
            </a:r>
          </a:p>
        </p:txBody>
      </p:sp>
      <p:sp>
        <p:nvSpPr>
          <p:cNvPr id="154627" name="Content Placeholder 2"/>
          <p:cNvSpPr>
            <a:spLocks noGrp="1"/>
          </p:cNvSpPr>
          <p:nvPr>
            <p:ph idx="1"/>
          </p:nvPr>
        </p:nvSpPr>
        <p:spPr/>
        <p:txBody>
          <a:bodyPr/>
          <a:lstStyle/>
          <a:p>
            <a:r>
              <a:rPr lang="en-US" altLang="en-US" smtClean="0"/>
              <a:t>Imagine, a room, awash in gasoline. And there are two implacable enemies in that room. One of them has 9,000 matches. The other has 7,000 matches. Each of them is concerned about who’s ahead, who’s stronger. Well, that's the kind of situation we are actually in.</a:t>
            </a:r>
          </a:p>
          <a:p>
            <a:pPr lvl="1"/>
            <a:r>
              <a:rPr lang="en-US" altLang="en-US" smtClean="0"/>
              <a:t>Carl Segan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altLang="en-US" smtClean="0"/>
              <a:t>Arctic Ice Extent 2010</a:t>
            </a:r>
          </a:p>
        </p:txBody>
      </p:sp>
      <p:sp>
        <p:nvSpPr>
          <p:cNvPr id="155651" name="Content Placeholder 2"/>
          <p:cNvSpPr>
            <a:spLocks noGrp="1"/>
          </p:cNvSpPr>
          <p:nvPr>
            <p:ph idx="1"/>
          </p:nvPr>
        </p:nvSpPr>
        <p:spPr/>
        <p:txBody>
          <a:bodyPr/>
          <a:lstStyle/>
          <a:p>
            <a:endParaRPr lang="en-US" altLang="en-US" smtClean="0"/>
          </a:p>
        </p:txBody>
      </p:sp>
      <p:pic>
        <p:nvPicPr>
          <p:cNvPr id="155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2213"/>
            <a:ext cx="6477000" cy="469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53" name="TextBox 4"/>
          <p:cNvSpPr txBox="1">
            <a:spLocks noChangeArrowheads="1"/>
          </p:cNvSpPr>
          <p:nvPr/>
        </p:nvSpPr>
        <p:spPr bwMode="auto">
          <a:xfrm>
            <a:off x="1600200" y="6488113"/>
            <a:ext cx="657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Magenta line indicates median ice extent for 1979-2000, NOAA</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7699" name="Title 1"/>
          <p:cNvSpPr>
            <a:spLocks noGrp="1"/>
          </p:cNvSpPr>
          <p:nvPr>
            <p:ph type="title"/>
          </p:nvPr>
        </p:nvSpPr>
        <p:spPr/>
        <p:txBody>
          <a:bodyPr/>
          <a:lstStyle/>
          <a:p>
            <a:r>
              <a:rPr lang="en-US" altLang="en-US" smtClean="0"/>
              <a:t>Greenland Ice Melt</a:t>
            </a:r>
          </a:p>
        </p:txBody>
      </p:sp>
      <p:sp>
        <p:nvSpPr>
          <p:cNvPr id="157700" name="Content Placeholder 2"/>
          <p:cNvSpPr>
            <a:spLocks noGrp="1"/>
          </p:cNvSpPr>
          <p:nvPr>
            <p:ph idx="1"/>
          </p:nvPr>
        </p:nvSpPr>
        <p:spPr/>
        <p:txBody>
          <a:bodyPr/>
          <a:lstStyle/>
          <a:p>
            <a:endParaRPr lang="en-US" altLang="en-US" smtClean="0"/>
          </a:p>
        </p:txBody>
      </p:sp>
      <p:pic>
        <p:nvPicPr>
          <p:cNvPr id="1577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525"/>
            <a:ext cx="6410325"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702" name="TextBox 3"/>
          <p:cNvSpPr txBox="1">
            <a:spLocks noChangeArrowheads="1"/>
          </p:cNvSpPr>
          <p:nvPr/>
        </p:nvSpPr>
        <p:spPr bwMode="auto">
          <a:xfrm>
            <a:off x="8323263" y="635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pic>
        <p:nvPicPr>
          <p:cNvPr id="1577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4572000"/>
            <a:ext cx="338613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pPr eaLnBrk="1" hangingPunct="1"/>
            <a:r>
              <a:rPr lang="en-US" altLang="en-US" smtClean="0"/>
              <a:t>World Phosphorus Reserves</a:t>
            </a:r>
          </a:p>
        </p:txBody>
      </p:sp>
      <p:sp>
        <p:nvSpPr>
          <p:cNvPr id="159747" name="Content Placeholder 2"/>
          <p:cNvSpPr>
            <a:spLocks noGrp="1"/>
          </p:cNvSpPr>
          <p:nvPr>
            <p:ph idx="1"/>
          </p:nvPr>
        </p:nvSpPr>
        <p:spPr/>
        <p:txBody>
          <a:bodyPr/>
          <a:lstStyle/>
          <a:p>
            <a:pPr eaLnBrk="1" hangingPunct="1"/>
            <a:endParaRPr lang="en-US" altLang="en-US" smtClean="0"/>
          </a:p>
        </p:txBody>
      </p:sp>
      <p:sp>
        <p:nvSpPr>
          <p:cNvPr id="159748" name="TextBox 3"/>
          <p:cNvSpPr txBox="1">
            <a:spLocks noChangeArrowheads="1"/>
          </p:cNvSpPr>
          <p:nvPr/>
        </p:nvSpPr>
        <p:spPr bwMode="auto">
          <a:xfrm>
            <a:off x="1371600" y="6488113"/>
            <a:ext cx="623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http://www.thebrokeronline.eu/en/Articles/Peak-phosphorus</a:t>
            </a:r>
          </a:p>
        </p:txBody>
      </p:sp>
      <p:pic>
        <p:nvPicPr>
          <p:cNvPr id="1597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00138"/>
            <a:ext cx="7964488"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795" name="Title 1"/>
          <p:cNvSpPr>
            <a:spLocks noGrp="1"/>
          </p:cNvSpPr>
          <p:nvPr>
            <p:ph type="title"/>
          </p:nvPr>
        </p:nvSpPr>
        <p:spPr/>
        <p:txBody>
          <a:bodyPr/>
          <a:lstStyle/>
          <a:p>
            <a:pPr eaLnBrk="1" hangingPunct="1"/>
            <a:endParaRPr lang="en-US" altLang="en-US" smtClean="0"/>
          </a:p>
        </p:txBody>
      </p:sp>
      <p:sp>
        <p:nvSpPr>
          <p:cNvPr id="161796" name="Content Placeholder 2"/>
          <p:cNvSpPr>
            <a:spLocks noGrp="1"/>
          </p:cNvSpPr>
          <p:nvPr>
            <p:ph idx="1"/>
          </p:nvPr>
        </p:nvSpPr>
        <p:spPr/>
        <p:txBody>
          <a:bodyPr/>
          <a:lstStyle/>
          <a:p>
            <a:pPr eaLnBrk="1" hangingPunct="1"/>
            <a:endParaRPr lang="en-US" altLang="en-US" smtClean="0"/>
          </a:p>
        </p:txBody>
      </p:sp>
      <p:pic>
        <p:nvPicPr>
          <p:cNvPr id="161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72575"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3843" name="Title 3"/>
          <p:cNvSpPr>
            <a:spLocks noGrp="1"/>
          </p:cNvSpPr>
          <p:nvPr>
            <p:ph type="title"/>
          </p:nvPr>
        </p:nvSpPr>
        <p:spPr/>
        <p:txBody>
          <a:bodyPr/>
          <a:lstStyle/>
          <a:p>
            <a:pPr eaLnBrk="1" hangingPunct="1"/>
            <a:endParaRPr lang="en-US" altLang="en-US" smtClean="0"/>
          </a:p>
        </p:txBody>
      </p:sp>
      <p:sp>
        <p:nvSpPr>
          <p:cNvPr id="163844" name="Content Placeholder 4"/>
          <p:cNvSpPr>
            <a:spLocks noGrp="1"/>
          </p:cNvSpPr>
          <p:nvPr>
            <p:ph idx="1"/>
          </p:nvPr>
        </p:nvSpPr>
        <p:spPr/>
        <p:txBody>
          <a:bodyPr/>
          <a:lstStyle/>
          <a:p>
            <a:pPr eaLnBrk="1" hangingPunct="1"/>
            <a:endParaRPr lang="en-US" altLang="en-US" smtClean="0"/>
          </a:p>
        </p:txBody>
      </p:sp>
      <p:pic>
        <p:nvPicPr>
          <p:cNvPr id="163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91440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5891" name="Title 1"/>
          <p:cNvSpPr>
            <a:spLocks noGrp="1"/>
          </p:cNvSpPr>
          <p:nvPr>
            <p:ph type="title"/>
          </p:nvPr>
        </p:nvSpPr>
        <p:spPr/>
        <p:txBody>
          <a:bodyPr/>
          <a:lstStyle/>
          <a:p>
            <a:pPr eaLnBrk="1" hangingPunct="1"/>
            <a:r>
              <a:rPr lang="en-US" altLang="en-US" smtClean="0"/>
              <a:t>Change in Cereal Production</a:t>
            </a:r>
          </a:p>
        </p:txBody>
      </p:sp>
      <p:pic>
        <p:nvPicPr>
          <p:cNvPr id="165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71600"/>
            <a:ext cx="90678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Box 3"/>
          <p:cNvSpPr txBox="1">
            <a:spLocks noChangeArrowheads="1"/>
          </p:cNvSpPr>
          <p:nvPr/>
        </p:nvSpPr>
        <p:spPr bwMode="auto">
          <a:xfrm>
            <a:off x="76200" y="6235700"/>
            <a:ext cx="904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Gornall, Implications of climate change for agricultural productivity in the early twenty-first century,</a:t>
            </a:r>
          </a:p>
          <a:p>
            <a:pPr eaLnBrk="1" hangingPunct="1">
              <a:spcBef>
                <a:spcPct val="0"/>
              </a:spcBef>
              <a:buFontTx/>
              <a:buNone/>
            </a:pPr>
            <a:r>
              <a:rPr lang="en-US" altLang="en-US" sz="1600"/>
              <a:t>The Royal Society, Biological Sciences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altLang="en-US" smtClean="0"/>
          </a:p>
        </p:txBody>
      </p:sp>
      <p:pic>
        <p:nvPicPr>
          <p:cNvPr id="19459" name="Picture 2" descr="The U.S. Military Footprint on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939" name="Title 1"/>
          <p:cNvSpPr>
            <a:spLocks noGrp="1"/>
          </p:cNvSpPr>
          <p:nvPr>
            <p:ph type="title"/>
          </p:nvPr>
        </p:nvSpPr>
        <p:spPr>
          <a:xfrm>
            <a:off x="-34925" y="0"/>
            <a:ext cx="7924800" cy="914400"/>
          </a:xfrm>
        </p:spPr>
        <p:txBody>
          <a:bodyPr/>
          <a:lstStyle/>
          <a:p>
            <a:r>
              <a:rPr lang="en-US" altLang="en-US" smtClean="0"/>
              <a:t>World Happiness Map</a:t>
            </a:r>
          </a:p>
        </p:txBody>
      </p:sp>
      <p:sp>
        <p:nvSpPr>
          <p:cNvPr id="167940" name="Content Placeholder 2"/>
          <p:cNvSpPr>
            <a:spLocks noGrp="1"/>
          </p:cNvSpPr>
          <p:nvPr>
            <p:ph idx="1"/>
          </p:nvPr>
        </p:nvSpPr>
        <p:spPr>
          <a:xfrm>
            <a:off x="0" y="5486400"/>
            <a:ext cx="8991600" cy="1371600"/>
          </a:xfrm>
          <a:solidFill>
            <a:schemeClr val="bg1"/>
          </a:solidFill>
        </p:spPr>
        <p:txBody>
          <a:bodyPr/>
          <a:lstStyle/>
          <a:p>
            <a:r>
              <a:rPr lang="en-US" altLang="en-US" sz="2000" smtClean="0"/>
              <a:t>The results of Columbia University's World Happiness Report, mapped. (Max Fisher/The Washington Post) </a:t>
            </a:r>
          </a:p>
          <a:p>
            <a:r>
              <a:rPr lang="en-US" altLang="en-US" sz="2000" smtClean="0"/>
              <a:t>The United States ranks 17th of the 156 ranked countries, behind Mexico (16) and Panama (15).</a:t>
            </a:r>
          </a:p>
        </p:txBody>
      </p:sp>
      <p:pic>
        <p:nvPicPr>
          <p:cNvPr id="1679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9963"/>
            <a:ext cx="9032875" cy="446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1219200" y="152400"/>
            <a:ext cx="8229600" cy="1143000"/>
          </a:xfrm>
        </p:spPr>
        <p:txBody>
          <a:bodyPr/>
          <a:lstStyle/>
          <a:p>
            <a:r>
              <a:rPr lang="en-US" altLang="en-US" smtClean="0"/>
              <a:t>Risks to human happiness</a:t>
            </a:r>
          </a:p>
        </p:txBody>
      </p:sp>
      <p:sp>
        <p:nvSpPr>
          <p:cNvPr id="169987" name="Text Placeholder 4"/>
          <p:cNvSpPr>
            <a:spLocks noGrp="1"/>
          </p:cNvSpPr>
          <p:nvPr>
            <p:ph type="body" idx="1"/>
          </p:nvPr>
        </p:nvSpPr>
        <p:spPr>
          <a:xfrm>
            <a:off x="1219200" y="1412875"/>
            <a:ext cx="4040188" cy="639763"/>
          </a:xfrm>
        </p:spPr>
        <p:txBody>
          <a:bodyPr/>
          <a:lstStyle/>
          <a:p>
            <a:r>
              <a:rPr lang="en-US" altLang="en-US" smtClean="0"/>
              <a:t>Humans Need:</a:t>
            </a:r>
          </a:p>
        </p:txBody>
      </p:sp>
      <p:sp>
        <p:nvSpPr>
          <p:cNvPr id="169988" name="Content Placeholder 2"/>
          <p:cNvSpPr>
            <a:spLocks noGrp="1"/>
          </p:cNvSpPr>
          <p:nvPr>
            <p:ph sz="half" idx="2"/>
          </p:nvPr>
        </p:nvSpPr>
        <p:spPr>
          <a:xfrm>
            <a:off x="1219200" y="2052638"/>
            <a:ext cx="4040188" cy="3951287"/>
          </a:xfrm>
        </p:spPr>
        <p:txBody>
          <a:bodyPr/>
          <a:lstStyle/>
          <a:p>
            <a:r>
              <a:rPr lang="en-US" altLang="en-US" smtClean="0"/>
              <a:t>Safe homes</a:t>
            </a:r>
          </a:p>
          <a:p>
            <a:r>
              <a:rPr lang="en-US" altLang="en-US" smtClean="0"/>
              <a:t>Clean water</a:t>
            </a:r>
          </a:p>
          <a:p>
            <a:r>
              <a:rPr lang="en-US" altLang="en-US" smtClean="0"/>
              <a:t>Good food</a:t>
            </a:r>
          </a:p>
          <a:p>
            <a:r>
              <a:rPr lang="en-US" altLang="en-US" smtClean="0"/>
              <a:t>Socialization</a:t>
            </a:r>
          </a:p>
          <a:p>
            <a:r>
              <a:rPr lang="en-US" altLang="en-US" smtClean="0"/>
              <a:t>Freedom</a:t>
            </a:r>
          </a:p>
          <a:p>
            <a:endParaRPr lang="en-US" altLang="en-US" smtClean="0"/>
          </a:p>
        </p:txBody>
      </p:sp>
      <p:sp>
        <p:nvSpPr>
          <p:cNvPr id="169989" name="Text Placeholder 5"/>
          <p:cNvSpPr>
            <a:spLocks noGrp="1"/>
          </p:cNvSpPr>
          <p:nvPr>
            <p:ph type="body" sz="quarter" idx="3"/>
          </p:nvPr>
        </p:nvSpPr>
        <p:spPr>
          <a:xfrm>
            <a:off x="5099050" y="1412875"/>
            <a:ext cx="4041775" cy="639763"/>
          </a:xfrm>
        </p:spPr>
        <p:txBody>
          <a:bodyPr/>
          <a:lstStyle/>
          <a:p>
            <a:r>
              <a:rPr lang="en-US" altLang="en-US" smtClean="0"/>
              <a:t>Risks:</a:t>
            </a:r>
          </a:p>
        </p:txBody>
      </p:sp>
      <p:sp>
        <p:nvSpPr>
          <p:cNvPr id="4102" name="Content Placeholder 6"/>
          <p:cNvSpPr>
            <a:spLocks noGrp="1"/>
          </p:cNvSpPr>
          <p:nvPr>
            <p:ph sz="quarter" idx="4"/>
          </p:nvPr>
        </p:nvSpPr>
        <p:spPr>
          <a:xfrm>
            <a:off x="5099050" y="2052638"/>
            <a:ext cx="4041775" cy="3951287"/>
          </a:xfrm>
        </p:spPr>
        <p:txBody>
          <a:bodyPr/>
          <a:lstStyle/>
          <a:p>
            <a:pPr>
              <a:defRPr/>
            </a:pPr>
            <a:r>
              <a:rPr lang="en-US" altLang="en-US" dirty="0"/>
              <a:t>War/Armed Conflict</a:t>
            </a:r>
          </a:p>
          <a:p>
            <a:pPr>
              <a:defRPr/>
            </a:pPr>
            <a:r>
              <a:rPr lang="en-US" altLang="en-US" dirty="0"/>
              <a:t>Natural Disasters</a:t>
            </a:r>
          </a:p>
          <a:p>
            <a:pPr>
              <a:defRPr/>
            </a:pPr>
            <a:r>
              <a:rPr lang="en-US" altLang="en-US" dirty="0"/>
              <a:t>Totalitarian Governments</a:t>
            </a:r>
          </a:p>
          <a:p>
            <a:pPr>
              <a:defRPr/>
            </a:pPr>
            <a:r>
              <a:rPr lang="en-US" altLang="en-US" dirty="0"/>
              <a:t>Disease</a:t>
            </a:r>
          </a:p>
          <a:p>
            <a:pPr>
              <a:defRPr/>
            </a:pPr>
            <a:r>
              <a:rPr lang="en-US" altLang="en-US" dirty="0"/>
              <a:t>Famine</a:t>
            </a:r>
          </a:p>
          <a:p>
            <a:pPr>
              <a:defRPr/>
            </a:pPr>
            <a:r>
              <a:rPr lang="en-US" altLang="en-US" dirty="0"/>
              <a:t>Drought</a:t>
            </a:r>
          </a:p>
          <a:p>
            <a:pPr marL="0" indent="0">
              <a:buFontTx/>
              <a:buNone/>
              <a:defRPr/>
            </a:pPr>
            <a:endParaRPr lang="en-US" altLang="en-US" dirty="0"/>
          </a:p>
          <a:p>
            <a:pPr>
              <a:defRPr/>
            </a:pPr>
            <a:endParaRPr lang="en-US" altLang="en-US" dirty="0"/>
          </a:p>
          <a:p>
            <a:pPr>
              <a:defRPr/>
            </a:pPr>
            <a:endParaRPr lang="en-US" altLang="en-US" dirty="0"/>
          </a:p>
        </p:txBody>
      </p:sp>
      <p:pic>
        <p:nvPicPr>
          <p:cNvPr id="1699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32115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92" name="TextBox 1"/>
          <p:cNvSpPr txBox="1">
            <a:spLocks noChangeArrowheads="1"/>
          </p:cNvSpPr>
          <p:nvPr/>
        </p:nvSpPr>
        <p:spPr bwMode="auto">
          <a:xfrm>
            <a:off x="0" y="6550025"/>
            <a:ext cx="1747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Clean water council</a:t>
            </a:r>
          </a:p>
        </p:txBody>
      </p:sp>
      <p:pic>
        <p:nvPicPr>
          <p:cNvPr id="16999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029200"/>
            <a:ext cx="27828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99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29200"/>
            <a:ext cx="27574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99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5029200"/>
            <a:ext cx="2352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9996" name="TextBox 11"/>
          <p:cNvSpPr txBox="1">
            <a:spLocks noChangeArrowheads="1"/>
          </p:cNvSpPr>
          <p:nvPr/>
        </p:nvSpPr>
        <p:spPr bwMode="auto">
          <a:xfrm>
            <a:off x="1981200" y="65786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NPR</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76104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305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381000"/>
            <a:ext cx="9150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083" name="Title 1"/>
          <p:cNvSpPr>
            <a:spLocks noGrp="1"/>
          </p:cNvSpPr>
          <p:nvPr>
            <p:ph type="title"/>
          </p:nvPr>
        </p:nvSpPr>
        <p:spPr/>
        <p:txBody>
          <a:bodyPr/>
          <a:lstStyle/>
          <a:p>
            <a:endParaRPr lang="en-US" altLang="en-US" smtClean="0"/>
          </a:p>
        </p:txBody>
      </p:sp>
      <p:sp>
        <p:nvSpPr>
          <p:cNvPr id="174084" name="Text Placeholder 2"/>
          <p:cNvSpPr>
            <a:spLocks noGrp="1"/>
          </p:cNvSpPr>
          <p:nvPr>
            <p:ph type="body" idx="1"/>
          </p:nvPr>
        </p:nvSpPr>
        <p:spPr/>
        <p:txBody>
          <a:bodyPr/>
          <a:lstStyle/>
          <a:p>
            <a:endParaRPr lang="en-US" altLang="en-US" smtClean="0"/>
          </a:p>
        </p:txBody>
      </p:sp>
      <p:sp>
        <p:nvSpPr>
          <p:cNvPr id="174085" name="Content Placeholder 3"/>
          <p:cNvSpPr>
            <a:spLocks noGrp="1"/>
          </p:cNvSpPr>
          <p:nvPr>
            <p:ph sz="half" idx="2"/>
          </p:nvPr>
        </p:nvSpPr>
        <p:spPr/>
        <p:txBody>
          <a:bodyPr/>
          <a:lstStyle/>
          <a:p>
            <a:endParaRPr lang="en-US" altLang="en-US" smtClean="0"/>
          </a:p>
        </p:txBody>
      </p:sp>
      <p:sp>
        <p:nvSpPr>
          <p:cNvPr id="174086" name="Text Placeholder 4"/>
          <p:cNvSpPr>
            <a:spLocks noGrp="1"/>
          </p:cNvSpPr>
          <p:nvPr>
            <p:ph type="body" sz="quarter" idx="3"/>
          </p:nvPr>
        </p:nvSpPr>
        <p:spPr/>
        <p:txBody>
          <a:bodyPr/>
          <a:lstStyle/>
          <a:p>
            <a:endParaRPr lang="en-US" altLang="en-US" smtClean="0"/>
          </a:p>
        </p:txBody>
      </p:sp>
      <p:sp>
        <p:nvSpPr>
          <p:cNvPr id="174087" name="Content Placeholder 5"/>
          <p:cNvSpPr>
            <a:spLocks noGrp="1"/>
          </p:cNvSpPr>
          <p:nvPr>
            <p:ph sz="quarter" idx="4"/>
          </p:nvPr>
        </p:nvSpPr>
        <p:spPr/>
        <p:txBody>
          <a:bodyPr/>
          <a:lstStyle/>
          <a:p>
            <a:endParaRPr lang="en-US" altLang="en-US" smtClean="0"/>
          </a:p>
        </p:txBody>
      </p:sp>
      <p:pic>
        <p:nvPicPr>
          <p:cNvPr id="17408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5107" name="Title 1"/>
          <p:cNvSpPr>
            <a:spLocks noGrp="1"/>
          </p:cNvSpPr>
          <p:nvPr>
            <p:ph type="title"/>
          </p:nvPr>
        </p:nvSpPr>
        <p:spPr>
          <a:xfrm>
            <a:off x="1219200" y="0"/>
            <a:ext cx="7467600" cy="792163"/>
          </a:xfrm>
        </p:spPr>
        <p:txBody>
          <a:bodyPr/>
          <a:lstStyle/>
          <a:p>
            <a:r>
              <a:rPr lang="en-US" altLang="en-US" smtClean="0"/>
              <a:t>Global Armed Conflict</a:t>
            </a:r>
          </a:p>
        </p:txBody>
      </p:sp>
      <p:sp>
        <p:nvSpPr>
          <p:cNvPr id="175108" name="Text Placeholder 2"/>
          <p:cNvSpPr>
            <a:spLocks noGrp="1"/>
          </p:cNvSpPr>
          <p:nvPr>
            <p:ph type="body" idx="1"/>
          </p:nvPr>
        </p:nvSpPr>
        <p:spPr/>
        <p:txBody>
          <a:bodyPr/>
          <a:lstStyle/>
          <a:p>
            <a:endParaRPr lang="en-US" altLang="en-US" smtClean="0"/>
          </a:p>
        </p:txBody>
      </p:sp>
      <p:sp>
        <p:nvSpPr>
          <p:cNvPr id="175109" name="Content Placeholder 3"/>
          <p:cNvSpPr>
            <a:spLocks noGrp="1"/>
          </p:cNvSpPr>
          <p:nvPr>
            <p:ph sz="half" idx="2"/>
          </p:nvPr>
        </p:nvSpPr>
        <p:spPr/>
        <p:txBody>
          <a:bodyPr/>
          <a:lstStyle/>
          <a:p>
            <a:endParaRPr lang="en-US" altLang="en-US" smtClean="0"/>
          </a:p>
        </p:txBody>
      </p:sp>
      <p:sp>
        <p:nvSpPr>
          <p:cNvPr id="175110" name="Text Placeholder 4"/>
          <p:cNvSpPr>
            <a:spLocks noGrp="1"/>
          </p:cNvSpPr>
          <p:nvPr>
            <p:ph type="body" sz="quarter" idx="3"/>
          </p:nvPr>
        </p:nvSpPr>
        <p:spPr/>
        <p:txBody>
          <a:bodyPr/>
          <a:lstStyle/>
          <a:p>
            <a:endParaRPr lang="en-US" altLang="en-US" smtClean="0"/>
          </a:p>
        </p:txBody>
      </p:sp>
      <p:sp>
        <p:nvSpPr>
          <p:cNvPr id="175111" name="Content Placeholder 5"/>
          <p:cNvSpPr>
            <a:spLocks noGrp="1"/>
          </p:cNvSpPr>
          <p:nvPr>
            <p:ph sz="quarter" idx="4"/>
          </p:nvPr>
        </p:nvSpPr>
        <p:spPr/>
        <p:txBody>
          <a:bodyPr/>
          <a:lstStyle/>
          <a:p>
            <a:endParaRPr lang="en-US" altLang="en-US" smtClean="0"/>
          </a:p>
        </p:txBody>
      </p:sp>
      <p:pic>
        <p:nvPicPr>
          <p:cNvPr id="17511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6106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3" name="Rectangle 7"/>
          <p:cNvSpPr>
            <a:spLocks noChangeArrowheads="1"/>
          </p:cNvSpPr>
          <p:nvPr/>
        </p:nvSpPr>
        <p:spPr bwMode="auto">
          <a:xfrm>
            <a:off x="346075" y="62484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International Institute for Strategic Studies (IISS) Armed Conflict Database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04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08208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562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3"/>
          <p:cNvSpPr txBox="1">
            <a:spLocks noChangeArrowheads="1"/>
          </p:cNvSpPr>
          <p:nvPr/>
        </p:nvSpPr>
        <p:spPr bwMode="auto">
          <a:xfrm>
            <a:off x="609600" y="0"/>
            <a:ext cx="302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http://unit8juliahalexisp10.wikispaces.com</a:t>
            </a:r>
          </a:p>
        </p:txBody>
      </p:sp>
      <p:sp>
        <p:nvSpPr>
          <p:cNvPr id="20486" name="TextBox 1"/>
          <p:cNvSpPr txBox="1">
            <a:spLocks noChangeArrowheads="1"/>
          </p:cNvSpPr>
          <p:nvPr/>
        </p:nvSpPr>
        <p:spPr bwMode="auto">
          <a:xfrm>
            <a:off x="914400" y="533400"/>
            <a:ext cx="244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Korean War</a:t>
            </a:r>
          </a:p>
          <a:p>
            <a:pPr algn="r">
              <a:spcBef>
                <a:spcPct val="0"/>
              </a:spcBef>
              <a:buFontTx/>
              <a:buNone/>
            </a:pPr>
            <a:r>
              <a:rPr lang="en-US" altLang="en-US" sz="1800"/>
              <a:t>1 Million People Killed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0"/>
            <a:ext cx="740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p:cNvPicPr>
            <a:picLocks noChangeAspect="1"/>
          </p:cNvPicPr>
          <p:nvPr/>
        </p:nvPicPr>
        <p:blipFill>
          <a:blip r:embed="rId3">
            <a:extLst>
              <a:ext uri="{28A0092B-C50C-407E-A947-70E740481C1C}">
                <a14:useLocalDpi xmlns:a14="http://schemas.microsoft.com/office/drawing/2010/main" val="0"/>
              </a:ext>
            </a:extLst>
          </a:blip>
          <a:srcRect t="14609"/>
          <a:stretch>
            <a:fillRect/>
          </a:stretch>
        </p:blipFill>
        <p:spPr bwMode="auto">
          <a:xfrm>
            <a:off x="0" y="0"/>
            <a:ext cx="17637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7"/>
          <p:cNvSpPr txBox="1">
            <a:spLocks noChangeArrowheads="1"/>
          </p:cNvSpPr>
          <p:nvPr/>
        </p:nvSpPr>
        <p:spPr bwMode="auto">
          <a:xfrm>
            <a:off x="228600" y="1828800"/>
            <a:ext cx="1371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hlinkClick r:id="rId4"/>
              </a:rPr>
              <a:t>This animation shows how terrifyingly powerful nuclear weapons have become</a:t>
            </a:r>
            <a:endParaRPr lang="en-US" altLang="en-US" sz="18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6"/>
          <p:cNvSpPr txBox="1">
            <a:spLocks noChangeArrowheads="1"/>
          </p:cNvSpPr>
          <p:nvPr/>
        </p:nvSpPr>
        <p:spPr bwMode="auto">
          <a:xfrm rot="-5400000">
            <a:off x="50006" y="5384007"/>
            <a:ext cx="255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How it works magazine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Fall-Scale Nuclear “Exchange”</a:t>
            </a:r>
          </a:p>
        </p:txBody>
      </p:sp>
      <p:pic>
        <p:nvPicPr>
          <p:cNvPr id="245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1196975"/>
            <a:ext cx="91360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Future of Life Maps</a:t>
            </a:r>
          </a:p>
        </p:txBody>
      </p:sp>
      <p:sp>
        <p:nvSpPr>
          <p:cNvPr id="25603" name="Content Placeholder 2"/>
          <p:cNvSpPr>
            <a:spLocks noGrp="1"/>
          </p:cNvSpPr>
          <p:nvPr>
            <p:ph idx="1"/>
          </p:nvPr>
        </p:nvSpPr>
        <p:spPr/>
        <p:txBody>
          <a:bodyPr/>
          <a:lstStyle/>
          <a:p>
            <a:r>
              <a:rPr lang="en-US" altLang="en-US" smtClean="0"/>
              <a:t>https://futureoflife.org/background/us-nuclear-targets/#nukemap</a:t>
            </a:r>
          </a:p>
        </p:txBody>
      </p:sp>
      <p:pic>
        <p:nvPicPr>
          <p:cNvPr id="256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389188"/>
            <a:ext cx="678180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7" name="TextBox 2"/>
          <p:cNvSpPr txBox="1">
            <a:spLocks noChangeArrowheads="1"/>
          </p:cNvSpPr>
          <p:nvPr/>
        </p:nvSpPr>
        <p:spPr bwMode="auto">
          <a:xfrm>
            <a:off x="3641725" y="6488113"/>
            <a:ext cx="550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INESAP Bulletin 28, April 2008, by Steven Starr</a:t>
            </a:r>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4391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4"/>
          <p:cNvSpPr txBox="1">
            <a:spLocks noChangeArrowheads="1"/>
          </p:cNvSpPr>
          <p:nvPr/>
        </p:nvSpPr>
        <p:spPr bwMode="auto">
          <a:xfrm>
            <a:off x="26988" y="38100"/>
            <a:ext cx="899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Surface Air Temperature (degree C) changes following a full-scale nuclear war averaged for June, July, and August of the year following the conflict.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675" name="Title 1"/>
          <p:cNvSpPr>
            <a:spLocks noGrp="1"/>
          </p:cNvSpPr>
          <p:nvPr>
            <p:ph type="title"/>
          </p:nvPr>
        </p:nvSpPr>
        <p:spPr>
          <a:xfrm>
            <a:off x="1066800" y="0"/>
            <a:ext cx="7924800" cy="1371600"/>
          </a:xfrm>
        </p:spPr>
        <p:txBody>
          <a:bodyPr/>
          <a:lstStyle/>
          <a:p>
            <a:r>
              <a:rPr lang="en-US" altLang="en-US" smtClean="0"/>
              <a:t>To Understand, You have to see it from their perspective</a:t>
            </a:r>
          </a:p>
        </p:txBody>
      </p:sp>
      <p:sp>
        <p:nvSpPr>
          <p:cNvPr id="28676" name="Content Placeholder 2"/>
          <p:cNvSpPr>
            <a:spLocks noGrp="1"/>
          </p:cNvSpPr>
          <p:nvPr>
            <p:ph idx="1"/>
          </p:nvPr>
        </p:nvSpPr>
        <p:spPr>
          <a:xfrm>
            <a:off x="603250" y="1600200"/>
            <a:ext cx="7924800" cy="4953000"/>
          </a:xfrm>
        </p:spPr>
        <p:txBody>
          <a:bodyPr/>
          <a:lstStyle/>
          <a:p>
            <a:r>
              <a:rPr lang="en-US" altLang="en-US" smtClean="0">
                <a:hlinkClick r:id="rId2"/>
              </a:rPr>
              <a:t>NASDAQ predictions for Boeing</a:t>
            </a:r>
            <a:endParaRPr lang="en-US" altLang="en-US" smtClean="0"/>
          </a:p>
          <a:p>
            <a:r>
              <a:rPr lang="en-US" altLang="en-US" smtClean="0">
                <a:hlinkClick r:id="rId3"/>
              </a:rPr>
              <a:t>2017 Global aerospace and defense industry outlook</a:t>
            </a:r>
          </a:p>
          <a:p>
            <a:pPr lvl="1"/>
            <a:r>
              <a:rPr lang="en-US" altLang="en-US" smtClean="0">
                <a:hlinkClick r:id="rId3"/>
              </a:rPr>
              <a:t>Growth prospects and trends remain upbeat</a:t>
            </a:r>
            <a:endParaRPr lang="en-US" altLang="en-US" smtClean="0"/>
          </a:p>
          <a:p>
            <a:endParaRPr lang="en-US" altLang="en-US" smtClean="0"/>
          </a:p>
        </p:txBody>
      </p:sp>
      <p:pic>
        <p:nvPicPr>
          <p:cNvPr id="2867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4038600"/>
            <a:ext cx="51498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4"/>
          <p:cNvSpPr txBox="1">
            <a:spLocks noChangeArrowheads="1"/>
          </p:cNvSpPr>
          <p:nvPr/>
        </p:nvSpPr>
        <p:spPr bwMode="auto">
          <a:xfrm>
            <a:off x="222250" y="4114800"/>
            <a:ext cx="35655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28663" indent="-3857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AutoNum type="arabicPeriod"/>
            </a:pPr>
            <a:r>
              <a:rPr lang="en-US" altLang="en-US" sz="1800"/>
              <a:t>You have to make profit or you can’t pay the shareholders</a:t>
            </a:r>
          </a:p>
          <a:p>
            <a:pPr lvl="1">
              <a:spcBef>
                <a:spcPct val="0"/>
              </a:spcBef>
              <a:buFont typeface="Arial" panose="020B0604020202020204" pitchFamily="34" charset="0"/>
              <a:buAutoNum type="arabicPeriod"/>
            </a:pPr>
            <a:r>
              <a:rPr lang="en-US" altLang="en-US" sz="1800"/>
              <a:t>If the shareholders sell, your company loses value</a:t>
            </a:r>
          </a:p>
          <a:p>
            <a:pPr lvl="1">
              <a:spcBef>
                <a:spcPct val="0"/>
              </a:spcBef>
              <a:buFont typeface="Arial" panose="020B0604020202020204" pitchFamily="34" charset="0"/>
              <a:buAutoNum type="arabicPeriod"/>
            </a:pPr>
            <a:r>
              <a:rPr lang="en-US" altLang="en-US" sz="1800"/>
              <a:t>If your company loses value it can become a take-over target</a:t>
            </a:r>
          </a:p>
          <a:p>
            <a:pPr>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title"/>
          </p:nvPr>
        </p:nvSpPr>
        <p:spPr>
          <a:xfrm>
            <a:off x="1066800" y="0"/>
            <a:ext cx="7924800" cy="1371600"/>
          </a:xfrm>
        </p:spPr>
        <p:txBody>
          <a:bodyPr/>
          <a:lstStyle/>
          <a:p>
            <a:r>
              <a:rPr lang="en-US" altLang="en-US" smtClean="0"/>
              <a:t>Armed Conflict to Drop to 1 in 12 countries by 2050</a:t>
            </a:r>
          </a:p>
        </p:txBody>
      </p:sp>
      <p:pic>
        <p:nvPicPr>
          <p:cNvPr id="5123" name="Picture 2" descr="Professor Håvard Hegre predicts conflict will be on the wane by 2050. Here's how the war map will 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371600"/>
            <a:ext cx="80089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7"/>
          <p:cNvSpPr txBox="1">
            <a:spLocks noChangeArrowheads="1"/>
          </p:cNvSpPr>
          <p:nvPr/>
        </p:nvSpPr>
        <p:spPr bwMode="auto">
          <a:xfrm>
            <a:off x="1143000" y="6119813"/>
            <a:ext cx="7880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Higher education, lower infant mortality and lower population growth are reasons why the world can expect a more peaceful future</a:t>
            </a:r>
            <a:br>
              <a:rPr lang="en-US" altLang="en-US" sz="1800"/>
            </a:br>
            <a:r>
              <a:rPr lang="en-US" altLang="en-US" sz="1800"/>
              <a:t/>
            </a:r>
            <a:br>
              <a:rPr lang="en-US" altLang="en-US" sz="1800"/>
            </a:br>
            <a:endParaRPr lang="en-US" altLang="en-US" sz="1800"/>
          </a:p>
          <a:p>
            <a:pPr>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96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6367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p:cNvSpPr txBox="1">
            <a:spLocks noChangeArrowheads="1"/>
          </p:cNvSpPr>
          <p:nvPr/>
        </p:nvSpPr>
        <p:spPr bwMode="auto">
          <a:xfrm>
            <a:off x="-19050" y="7938"/>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President Eisenhower’s </a:t>
            </a:r>
          </a:p>
          <a:p>
            <a:pPr algn="r">
              <a:spcBef>
                <a:spcPct val="0"/>
              </a:spcBef>
              <a:buFontTx/>
              <a:buNone/>
            </a:pPr>
            <a:r>
              <a:rPr lang="en-US" altLang="en-US" sz="1800"/>
              <a:t>Final Address</a:t>
            </a:r>
          </a:p>
        </p:txBody>
      </p:sp>
      <p:pic>
        <p:nvPicPr>
          <p:cNvPr id="2970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0"/>
            <a:ext cx="6523037"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32563" y="3581400"/>
            <a:ext cx="2590800" cy="2862263"/>
          </a:xfrm>
          <a:prstGeom prst="rect">
            <a:avLst/>
          </a:prstGeom>
          <a:noFill/>
        </p:spPr>
        <p:txBody>
          <a:bodyPr>
            <a:spAutoFit/>
          </a:bodyPr>
          <a:lstStyle/>
          <a:p>
            <a:pPr>
              <a:defRPr/>
            </a:pPr>
            <a:r>
              <a:rPr lang="en-US" kern="0" dirty="0"/>
              <a:t>“If you join the military now, you are not defending the United States of America. You are helping certain policy makers pursue an imperial agenda.”</a:t>
            </a:r>
          </a:p>
          <a:p>
            <a:pPr>
              <a:defRPr/>
            </a:pPr>
            <a:r>
              <a:rPr lang="en-US" kern="0" dirty="0"/>
              <a:t>- Lieutenant Colonel Karen Kwiatkowski </a:t>
            </a:r>
          </a:p>
          <a:p>
            <a:pPr>
              <a:defRPr/>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7" name="TextBox 5"/>
          <p:cNvSpPr txBox="1">
            <a:spLocks noChangeArrowheads="1"/>
          </p:cNvSpPr>
          <p:nvPr/>
        </p:nvSpPr>
        <p:spPr bwMode="auto">
          <a:xfrm>
            <a:off x="6399213" y="1681163"/>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Congress</a:t>
            </a:r>
          </a:p>
        </p:txBody>
      </p:sp>
      <p:sp>
        <p:nvSpPr>
          <p:cNvPr id="26628" name="TextBox 6"/>
          <p:cNvSpPr txBox="1">
            <a:spLocks noChangeArrowheads="1"/>
          </p:cNvSpPr>
          <p:nvPr/>
        </p:nvSpPr>
        <p:spPr bwMode="auto">
          <a:xfrm>
            <a:off x="6400800" y="2057400"/>
            <a:ext cx="1479550" cy="103981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smtClean="0"/>
              <a:t>Armed Services</a:t>
            </a:r>
          </a:p>
          <a:p>
            <a:pPr algn="ctr">
              <a:spcBef>
                <a:spcPct val="0"/>
              </a:spcBef>
              <a:buFontTx/>
              <a:buNone/>
              <a:defRPr/>
            </a:pPr>
            <a:r>
              <a:rPr lang="en-US" altLang="en-US" sz="1800" dirty="0" smtClean="0"/>
              <a:t>Committees</a:t>
            </a:r>
          </a:p>
        </p:txBody>
      </p:sp>
      <p:sp>
        <p:nvSpPr>
          <p:cNvPr id="26629" name="TextBox 7"/>
          <p:cNvSpPr txBox="1">
            <a:spLocks noChangeArrowheads="1"/>
          </p:cNvSpPr>
          <p:nvPr/>
        </p:nvSpPr>
        <p:spPr bwMode="auto">
          <a:xfrm>
            <a:off x="3013075" y="2794000"/>
            <a:ext cx="12096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Lobbyists</a:t>
            </a:r>
          </a:p>
        </p:txBody>
      </p:sp>
      <p:sp>
        <p:nvSpPr>
          <p:cNvPr id="26630" name="TextBox 8"/>
          <p:cNvSpPr txBox="1">
            <a:spLocks noChangeArrowheads="1"/>
          </p:cNvSpPr>
          <p:nvPr/>
        </p:nvSpPr>
        <p:spPr bwMode="auto">
          <a:xfrm>
            <a:off x="6477000" y="4876800"/>
            <a:ext cx="1295400"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smtClean="0"/>
              <a:t>DOD</a:t>
            </a:r>
          </a:p>
        </p:txBody>
      </p:sp>
      <p:sp>
        <p:nvSpPr>
          <p:cNvPr id="26631" name="TextBox 9"/>
          <p:cNvSpPr txBox="1">
            <a:spLocks noChangeArrowheads="1"/>
          </p:cNvSpPr>
          <p:nvPr/>
        </p:nvSpPr>
        <p:spPr bwMode="auto">
          <a:xfrm>
            <a:off x="1812925" y="4048125"/>
            <a:ext cx="1419225" cy="801688"/>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Defense Contractors</a:t>
            </a:r>
          </a:p>
        </p:txBody>
      </p:sp>
      <p:cxnSp>
        <p:nvCxnSpPr>
          <p:cNvPr id="12" name="Connector: Curved 11"/>
          <p:cNvCxnSpPr>
            <a:cxnSpLocks/>
            <a:stCxn id="0" idx="0"/>
            <a:endCxn id="0" idx="1"/>
          </p:cNvCxnSpPr>
          <p:nvPr/>
        </p:nvCxnSpPr>
        <p:spPr>
          <a:xfrm rot="5400000" flipH="1" flipV="1">
            <a:off x="2231232" y="3266281"/>
            <a:ext cx="1073150" cy="490537"/>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Curved 13"/>
          <p:cNvCxnSpPr>
            <a:cxnSpLocks/>
            <a:stCxn id="0" idx="3"/>
            <a:endCxn id="0" idx="1"/>
          </p:cNvCxnSpPr>
          <p:nvPr/>
        </p:nvCxnSpPr>
        <p:spPr>
          <a:xfrm flipV="1">
            <a:off x="4222750" y="2973388"/>
            <a:ext cx="425450" cy="15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Curved 16"/>
          <p:cNvCxnSpPr>
            <a:cxnSpLocks/>
            <a:stCxn id="0" idx="1"/>
            <a:endCxn id="0" idx="2"/>
          </p:cNvCxnSpPr>
          <p:nvPr/>
        </p:nvCxnSpPr>
        <p:spPr>
          <a:xfrm rot="10800000">
            <a:off x="2522538" y="4849813"/>
            <a:ext cx="3954462" cy="20637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ctor: Curved 20"/>
          <p:cNvCxnSpPr>
            <a:cxnSpLocks/>
            <a:stCxn id="0" idx="2"/>
            <a:endCxn id="0" idx="3"/>
          </p:cNvCxnSpPr>
          <p:nvPr/>
        </p:nvCxnSpPr>
        <p:spPr>
          <a:xfrm rot="5400000">
            <a:off x="4510088" y="1819275"/>
            <a:ext cx="1352550" cy="39084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742" name="TextBox 29"/>
          <p:cNvSpPr txBox="1">
            <a:spLocks noChangeArrowheads="1"/>
          </p:cNvSpPr>
          <p:nvPr/>
        </p:nvSpPr>
        <p:spPr bwMode="auto">
          <a:xfrm>
            <a:off x="3581400" y="5029200"/>
            <a:ext cx="2566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26637" name="TextBox 30"/>
          <p:cNvSpPr txBox="1">
            <a:spLocks noChangeArrowheads="1"/>
          </p:cNvSpPr>
          <p:nvPr/>
        </p:nvSpPr>
        <p:spPr bwMode="auto">
          <a:xfrm>
            <a:off x="1905000" y="1600200"/>
            <a:ext cx="1219200" cy="6016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smtClean="0"/>
              <a:t>Tax Payers</a:t>
            </a:r>
          </a:p>
        </p:txBody>
      </p:sp>
      <p:cxnSp>
        <p:nvCxnSpPr>
          <p:cNvPr id="32" name="Connector: Curved 31"/>
          <p:cNvCxnSpPr>
            <a:cxnSpLocks/>
            <a:stCxn id="0" idx="3"/>
          </p:cNvCxnSpPr>
          <p:nvPr/>
        </p:nvCxnSpPr>
        <p:spPr>
          <a:xfrm flipV="1">
            <a:off x="3124200" y="1866900"/>
            <a:ext cx="3275013" cy="3333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Connector: Curved 38"/>
          <p:cNvCxnSpPr>
            <a:cxnSpLocks/>
            <a:stCxn id="26631" idx="0"/>
            <a:endCxn id="26637" idx="2"/>
          </p:cNvCxnSpPr>
          <p:nvPr/>
        </p:nvCxnSpPr>
        <p:spPr>
          <a:xfrm rot="16200000" flipV="1">
            <a:off x="1595438" y="3121025"/>
            <a:ext cx="1846263" cy="7938"/>
          </a:xfrm>
          <a:prstGeom prst="curvedConnector3">
            <a:avLst>
              <a:gd name="adj1" fmla="val 50000"/>
            </a:avLst>
          </a:prstGeom>
          <a:ln w="38100">
            <a:solidFill>
              <a:schemeClr val="tx1"/>
            </a:solidFill>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0748" name="TextBox 43"/>
          <p:cNvSpPr txBox="1">
            <a:spLocks noChangeArrowheads="1"/>
          </p:cNvSpPr>
          <p:nvPr/>
        </p:nvSpPr>
        <p:spPr bwMode="auto">
          <a:xfrm>
            <a:off x="2590800" y="34290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30749" name="TextBox 45"/>
          <p:cNvSpPr txBox="1">
            <a:spLocks noChangeArrowheads="1"/>
          </p:cNvSpPr>
          <p:nvPr/>
        </p:nvSpPr>
        <p:spPr bwMode="auto">
          <a:xfrm>
            <a:off x="5518150" y="42402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$700 Billion</a:t>
            </a:r>
          </a:p>
        </p:txBody>
      </p:sp>
      <p:cxnSp>
        <p:nvCxnSpPr>
          <p:cNvPr id="47" name="Connector: Curved 46"/>
          <p:cNvCxnSpPr>
            <a:cxnSpLocks/>
            <a:stCxn id="0" idx="2"/>
            <a:endCxn id="0" idx="0"/>
          </p:cNvCxnSpPr>
          <p:nvPr/>
        </p:nvCxnSpPr>
        <p:spPr>
          <a:xfrm rot="5400000">
            <a:off x="6242844" y="3979069"/>
            <a:ext cx="1779587" cy="15875"/>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751" name="TextBox 49"/>
          <p:cNvSpPr txBox="1">
            <a:spLocks noChangeArrowheads="1"/>
          </p:cNvSpPr>
          <p:nvPr/>
        </p:nvSpPr>
        <p:spPr bwMode="auto">
          <a:xfrm>
            <a:off x="3810000" y="1905000"/>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$2,600 Billion</a:t>
            </a:r>
          </a:p>
        </p:txBody>
      </p:sp>
      <p:sp>
        <p:nvSpPr>
          <p:cNvPr id="26644" name="TextBox 74"/>
          <p:cNvSpPr txBox="1">
            <a:spLocks noChangeArrowheads="1"/>
          </p:cNvSpPr>
          <p:nvPr/>
        </p:nvSpPr>
        <p:spPr bwMode="auto">
          <a:xfrm>
            <a:off x="4648200" y="2792413"/>
            <a:ext cx="1030288"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Staffers</a:t>
            </a:r>
          </a:p>
        </p:txBody>
      </p:sp>
      <p:cxnSp>
        <p:nvCxnSpPr>
          <p:cNvPr id="77" name="Connector: Curved 76"/>
          <p:cNvCxnSpPr>
            <a:cxnSpLocks/>
            <a:stCxn id="0" idx="3"/>
            <a:endCxn id="0" idx="1"/>
          </p:cNvCxnSpPr>
          <p:nvPr/>
        </p:nvCxnSpPr>
        <p:spPr>
          <a:xfrm flipV="1">
            <a:off x="5678488" y="2578100"/>
            <a:ext cx="722312" cy="39528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756" name="TextBox 98"/>
          <p:cNvSpPr txBox="1">
            <a:spLocks noChangeArrowheads="1"/>
          </p:cNvSpPr>
          <p:nvPr/>
        </p:nvSpPr>
        <p:spPr bwMode="auto">
          <a:xfrm>
            <a:off x="7938" y="6454775"/>
            <a:ext cx="474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Figures are annual approximations in billions</a:t>
            </a:r>
          </a:p>
        </p:txBody>
      </p:sp>
      <p:sp>
        <p:nvSpPr>
          <p:cNvPr id="30757" name="Title 140"/>
          <p:cNvSpPr>
            <a:spLocks noGrp="1"/>
          </p:cNvSpPr>
          <p:nvPr>
            <p:ph type="title"/>
          </p:nvPr>
        </p:nvSpPr>
        <p:spPr>
          <a:xfrm>
            <a:off x="457200" y="0"/>
            <a:ext cx="7886700" cy="1219200"/>
          </a:xfrm>
        </p:spPr>
        <p:txBody>
          <a:bodyPr/>
          <a:lstStyle/>
          <a:p>
            <a:r>
              <a:rPr lang="en-US" altLang="en-US" smtClean="0"/>
              <a:t>The Military Industrial Complex</a:t>
            </a:r>
          </a:p>
        </p:txBody>
      </p:sp>
      <p:sp>
        <p:nvSpPr>
          <p:cNvPr id="26648" name="TextBox 141"/>
          <p:cNvSpPr txBox="1">
            <a:spLocks noChangeArrowheads="1"/>
          </p:cNvSpPr>
          <p:nvPr/>
        </p:nvSpPr>
        <p:spPr bwMode="auto">
          <a:xfrm>
            <a:off x="896938" y="2952750"/>
            <a:ext cx="1030287"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Media</a:t>
            </a:r>
          </a:p>
        </p:txBody>
      </p:sp>
      <p:sp>
        <p:nvSpPr>
          <p:cNvPr id="143" name="Freeform: Shape 142"/>
          <p:cNvSpPr/>
          <p:nvPr/>
        </p:nvSpPr>
        <p:spPr>
          <a:xfrm>
            <a:off x="1397000" y="3314700"/>
            <a:ext cx="5538788" cy="233362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Lst>
            <a:ahLst/>
            <a:cxnLst>
              <a:cxn ang="0">
                <a:pos x="connsiteX0" y="connsiteY0"/>
              </a:cxn>
              <a:cxn ang="0">
                <a:pos x="connsiteX1" y="connsiteY1"/>
              </a:cxn>
              <a:cxn ang="0">
                <a:pos x="connsiteX2" y="connsiteY2"/>
              </a:cxn>
            </a:cxnLst>
            <a:rect l="l" t="t" r="r" b="b"/>
            <a:pathLst>
              <a:path w="6781667" h="3111776">
                <a:moveTo>
                  <a:pt x="6781667" y="2566930"/>
                </a:moveTo>
                <a:cubicBezTo>
                  <a:pt x="6777848" y="3310569"/>
                  <a:pt x="854654" y="3171022"/>
                  <a:pt x="350870" y="2864385"/>
                </a:cubicBezTo>
                <a:cubicBezTo>
                  <a:pt x="-152914" y="2557748"/>
                  <a:pt x="35850" y="555434"/>
                  <a:pt x="29461" y="0"/>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2" name="Connector: Curved 151"/>
          <p:cNvCxnSpPr>
            <a:cxnSpLocks/>
            <a:stCxn id="0" idx="1"/>
            <a:endCxn id="0" idx="2"/>
          </p:cNvCxnSpPr>
          <p:nvPr/>
        </p:nvCxnSpPr>
        <p:spPr>
          <a:xfrm rot="10800000">
            <a:off x="1411288" y="3313113"/>
            <a:ext cx="401637" cy="1135062"/>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Connector: Curved 156"/>
          <p:cNvCxnSpPr>
            <a:cxnSpLocks/>
            <a:stCxn id="0" idx="0"/>
            <a:endCxn id="0" idx="1"/>
          </p:cNvCxnSpPr>
          <p:nvPr/>
        </p:nvCxnSpPr>
        <p:spPr>
          <a:xfrm rot="5400000" flipH="1" flipV="1">
            <a:off x="1132682" y="2180431"/>
            <a:ext cx="1052512" cy="4921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764" name="TextBox 168"/>
          <p:cNvSpPr txBox="1">
            <a:spLocks noChangeArrowheads="1"/>
          </p:cNvSpPr>
          <p:nvPr/>
        </p:nvSpPr>
        <p:spPr bwMode="auto">
          <a:xfrm>
            <a:off x="1685925" y="2770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In Summary</a:t>
            </a:r>
          </a:p>
        </p:txBody>
      </p:sp>
      <p:sp>
        <p:nvSpPr>
          <p:cNvPr id="32771" name="Content Placeholder 3"/>
          <p:cNvSpPr>
            <a:spLocks noGrp="1"/>
          </p:cNvSpPr>
          <p:nvPr>
            <p:ph idx="1"/>
          </p:nvPr>
        </p:nvSpPr>
        <p:spPr/>
        <p:txBody>
          <a:bodyPr/>
          <a:lstStyle/>
          <a:p>
            <a:r>
              <a:rPr lang="en-US" altLang="en-US" smtClean="0"/>
              <a:t>The US has developed a huge complex of military contractors, defense works, lobbyists, politicians and the Department of Defense that must have conflict to justify it’s existence.</a:t>
            </a:r>
          </a:p>
          <a:p>
            <a:r>
              <a:rPr lang="en-US" altLang="en-US" smtClean="0"/>
              <a:t>The complex supports the rich through supporting resource extraction in other countries.</a:t>
            </a:r>
          </a:p>
          <a:p>
            <a:r>
              <a:rPr lang="en-US" altLang="en-US" smtClean="0"/>
              <a:t>Tax payers are funding this to the detriment of the world.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795" name="Title 1"/>
          <p:cNvSpPr>
            <a:spLocks noGrp="1"/>
          </p:cNvSpPr>
          <p:nvPr>
            <p:ph type="title"/>
          </p:nvPr>
        </p:nvSpPr>
        <p:spPr/>
        <p:txBody>
          <a:bodyPr/>
          <a:lstStyle/>
          <a:p>
            <a:pPr eaLnBrk="1" hangingPunct="1"/>
            <a:r>
              <a:rPr lang="en-US" altLang="en-US" smtClean="0"/>
              <a:t>Increase in Energy Demand</a:t>
            </a:r>
          </a:p>
        </p:txBody>
      </p:sp>
      <p:sp>
        <p:nvSpPr>
          <p:cNvPr id="33796" name="TextBox 3"/>
          <p:cNvSpPr txBox="1">
            <a:spLocks noChangeArrowheads="1"/>
          </p:cNvSpPr>
          <p:nvPr/>
        </p:nvSpPr>
        <p:spPr bwMode="auto">
          <a:xfrm>
            <a:off x="6073775" y="6486525"/>
            <a:ext cx="307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International Energy Agency</a:t>
            </a:r>
          </a:p>
        </p:txBody>
      </p:sp>
      <p:pic>
        <p:nvPicPr>
          <p:cNvPr id="337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89852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500"/>
            <a:ext cx="5867400" cy="679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TextBox 3"/>
          <p:cNvSpPr txBox="1">
            <a:spLocks noChangeArrowheads="1"/>
          </p:cNvSpPr>
          <p:nvPr/>
        </p:nvSpPr>
        <p:spPr bwMode="auto">
          <a:xfrm>
            <a:off x="6775450" y="6551613"/>
            <a:ext cx="241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http://www.sciencedaily.com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Global Warming</a:t>
            </a: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785336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TextBox 3"/>
          <p:cNvSpPr txBox="1">
            <a:spLocks noChangeArrowheads="1"/>
          </p:cNvSpPr>
          <p:nvPr/>
        </p:nvSpPr>
        <p:spPr bwMode="auto">
          <a:xfrm>
            <a:off x="2667000" y="6257925"/>
            <a:ext cx="617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National Oceanic and Atmospheric Administration (NOAA)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Sea Level Rise</a:t>
            </a:r>
          </a:p>
        </p:txBody>
      </p:sp>
      <p:sp>
        <p:nvSpPr>
          <p:cNvPr id="39939" name="Content Placeholder 2"/>
          <p:cNvSpPr>
            <a:spLocks noGrp="1"/>
          </p:cNvSpPr>
          <p:nvPr>
            <p:ph idx="1"/>
          </p:nvPr>
        </p:nvSpPr>
        <p:spPr/>
        <p:txBody>
          <a:bodyPr/>
          <a:lstStyle/>
          <a:p>
            <a:r>
              <a:rPr lang="en-US" altLang="en-US" smtClean="0"/>
              <a:t>If Greenland ice cap melts:</a:t>
            </a:r>
          </a:p>
          <a:p>
            <a:pPr lvl="1"/>
            <a:r>
              <a:rPr lang="en-US" altLang="en-US" smtClean="0"/>
              <a:t>7 meter sea level rise</a:t>
            </a:r>
          </a:p>
          <a:p>
            <a:r>
              <a:rPr lang="en-US" altLang="en-US" smtClean="0"/>
              <a:t>If Antarctic ice cap melts:</a:t>
            </a:r>
          </a:p>
          <a:p>
            <a:pPr lvl="1"/>
            <a:r>
              <a:rPr lang="en-US" altLang="en-US" smtClean="0"/>
              <a:t>60 meter sea level rise (about 240 feet!)</a:t>
            </a:r>
          </a:p>
          <a:p>
            <a:r>
              <a:rPr lang="en-US" altLang="en-US" smtClean="0"/>
              <a:t>See: http://geology.com/sea-level-rise/</a:t>
            </a:r>
          </a:p>
          <a:p>
            <a:endParaRPr lang="en-US" altLang="en-US" smtClean="0"/>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3989388"/>
            <a:ext cx="4627562"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TextBox 1"/>
          <p:cNvSpPr txBox="1">
            <a:spLocks noChangeArrowheads="1"/>
          </p:cNvSpPr>
          <p:nvPr/>
        </p:nvSpPr>
        <p:spPr bwMode="auto">
          <a:xfrm>
            <a:off x="2819400" y="6524625"/>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wordpress.com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152400"/>
            <a:ext cx="5943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60750"/>
            <a:ext cx="5943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itle 3"/>
          <p:cNvSpPr>
            <a:spLocks noGrp="1"/>
          </p:cNvSpPr>
          <p:nvPr>
            <p:ph type="title"/>
          </p:nvPr>
        </p:nvSpPr>
        <p:spPr/>
        <p:txBody>
          <a:bodyPr/>
          <a:lstStyle/>
          <a:p>
            <a:r>
              <a:rPr lang="en-US" altLang="en-US" smtClean="0"/>
              <a:t>Corn</a:t>
            </a:r>
            <a:br>
              <a:rPr lang="en-US" altLang="en-US" smtClean="0"/>
            </a:br>
            <a:r>
              <a:rPr lang="en-US" altLang="en-US" smtClean="0"/>
              <a:t>Habitat</a:t>
            </a:r>
          </a:p>
        </p:txBody>
      </p:sp>
      <p:sp>
        <p:nvSpPr>
          <p:cNvPr id="44037" name="TextBox 1"/>
          <p:cNvSpPr txBox="1">
            <a:spLocks noChangeArrowheads="1"/>
          </p:cNvSpPr>
          <p:nvPr/>
        </p:nvSpPr>
        <p:spPr bwMode="auto">
          <a:xfrm>
            <a:off x="1752600" y="621188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Julia Clark 2015</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59" name="Title 1"/>
          <p:cNvSpPr>
            <a:spLocks noGrp="1"/>
          </p:cNvSpPr>
          <p:nvPr>
            <p:ph type="title"/>
          </p:nvPr>
        </p:nvSpPr>
        <p:spPr/>
        <p:txBody>
          <a:bodyPr/>
          <a:lstStyle/>
          <a:p>
            <a:r>
              <a:rPr lang="en-US" altLang="en-US" smtClean="0"/>
              <a:t>Oil Runs Out by 2100</a:t>
            </a:r>
          </a:p>
        </p:txBody>
      </p:sp>
      <p:pic>
        <p:nvPicPr>
          <p:cNvPr id="450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69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7" name="Title 1"/>
          <p:cNvSpPr>
            <a:spLocks noGrp="1"/>
          </p:cNvSpPr>
          <p:nvPr>
            <p:ph type="title"/>
          </p:nvPr>
        </p:nvSpPr>
        <p:spPr/>
        <p:txBody>
          <a:bodyPr/>
          <a:lstStyle/>
          <a:p>
            <a:r>
              <a:rPr lang="en-US" altLang="en-US" smtClean="0"/>
              <a:t>Armed Conflict</a:t>
            </a: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0988"/>
            <a:ext cx="91440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107" name="Title 1"/>
          <p:cNvSpPr>
            <a:spLocks noGrp="1"/>
          </p:cNvSpPr>
          <p:nvPr>
            <p:ph type="title"/>
          </p:nvPr>
        </p:nvSpPr>
        <p:spPr/>
        <p:txBody>
          <a:bodyPr/>
          <a:lstStyle/>
          <a:p>
            <a:r>
              <a:rPr lang="en-US" altLang="en-US" smtClean="0"/>
              <a:t>Tight Oil</a:t>
            </a:r>
          </a:p>
        </p:txBody>
      </p:sp>
      <p:pic>
        <p:nvPicPr>
          <p:cNvPr id="4710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0825"/>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4"/>
          <p:cNvSpPr txBox="1">
            <a:spLocks noChangeArrowheads="1"/>
          </p:cNvSpPr>
          <p:nvPr/>
        </p:nvSpPr>
        <p:spPr bwMode="auto">
          <a:xfrm>
            <a:off x="211138" y="3890963"/>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Wikipedia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tLang="en-US" smtClean="0"/>
              <a:t>Ethanol Food Connection</a:t>
            </a:r>
          </a:p>
        </p:txBody>
      </p:sp>
      <p:sp>
        <p:nvSpPr>
          <p:cNvPr id="48131" name="TextBox 3"/>
          <p:cNvSpPr txBox="1">
            <a:spLocks noChangeArrowheads="1"/>
          </p:cNvSpPr>
          <p:nvPr/>
        </p:nvSpPr>
        <p:spPr bwMode="auto">
          <a:xfrm>
            <a:off x="1219200" y="6308725"/>
            <a:ext cx="7124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a:t>2011, Johson, EM, Commodity Traitors: Financial Speculation on Commodities Fuels Global Insecurity, </a:t>
            </a:r>
          </a:p>
          <a:p>
            <a:pPr eaLnBrk="1" hangingPunct="1">
              <a:spcBef>
                <a:spcPct val="0"/>
              </a:spcBef>
              <a:buFontTx/>
              <a:buNone/>
            </a:pPr>
            <a:r>
              <a:rPr lang="en-US" altLang="en-US" sz="1100" b="1"/>
              <a:t>Scientific American Blog.</a:t>
            </a:r>
            <a:endParaRPr lang="en-US" altLang="en-US" sz="1100"/>
          </a:p>
        </p:txBody>
      </p:sp>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761047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smtClean="0"/>
              <a:t>Food Riots</a:t>
            </a:r>
          </a:p>
        </p:txBody>
      </p:sp>
      <p:sp>
        <p:nvSpPr>
          <p:cNvPr id="50179" name="Content Placeholder 2"/>
          <p:cNvSpPr>
            <a:spLocks noGrp="1"/>
          </p:cNvSpPr>
          <p:nvPr>
            <p:ph idx="1"/>
          </p:nvPr>
        </p:nvSpPr>
        <p:spPr/>
        <p:txBody>
          <a:bodyPr/>
          <a:lstStyle/>
          <a:p>
            <a:pPr eaLnBrk="1" hangingPunct="1"/>
            <a:endParaRPr lang="en-US" altLang="en-US" smtClean="0"/>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49338"/>
            <a:ext cx="8288338" cy="543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TextBox 3"/>
          <p:cNvSpPr txBox="1">
            <a:spLocks noChangeArrowheads="1"/>
          </p:cNvSpPr>
          <p:nvPr/>
        </p:nvSpPr>
        <p:spPr bwMode="auto">
          <a:xfrm>
            <a:off x="1136650" y="6488113"/>
            <a:ext cx="800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Technology Review, MIT, http://www.technologyreview.com/blog/arxiv/27083/</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eaLnBrk="1" hangingPunct="1">
              <a:defRPr/>
            </a:pPr>
            <a:endParaRPr lang="en-US"/>
          </a:p>
        </p:txBody>
      </p:sp>
      <p:sp>
        <p:nvSpPr>
          <p:cNvPr id="8" name="Rectangle 7"/>
          <p:cNvSpPr/>
          <p:nvPr/>
        </p:nvSpPr>
        <p:spPr>
          <a:xfrm>
            <a:off x="2819400" y="2286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Drought</a:t>
            </a:r>
          </a:p>
        </p:txBody>
      </p:sp>
      <p:sp>
        <p:nvSpPr>
          <p:cNvPr id="10" name="TextBox 9"/>
          <p:cNvSpPr txBox="1"/>
          <p:nvPr/>
        </p:nvSpPr>
        <p:spPr>
          <a:xfrm>
            <a:off x="838200" y="2209800"/>
            <a:ext cx="1371600" cy="609600"/>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Greenhouse </a:t>
            </a:r>
          </a:p>
          <a:p>
            <a:pPr algn="ctr" eaLnBrk="1" hangingPunct="1">
              <a:defRPr/>
            </a:pPr>
            <a:r>
              <a:rPr lang="en-US" sz="1600" dirty="0"/>
              <a:t>Gases</a:t>
            </a:r>
          </a:p>
        </p:txBody>
      </p:sp>
      <p:sp>
        <p:nvSpPr>
          <p:cNvPr id="12" name="TextBox 11"/>
          <p:cNvSpPr txBox="1"/>
          <p:nvPr/>
        </p:nvSpPr>
        <p:spPr>
          <a:xfrm>
            <a:off x="838200" y="1219200"/>
            <a:ext cx="1371600" cy="609599"/>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Climate </a:t>
            </a:r>
          </a:p>
          <a:p>
            <a:pPr algn="ctr" eaLnBrk="1" hangingPunct="1">
              <a:defRPr/>
            </a:pPr>
            <a:r>
              <a:rPr lang="en-US" sz="1600" dirty="0"/>
              <a:t>Warming</a:t>
            </a:r>
          </a:p>
        </p:txBody>
      </p:sp>
      <p:sp>
        <p:nvSpPr>
          <p:cNvPr id="14" name="TextBox 13"/>
          <p:cNvSpPr txBox="1"/>
          <p:nvPr/>
        </p:nvSpPr>
        <p:spPr>
          <a:xfrm>
            <a:off x="2819400" y="22098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Marine </a:t>
            </a:r>
          </a:p>
          <a:p>
            <a:pPr algn="ctr" eaLnBrk="1" hangingPunct="1">
              <a:defRPr/>
            </a:pPr>
            <a:r>
              <a:rPr lang="en-US" sz="1600" dirty="0"/>
              <a:t>Acidification</a:t>
            </a:r>
          </a:p>
        </p:txBody>
      </p:sp>
      <p:sp>
        <p:nvSpPr>
          <p:cNvPr id="16" name="TextBox 15"/>
          <p:cNvSpPr txBox="1"/>
          <p:nvPr/>
        </p:nvSpPr>
        <p:spPr>
          <a:xfrm>
            <a:off x="6781800" y="228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Invasive </a:t>
            </a:r>
          </a:p>
          <a:p>
            <a:pPr algn="ctr" eaLnBrk="1" hangingPunct="1">
              <a:defRPr/>
            </a:pPr>
            <a:r>
              <a:rPr lang="en-US" sz="1600" dirty="0"/>
              <a:t>Species</a:t>
            </a:r>
          </a:p>
        </p:txBody>
      </p:sp>
      <p:sp>
        <p:nvSpPr>
          <p:cNvPr id="18" name="TextBox 17"/>
          <p:cNvSpPr txBox="1"/>
          <p:nvPr/>
        </p:nvSpPr>
        <p:spPr>
          <a:xfrm>
            <a:off x="838200" y="32004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Pollution</a:t>
            </a:r>
          </a:p>
        </p:txBody>
      </p:sp>
      <p:sp>
        <p:nvSpPr>
          <p:cNvPr id="20" name="Rectangle 19"/>
          <p:cNvSpPr/>
          <p:nvPr/>
        </p:nvSpPr>
        <p:spPr>
          <a:xfrm>
            <a:off x="7696200" y="2209800"/>
            <a:ext cx="1295400" cy="609600"/>
          </a:xfrm>
          <a:prstGeom prst="rect">
            <a:avLst/>
          </a:prstGeom>
          <a:solidFill>
            <a:srgbClr val="FEBBB0"/>
          </a:solidFill>
          <a:ln>
            <a:noFill/>
          </a:ln>
          <a:scene3d>
            <a:camera prst="orthographicFront"/>
            <a:lightRig rig="threePt" dir="t"/>
          </a:scene3d>
          <a:sp3d>
            <a:bevelT/>
          </a:sp3d>
        </p:spPr>
        <p:txBody>
          <a:bodyPr wrap="none" anchor="ctr" anchorCtr="0">
            <a:noAutofit/>
          </a:bodyPr>
          <a:lstStyle/>
          <a:p>
            <a:pPr algn="ctr" eaLnBrk="1" hangingPunct="1">
              <a:defRPr/>
            </a:pPr>
            <a:r>
              <a:rPr lang="en-US" altLang="en-US" sz="1600" dirty="0"/>
              <a:t>Over-fishing</a:t>
            </a:r>
          </a:p>
        </p:txBody>
      </p:sp>
      <p:sp>
        <p:nvSpPr>
          <p:cNvPr id="23" name="TextBox 22"/>
          <p:cNvSpPr txBox="1"/>
          <p:nvPr/>
        </p:nvSpPr>
        <p:spPr>
          <a:xfrm>
            <a:off x="8382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Oil </a:t>
            </a:r>
          </a:p>
          <a:p>
            <a:pPr algn="ctr" eaLnBrk="1" hangingPunct="1">
              <a:defRPr/>
            </a:pPr>
            <a:r>
              <a:rPr lang="en-US" sz="1600" dirty="0"/>
              <a:t>“Scarcity”</a:t>
            </a:r>
          </a:p>
        </p:txBody>
      </p:sp>
      <p:sp>
        <p:nvSpPr>
          <p:cNvPr id="24" name="TextBox 23"/>
          <p:cNvSpPr txBox="1"/>
          <p:nvPr/>
        </p:nvSpPr>
        <p:spPr>
          <a:xfrm>
            <a:off x="28194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Biofuels </a:t>
            </a:r>
          </a:p>
          <a:p>
            <a:pPr algn="ctr" eaLnBrk="1" hangingPunct="1">
              <a:defRPr/>
            </a:pPr>
            <a:r>
              <a:rPr lang="en-US" sz="1600" dirty="0"/>
              <a:t>Increase</a:t>
            </a:r>
          </a:p>
        </p:txBody>
      </p:sp>
      <p:sp>
        <p:nvSpPr>
          <p:cNvPr id="26" name="TextBox 25"/>
          <p:cNvSpPr txBox="1"/>
          <p:nvPr/>
        </p:nvSpPr>
        <p:spPr>
          <a:xfrm>
            <a:off x="7696201" y="32004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Fertilizers </a:t>
            </a:r>
          </a:p>
          <a:p>
            <a:pPr algn="ctr" eaLnBrk="1" hangingPunct="1">
              <a:defRPr/>
            </a:pPr>
            <a:r>
              <a:rPr lang="en-US" sz="1600" dirty="0"/>
              <a:t>Reduced</a:t>
            </a:r>
          </a:p>
        </p:txBody>
      </p:sp>
      <p:sp>
        <p:nvSpPr>
          <p:cNvPr id="27" name="TextBox 26"/>
          <p:cNvSpPr txBox="1"/>
          <p:nvPr/>
        </p:nvSpPr>
        <p:spPr>
          <a:xfrm>
            <a:off x="7696200" y="41148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Phosphorus </a:t>
            </a:r>
          </a:p>
          <a:p>
            <a:pPr algn="ctr" eaLnBrk="1" hangingPunct="1">
              <a:defRPr/>
            </a:pPr>
            <a:r>
              <a:rPr lang="en-US" sz="1600" dirty="0"/>
              <a:t>Shortage</a:t>
            </a:r>
          </a:p>
        </p:txBody>
      </p:sp>
      <p:sp>
        <p:nvSpPr>
          <p:cNvPr id="29" name="TextBox 28"/>
          <p:cNvSpPr txBox="1"/>
          <p:nvPr/>
        </p:nvSpPr>
        <p:spPr>
          <a:xfrm>
            <a:off x="2819400" y="1219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Sea </a:t>
            </a:r>
          </a:p>
          <a:p>
            <a:pPr algn="ctr" eaLnBrk="1" hangingPunct="1">
              <a:defRPr/>
            </a:pPr>
            <a:r>
              <a:rPr lang="en-US" sz="1600" dirty="0"/>
              <a:t>Level </a:t>
            </a:r>
            <a:r>
              <a:rPr lang="en-US" sz="1600" dirty="0" smtClean="0"/>
              <a:t>Rise</a:t>
            </a:r>
            <a:endParaRPr lang="en-US" sz="1600" dirty="0"/>
          </a:p>
        </p:txBody>
      </p:sp>
      <p:sp>
        <p:nvSpPr>
          <p:cNvPr id="35" name="TextBox 34"/>
          <p:cNvSpPr txBox="1"/>
          <p:nvPr/>
        </p:nvSpPr>
        <p:spPr>
          <a:xfrm>
            <a:off x="5105400" y="228600"/>
            <a:ext cx="1371600" cy="584775"/>
          </a:xfrm>
          <a:prstGeom prst="rect">
            <a:avLst/>
          </a:prstGeom>
          <a:solidFill>
            <a:srgbClr val="FEBBB0"/>
          </a:solidFill>
          <a:ln>
            <a:solidFill>
              <a:schemeClr val="accent1">
                <a:shade val="50000"/>
              </a:schemeClr>
            </a:solidFill>
          </a:ln>
          <a:scene3d>
            <a:camera prst="orthographicFront"/>
            <a:lightRig rig="threePt" dir="t"/>
          </a:scene3d>
          <a:sp3d>
            <a:bevelT/>
          </a:sp3d>
        </p:spPr>
        <p:txBody>
          <a:bodyPr wrap="square">
            <a:spAutoFit/>
          </a:bodyPr>
          <a:lstStyle/>
          <a:p>
            <a:pPr algn="ctr" eaLnBrk="1" hangingPunct="1">
              <a:defRPr/>
            </a:pPr>
            <a:r>
              <a:rPr lang="en-US" sz="1600" dirty="0"/>
              <a:t>Increasing</a:t>
            </a:r>
          </a:p>
          <a:p>
            <a:pPr algn="ctr" eaLnBrk="1" hangingPunct="1">
              <a:defRPr/>
            </a:pPr>
            <a:r>
              <a:rPr lang="en-US" sz="1600" dirty="0"/>
              <a:t>Population</a:t>
            </a:r>
          </a:p>
        </p:txBody>
      </p:sp>
      <p:cxnSp>
        <p:nvCxnSpPr>
          <p:cNvPr id="224" name="Elbow Connector 223"/>
          <p:cNvCxnSpPr>
            <a:stCxn id="35" idx="2"/>
            <a:endCxn id="337" idx="0"/>
          </p:cNvCxnSpPr>
          <p:nvPr/>
        </p:nvCxnSpPr>
        <p:spPr>
          <a:xfrm rot="16200000" flipH="1">
            <a:off x="4978688" y="1625887"/>
            <a:ext cx="1853625" cy="2286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7" name="Elbow Connector 226"/>
          <p:cNvCxnSpPr>
            <a:stCxn id="16" idx="2"/>
            <a:endCxn id="337" idx="0"/>
          </p:cNvCxnSpPr>
          <p:nvPr/>
        </p:nvCxnSpPr>
        <p:spPr>
          <a:xfrm rot="5400000">
            <a:off x="5816888" y="1016287"/>
            <a:ext cx="1853625" cy="14478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0" name="Elbow Connector 229"/>
          <p:cNvCxnSpPr>
            <a:stCxn id="14" idx="3"/>
            <a:endCxn id="337" idx="1"/>
          </p:cNvCxnSpPr>
          <p:nvPr/>
        </p:nvCxnSpPr>
        <p:spPr>
          <a:xfrm>
            <a:off x="4191000" y="2502188"/>
            <a:ext cx="990600" cy="6601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3" name="Elbow Connector 232"/>
          <p:cNvCxnSpPr>
            <a:stCxn id="27" idx="0"/>
            <a:endCxn id="26" idx="2"/>
          </p:cNvCxnSpPr>
          <p:nvPr/>
        </p:nvCxnSpPr>
        <p:spPr>
          <a:xfrm rot="5400000" flipH="1" flipV="1">
            <a:off x="8179088" y="3949988"/>
            <a:ext cx="329625" cy="1"/>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7" name="Elbow Connector 236"/>
          <p:cNvCxnSpPr>
            <a:stCxn id="24" idx="3"/>
            <a:endCxn id="337" idx="1"/>
          </p:cNvCxnSpPr>
          <p:nvPr/>
        </p:nvCxnSpPr>
        <p:spPr>
          <a:xfrm flipV="1">
            <a:off x="4191000" y="3162300"/>
            <a:ext cx="990600" cy="1397288"/>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Elbow Connector 239"/>
          <p:cNvCxnSpPr>
            <a:stCxn id="10" idx="0"/>
            <a:endCxn id="12" idx="2"/>
          </p:cNvCxnSpPr>
          <p:nvPr/>
        </p:nvCxnSpPr>
        <p:spPr>
          <a:xfrm rot="5400000" flipH="1" flipV="1">
            <a:off x="1333500" y="2019300"/>
            <a:ext cx="381001"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Elbow Connector 245"/>
          <p:cNvCxnSpPr>
            <a:stCxn id="26" idx="1"/>
            <a:endCxn id="337" idx="3"/>
          </p:cNvCxnSpPr>
          <p:nvPr/>
        </p:nvCxnSpPr>
        <p:spPr>
          <a:xfrm rot="10800000">
            <a:off x="6858001" y="3162300"/>
            <a:ext cx="838201" cy="330488"/>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2" name="Elbow Connector 251"/>
          <p:cNvCxnSpPr>
            <a:stCxn id="20" idx="1"/>
            <a:endCxn id="337" idx="3"/>
          </p:cNvCxnSpPr>
          <p:nvPr/>
        </p:nvCxnSpPr>
        <p:spPr>
          <a:xfrm rot="10800000" flipV="1">
            <a:off x="6858000" y="2514600"/>
            <a:ext cx="838200" cy="6477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5" name="Elbow Connector 254"/>
          <p:cNvCxnSpPr>
            <a:stCxn id="10" idx="3"/>
            <a:endCxn id="14" idx="1"/>
          </p:cNvCxnSpPr>
          <p:nvPr/>
        </p:nvCxnSpPr>
        <p:spPr>
          <a:xfrm flipV="1">
            <a:off x="2209800" y="25021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2" name="Elbow Connector 261"/>
          <p:cNvCxnSpPr>
            <a:stCxn id="12" idx="3"/>
            <a:endCxn id="8" idx="1"/>
          </p:cNvCxnSpPr>
          <p:nvPr/>
        </p:nvCxnSpPr>
        <p:spPr>
          <a:xfrm flipV="1">
            <a:off x="2209800" y="533400"/>
            <a:ext cx="609600" cy="9906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5" name="Elbow Connector 264"/>
          <p:cNvCxnSpPr>
            <a:stCxn id="23" idx="3"/>
            <a:endCxn id="24" idx="1"/>
          </p:cNvCxnSpPr>
          <p:nvPr/>
        </p:nvCxnSpPr>
        <p:spPr>
          <a:xfrm>
            <a:off x="2209800" y="4559588"/>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4" name="Rounded Rectangle 273"/>
          <p:cNvSpPr/>
          <p:nvPr/>
        </p:nvSpPr>
        <p:spPr>
          <a:xfrm>
            <a:off x="5334000" y="42672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Famine</a:t>
            </a:r>
            <a:endParaRPr lang="en-US" dirty="0"/>
          </a:p>
        </p:txBody>
      </p:sp>
      <p:sp>
        <p:nvSpPr>
          <p:cNvPr id="275" name="Rounded Rectangle 274"/>
          <p:cNvSpPr/>
          <p:nvPr/>
        </p:nvSpPr>
        <p:spPr>
          <a:xfrm>
            <a:off x="64770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Death</a:t>
            </a:r>
            <a:endParaRPr lang="en-US" dirty="0">
              <a:solidFill>
                <a:schemeClr val="bg1"/>
              </a:solidFill>
            </a:endParaRPr>
          </a:p>
        </p:txBody>
      </p:sp>
      <p:sp>
        <p:nvSpPr>
          <p:cNvPr id="276" name="Rounded Rectangle 275"/>
          <p:cNvSpPr/>
          <p:nvPr/>
        </p:nvSpPr>
        <p:spPr>
          <a:xfrm>
            <a:off x="40386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Disease</a:t>
            </a:r>
            <a:endParaRPr lang="en-US" dirty="0">
              <a:solidFill>
                <a:schemeClr val="bg1"/>
              </a:solidFill>
            </a:endParaRPr>
          </a:p>
        </p:txBody>
      </p:sp>
      <p:cxnSp>
        <p:nvCxnSpPr>
          <p:cNvPr id="277" name="Elbow Connector 276"/>
          <p:cNvCxnSpPr>
            <a:stCxn id="337" idx="2"/>
            <a:endCxn id="274" idx="0"/>
          </p:cNvCxnSpPr>
          <p:nvPr/>
        </p:nvCxnSpPr>
        <p:spPr>
          <a:xfrm rot="5400000">
            <a:off x="5715000" y="3962400"/>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1" name="Elbow Connector 280"/>
          <p:cNvCxnSpPr>
            <a:stCxn id="274" idx="2"/>
            <a:endCxn id="276" idx="0"/>
          </p:cNvCxnSpPr>
          <p:nvPr/>
        </p:nvCxnSpPr>
        <p:spPr>
          <a:xfrm rot="5400000">
            <a:off x="4762500" y="4838700"/>
            <a:ext cx="1219200" cy="12954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4" name="Elbow Connector 283"/>
          <p:cNvCxnSpPr>
            <a:stCxn id="274" idx="2"/>
            <a:endCxn id="275" idx="0"/>
          </p:cNvCxnSpPr>
          <p:nvPr/>
        </p:nvCxnSpPr>
        <p:spPr>
          <a:xfrm rot="16200000" flipH="1">
            <a:off x="5981700" y="4914900"/>
            <a:ext cx="1219200" cy="11430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7" name="Elbow Connector 286"/>
          <p:cNvCxnSpPr>
            <a:stCxn id="276" idx="3"/>
            <a:endCxn id="275" idx="1"/>
          </p:cNvCxnSpPr>
          <p:nvPr/>
        </p:nvCxnSpPr>
        <p:spPr>
          <a:xfrm>
            <a:off x="5410200" y="6400800"/>
            <a:ext cx="10668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7" name="Rounded Rectangle 336"/>
          <p:cNvSpPr/>
          <p:nvPr/>
        </p:nvSpPr>
        <p:spPr>
          <a:xfrm>
            <a:off x="5181600" y="2667000"/>
            <a:ext cx="1676400" cy="990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dirty="0">
                <a:solidFill>
                  <a:schemeClr val="bg1"/>
                </a:solidFill>
              </a:rPr>
              <a:t>Decrease </a:t>
            </a:r>
          </a:p>
          <a:p>
            <a:pPr algn="ctr" eaLnBrk="1" hangingPunct="1">
              <a:defRPr/>
            </a:pPr>
            <a:r>
              <a:rPr lang="en-US" dirty="0">
                <a:solidFill>
                  <a:schemeClr val="bg1"/>
                </a:solidFill>
              </a:rPr>
              <a:t>in Food </a:t>
            </a:r>
            <a:r>
              <a:rPr lang="en-US" dirty="0" smtClean="0">
                <a:solidFill>
                  <a:schemeClr val="bg1"/>
                </a:solidFill>
              </a:rPr>
              <a:t>Availability</a:t>
            </a:r>
            <a:endParaRPr lang="en-US" dirty="0">
              <a:solidFill>
                <a:schemeClr val="bg1"/>
              </a:solidFill>
            </a:endParaRPr>
          </a:p>
        </p:txBody>
      </p:sp>
      <p:cxnSp>
        <p:nvCxnSpPr>
          <p:cNvPr id="352" name="Elbow Connector 351"/>
          <p:cNvCxnSpPr>
            <a:stCxn id="12" idx="3"/>
            <a:endCxn id="29" idx="1"/>
          </p:cNvCxnSpPr>
          <p:nvPr/>
        </p:nvCxnSpPr>
        <p:spPr>
          <a:xfrm flipV="1">
            <a:off x="2209800" y="15115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8" idx="3"/>
            <a:endCxn id="337" idx="1"/>
          </p:cNvCxnSpPr>
          <p:nvPr/>
        </p:nvCxnSpPr>
        <p:spPr>
          <a:xfrm>
            <a:off x="4191000" y="533400"/>
            <a:ext cx="990600" cy="2628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18" idx="3"/>
            <a:endCxn id="337" idx="1"/>
          </p:cNvCxnSpPr>
          <p:nvPr/>
        </p:nvCxnSpPr>
        <p:spPr>
          <a:xfrm flipV="1">
            <a:off x="2209800" y="3162300"/>
            <a:ext cx="2971800" cy="342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29" idx="3"/>
            <a:endCxn id="337" idx="1"/>
          </p:cNvCxnSpPr>
          <p:nvPr/>
        </p:nvCxnSpPr>
        <p:spPr>
          <a:xfrm>
            <a:off x="4191000" y="1511588"/>
            <a:ext cx="990600" cy="1650712"/>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4728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eaLnBrk="1" hangingPunct="1">
              <a:defRPr/>
            </a:pPr>
            <a:endParaRPr lang="en-US"/>
          </a:p>
        </p:txBody>
      </p:sp>
      <p:sp>
        <p:nvSpPr>
          <p:cNvPr id="8" name="Rectangle 7"/>
          <p:cNvSpPr/>
          <p:nvPr/>
        </p:nvSpPr>
        <p:spPr>
          <a:xfrm>
            <a:off x="4572000" y="3810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Drought</a:t>
            </a:r>
          </a:p>
        </p:txBody>
      </p:sp>
      <p:sp>
        <p:nvSpPr>
          <p:cNvPr id="10" name="TextBox 9"/>
          <p:cNvSpPr txBox="1"/>
          <p:nvPr/>
        </p:nvSpPr>
        <p:spPr>
          <a:xfrm>
            <a:off x="2590800" y="2362200"/>
            <a:ext cx="1371600" cy="609600"/>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Greenhouse </a:t>
            </a:r>
          </a:p>
          <a:p>
            <a:pPr algn="ctr" eaLnBrk="1" hangingPunct="1">
              <a:defRPr/>
            </a:pPr>
            <a:r>
              <a:rPr lang="en-US" sz="1600" dirty="0"/>
              <a:t>Gases</a:t>
            </a:r>
          </a:p>
        </p:txBody>
      </p:sp>
      <p:sp>
        <p:nvSpPr>
          <p:cNvPr id="12" name="TextBox 11"/>
          <p:cNvSpPr txBox="1"/>
          <p:nvPr/>
        </p:nvSpPr>
        <p:spPr>
          <a:xfrm>
            <a:off x="2590800" y="1371600"/>
            <a:ext cx="1371600" cy="609599"/>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Climate </a:t>
            </a:r>
          </a:p>
          <a:p>
            <a:pPr algn="ctr" eaLnBrk="1" hangingPunct="1">
              <a:defRPr/>
            </a:pPr>
            <a:r>
              <a:rPr lang="en-US" sz="1600" dirty="0"/>
              <a:t>Warming</a:t>
            </a:r>
          </a:p>
        </p:txBody>
      </p:sp>
      <p:sp>
        <p:nvSpPr>
          <p:cNvPr id="14" name="TextBox 13"/>
          <p:cNvSpPr txBox="1"/>
          <p:nvPr/>
        </p:nvSpPr>
        <p:spPr>
          <a:xfrm>
            <a:off x="4572000" y="2362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Marine </a:t>
            </a:r>
          </a:p>
          <a:p>
            <a:pPr algn="ctr" eaLnBrk="1" hangingPunct="1">
              <a:defRPr/>
            </a:pPr>
            <a:r>
              <a:rPr lang="en-US" sz="1600" dirty="0"/>
              <a:t>Acidification</a:t>
            </a:r>
          </a:p>
        </p:txBody>
      </p:sp>
      <p:sp>
        <p:nvSpPr>
          <p:cNvPr id="18" name="TextBox 17"/>
          <p:cNvSpPr txBox="1"/>
          <p:nvPr/>
        </p:nvSpPr>
        <p:spPr>
          <a:xfrm>
            <a:off x="2590800" y="33528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Pollution</a:t>
            </a:r>
          </a:p>
        </p:txBody>
      </p:sp>
      <p:sp>
        <p:nvSpPr>
          <p:cNvPr id="23" name="TextBox 22"/>
          <p:cNvSpPr txBox="1"/>
          <p:nvPr/>
        </p:nvSpPr>
        <p:spPr>
          <a:xfrm>
            <a:off x="2590800" y="4419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Oil </a:t>
            </a:r>
          </a:p>
          <a:p>
            <a:pPr algn="ctr" eaLnBrk="1" hangingPunct="1">
              <a:defRPr/>
            </a:pPr>
            <a:r>
              <a:rPr lang="en-US" sz="1600" dirty="0"/>
              <a:t>“Scarcity”</a:t>
            </a:r>
          </a:p>
        </p:txBody>
      </p:sp>
      <p:sp>
        <p:nvSpPr>
          <p:cNvPr id="24" name="TextBox 23"/>
          <p:cNvSpPr txBox="1"/>
          <p:nvPr/>
        </p:nvSpPr>
        <p:spPr>
          <a:xfrm>
            <a:off x="4572000" y="4419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Biofuels </a:t>
            </a:r>
          </a:p>
          <a:p>
            <a:pPr algn="ctr" eaLnBrk="1" hangingPunct="1">
              <a:defRPr/>
            </a:pPr>
            <a:r>
              <a:rPr lang="en-US" sz="1600" dirty="0"/>
              <a:t>Increase</a:t>
            </a:r>
          </a:p>
        </p:txBody>
      </p:sp>
      <p:sp>
        <p:nvSpPr>
          <p:cNvPr id="29" name="TextBox 28"/>
          <p:cNvSpPr txBox="1"/>
          <p:nvPr/>
        </p:nvSpPr>
        <p:spPr>
          <a:xfrm>
            <a:off x="4572000" y="1371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Sea </a:t>
            </a:r>
          </a:p>
          <a:p>
            <a:pPr algn="ctr" eaLnBrk="1" hangingPunct="1">
              <a:defRPr/>
            </a:pPr>
            <a:r>
              <a:rPr lang="en-US" sz="1600" dirty="0"/>
              <a:t>Level </a:t>
            </a:r>
            <a:r>
              <a:rPr lang="en-US" sz="1600" dirty="0" smtClean="0"/>
              <a:t>Rise</a:t>
            </a:r>
            <a:endParaRPr lang="en-US" sz="1600" dirty="0"/>
          </a:p>
        </p:txBody>
      </p:sp>
      <p:cxnSp>
        <p:nvCxnSpPr>
          <p:cNvPr id="230" name="Elbow Connector 229"/>
          <p:cNvCxnSpPr>
            <a:stCxn id="14" idx="3"/>
            <a:endCxn id="337" idx="1"/>
          </p:cNvCxnSpPr>
          <p:nvPr/>
        </p:nvCxnSpPr>
        <p:spPr>
          <a:xfrm>
            <a:off x="5943600" y="2654588"/>
            <a:ext cx="1143000" cy="6601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7" name="Elbow Connector 236"/>
          <p:cNvCxnSpPr>
            <a:stCxn id="24" idx="3"/>
            <a:endCxn id="337" idx="1"/>
          </p:cNvCxnSpPr>
          <p:nvPr/>
        </p:nvCxnSpPr>
        <p:spPr>
          <a:xfrm flipV="1">
            <a:off x="5943600" y="3314700"/>
            <a:ext cx="1143000" cy="1397288"/>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Elbow Connector 239"/>
          <p:cNvCxnSpPr>
            <a:stCxn id="10" idx="0"/>
            <a:endCxn id="12" idx="2"/>
          </p:cNvCxnSpPr>
          <p:nvPr/>
        </p:nvCxnSpPr>
        <p:spPr>
          <a:xfrm rot="5400000" flipH="1" flipV="1">
            <a:off x="3086100" y="2171700"/>
            <a:ext cx="381001"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5" name="Elbow Connector 254"/>
          <p:cNvCxnSpPr>
            <a:stCxn id="10" idx="3"/>
            <a:endCxn id="14" idx="1"/>
          </p:cNvCxnSpPr>
          <p:nvPr/>
        </p:nvCxnSpPr>
        <p:spPr>
          <a:xfrm flipV="1">
            <a:off x="3962400" y="26545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2" name="Elbow Connector 261"/>
          <p:cNvCxnSpPr>
            <a:stCxn id="12" idx="3"/>
            <a:endCxn id="8" idx="1"/>
          </p:cNvCxnSpPr>
          <p:nvPr/>
        </p:nvCxnSpPr>
        <p:spPr>
          <a:xfrm flipV="1">
            <a:off x="3962400" y="685800"/>
            <a:ext cx="609600" cy="9906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5" name="Elbow Connector 264"/>
          <p:cNvCxnSpPr>
            <a:stCxn id="23" idx="3"/>
            <a:endCxn id="24" idx="1"/>
          </p:cNvCxnSpPr>
          <p:nvPr/>
        </p:nvCxnSpPr>
        <p:spPr>
          <a:xfrm>
            <a:off x="3962400" y="4711988"/>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4" name="Rounded Rectangle 273"/>
          <p:cNvSpPr/>
          <p:nvPr/>
        </p:nvSpPr>
        <p:spPr>
          <a:xfrm>
            <a:off x="7239000" y="44196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Famine</a:t>
            </a:r>
            <a:endParaRPr lang="en-US" dirty="0"/>
          </a:p>
        </p:txBody>
      </p:sp>
      <p:sp>
        <p:nvSpPr>
          <p:cNvPr id="275" name="Rounded Rectangle 274"/>
          <p:cNvSpPr/>
          <p:nvPr/>
        </p:nvSpPr>
        <p:spPr>
          <a:xfrm>
            <a:off x="75438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Death</a:t>
            </a:r>
            <a:endParaRPr lang="en-US" dirty="0">
              <a:solidFill>
                <a:schemeClr val="bg1"/>
              </a:solidFill>
            </a:endParaRPr>
          </a:p>
        </p:txBody>
      </p:sp>
      <p:sp>
        <p:nvSpPr>
          <p:cNvPr id="276" name="Rounded Rectangle 275"/>
          <p:cNvSpPr/>
          <p:nvPr/>
        </p:nvSpPr>
        <p:spPr>
          <a:xfrm>
            <a:off x="51054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Disease</a:t>
            </a:r>
            <a:endParaRPr lang="en-US" dirty="0">
              <a:solidFill>
                <a:schemeClr val="bg1"/>
              </a:solidFill>
            </a:endParaRPr>
          </a:p>
        </p:txBody>
      </p:sp>
      <p:cxnSp>
        <p:nvCxnSpPr>
          <p:cNvPr id="277" name="Elbow Connector 276"/>
          <p:cNvCxnSpPr>
            <a:stCxn id="337" idx="2"/>
            <a:endCxn id="274" idx="0"/>
          </p:cNvCxnSpPr>
          <p:nvPr/>
        </p:nvCxnSpPr>
        <p:spPr>
          <a:xfrm rot="5400000">
            <a:off x="7620000" y="4114800"/>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1" name="Elbow Connector 280"/>
          <p:cNvCxnSpPr>
            <a:stCxn id="274" idx="2"/>
            <a:endCxn id="276" idx="0"/>
          </p:cNvCxnSpPr>
          <p:nvPr/>
        </p:nvCxnSpPr>
        <p:spPr>
          <a:xfrm rot="5400000">
            <a:off x="6324600" y="4495800"/>
            <a:ext cx="1066800" cy="21336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4" name="Elbow Connector 283"/>
          <p:cNvCxnSpPr>
            <a:stCxn id="274" idx="2"/>
            <a:endCxn id="275" idx="0"/>
          </p:cNvCxnSpPr>
          <p:nvPr/>
        </p:nvCxnSpPr>
        <p:spPr>
          <a:xfrm rot="16200000" flipH="1">
            <a:off x="7543800" y="5410200"/>
            <a:ext cx="1066800" cy="3048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7" name="Elbow Connector 286"/>
          <p:cNvCxnSpPr>
            <a:stCxn id="276" idx="3"/>
            <a:endCxn id="275" idx="1"/>
          </p:cNvCxnSpPr>
          <p:nvPr/>
        </p:nvCxnSpPr>
        <p:spPr>
          <a:xfrm>
            <a:off x="6477000" y="6400800"/>
            <a:ext cx="10668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7" name="Rounded Rectangle 336"/>
          <p:cNvSpPr/>
          <p:nvPr/>
        </p:nvSpPr>
        <p:spPr>
          <a:xfrm>
            <a:off x="7086600" y="2819400"/>
            <a:ext cx="1676400" cy="990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dirty="0">
                <a:solidFill>
                  <a:schemeClr val="bg1"/>
                </a:solidFill>
              </a:rPr>
              <a:t>Decrease </a:t>
            </a:r>
          </a:p>
          <a:p>
            <a:pPr algn="ctr" eaLnBrk="1" hangingPunct="1">
              <a:defRPr/>
            </a:pPr>
            <a:r>
              <a:rPr lang="en-US" dirty="0">
                <a:solidFill>
                  <a:schemeClr val="bg1"/>
                </a:solidFill>
              </a:rPr>
              <a:t>in Food </a:t>
            </a:r>
            <a:r>
              <a:rPr lang="en-US" dirty="0" smtClean="0">
                <a:solidFill>
                  <a:schemeClr val="bg1"/>
                </a:solidFill>
              </a:rPr>
              <a:t>Availability</a:t>
            </a:r>
            <a:endParaRPr lang="en-US" dirty="0">
              <a:solidFill>
                <a:schemeClr val="bg1"/>
              </a:solidFill>
            </a:endParaRPr>
          </a:p>
        </p:txBody>
      </p:sp>
      <p:cxnSp>
        <p:nvCxnSpPr>
          <p:cNvPr id="352" name="Elbow Connector 351"/>
          <p:cNvCxnSpPr>
            <a:stCxn id="12" idx="3"/>
            <a:endCxn id="29" idx="1"/>
          </p:cNvCxnSpPr>
          <p:nvPr/>
        </p:nvCxnSpPr>
        <p:spPr>
          <a:xfrm flipV="1">
            <a:off x="3962400" y="16639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8" idx="3"/>
            <a:endCxn id="337" idx="1"/>
          </p:cNvCxnSpPr>
          <p:nvPr/>
        </p:nvCxnSpPr>
        <p:spPr>
          <a:xfrm>
            <a:off x="5943600" y="685800"/>
            <a:ext cx="1143000" cy="2628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18" idx="3"/>
            <a:endCxn id="337" idx="1"/>
          </p:cNvCxnSpPr>
          <p:nvPr/>
        </p:nvCxnSpPr>
        <p:spPr>
          <a:xfrm flipV="1">
            <a:off x="3962400" y="3314700"/>
            <a:ext cx="3124200" cy="342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29" idx="3"/>
            <a:endCxn id="337" idx="1"/>
          </p:cNvCxnSpPr>
          <p:nvPr/>
        </p:nvCxnSpPr>
        <p:spPr>
          <a:xfrm>
            <a:off x="5943600" y="1663988"/>
            <a:ext cx="1143000" cy="1650712"/>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228600" y="3200400"/>
            <a:ext cx="1600200" cy="990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Burning Oil, Coal, and Natural Gas</a:t>
            </a:r>
            <a:endParaRPr lang="en-US" dirty="0"/>
          </a:p>
        </p:txBody>
      </p:sp>
      <p:cxnSp>
        <p:nvCxnSpPr>
          <p:cNvPr id="44" name="Elbow Connector 43"/>
          <p:cNvCxnSpPr>
            <a:stCxn id="39" idx="3"/>
            <a:endCxn id="10" idx="1"/>
          </p:cNvCxnSpPr>
          <p:nvPr/>
        </p:nvCxnSpPr>
        <p:spPr>
          <a:xfrm flipV="1">
            <a:off x="1828800" y="2667000"/>
            <a:ext cx="762000" cy="1028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39" idx="3"/>
            <a:endCxn id="18" idx="1"/>
          </p:cNvCxnSpPr>
          <p:nvPr/>
        </p:nvCxnSpPr>
        <p:spPr>
          <a:xfrm flipV="1">
            <a:off x="1828800" y="3657600"/>
            <a:ext cx="762000" cy="381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39" idx="3"/>
            <a:endCxn id="23" idx="1"/>
          </p:cNvCxnSpPr>
          <p:nvPr/>
        </p:nvCxnSpPr>
        <p:spPr>
          <a:xfrm>
            <a:off x="1828800" y="3695700"/>
            <a:ext cx="762000" cy="1016288"/>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777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Summary</a:t>
            </a:r>
          </a:p>
        </p:txBody>
      </p:sp>
      <p:sp>
        <p:nvSpPr>
          <p:cNvPr id="54275" name="Content Placeholder 2"/>
          <p:cNvSpPr>
            <a:spLocks noGrp="1"/>
          </p:cNvSpPr>
          <p:nvPr>
            <p:ph idx="1"/>
          </p:nvPr>
        </p:nvSpPr>
        <p:spPr/>
        <p:txBody>
          <a:bodyPr/>
          <a:lstStyle/>
          <a:p>
            <a:r>
              <a:rPr lang="en-US" altLang="en-US" smtClean="0"/>
              <a:t>US is arming ourselves, and the rest of the world, as if we are in a world war.</a:t>
            </a:r>
          </a:p>
          <a:p>
            <a:r>
              <a:rPr lang="en-US" altLang="en-US" smtClean="0"/>
              <a:t>We are burning all the fossil fuels we can reach as fast as we can causing long-term damage to the earth, war, pollution, etc.</a:t>
            </a:r>
          </a:p>
          <a:p>
            <a:r>
              <a:rPr lang="en-US" altLang="en-US" smtClean="0"/>
              <a:t>We have been told for decades that renewables are too expensive.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0" y="457200"/>
            <a:ext cx="8915400" cy="1143000"/>
          </a:xfrm>
        </p:spPr>
        <p:txBody>
          <a:bodyPr>
            <a:normAutofit fontScale="90000"/>
          </a:bodyPr>
          <a:lstStyle/>
          <a:p>
            <a:pPr>
              <a:defRPr/>
            </a:pPr>
            <a:r>
              <a:rPr lang="en-US" dirty="0">
                <a:hlinkClick r:id="rId3"/>
              </a:rPr>
              <a:t>Renewable Energy Momentum Has Passed The Tipping Point</a:t>
            </a:r>
            <a:endParaRPr lang="en-US" dirty="0"/>
          </a:p>
        </p:txBody>
      </p:sp>
      <p:pic>
        <p:nvPicPr>
          <p:cNvPr id="5530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83820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2"/>
          <p:cNvSpPr>
            <a:spLocks noChangeArrowheads="1"/>
          </p:cNvSpPr>
          <p:nvPr/>
        </p:nvSpPr>
        <p:spPr bwMode="auto">
          <a:xfrm>
            <a:off x="-34925" y="6453188"/>
            <a:ext cx="224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(cleantechnica.com)</a:t>
            </a:r>
            <a:endParaRPr lang="en-US" altLang="en-US" sz="18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066800" y="0"/>
            <a:ext cx="7924800" cy="914400"/>
          </a:xfrm>
        </p:spPr>
        <p:txBody>
          <a:bodyPr/>
          <a:lstStyle/>
          <a:p>
            <a:r>
              <a:rPr lang="en-US" altLang="en-US" smtClean="0"/>
              <a:t>Renewables are Cost Effective</a:t>
            </a:r>
          </a:p>
        </p:txBody>
      </p:sp>
      <p:pic>
        <p:nvPicPr>
          <p:cNvPr id="573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440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3"/>
          <p:cNvSpPr txBox="1">
            <a:spLocks noChangeArrowheads="1"/>
          </p:cNvSpPr>
          <p:nvPr/>
        </p:nvSpPr>
        <p:spPr bwMode="auto">
          <a:xfrm>
            <a:off x="8077200" y="914400"/>
            <a:ext cx="96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Wikipedia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395" name="Title 1"/>
          <p:cNvSpPr>
            <a:spLocks noGrp="1"/>
          </p:cNvSpPr>
          <p:nvPr>
            <p:ph type="title"/>
          </p:nvPr>
        </p:nvSpPr>
        <p:spPr/>
        <p:txBody>
          <a:bodyPr/>
          <a:lstStyle/>
          <a:p>
            <a:r>
              <a:rPr lang="en-US" altLang="en-US" smtClean="0"/>
              <a:t>US is Falling Behind</a:t>
            </a:r>
          </a:p>
        </p:txBody>
      </p:sp>
      <p:pic>
        <p:nvPicPr>
          <p:cNvPr id="593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89011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4"/>
          <p:cNvSpPr>
            <a:spLocks noChangeArrowheads="1"/>
          </p:cNvSpPr>
          <p:nvPr/>
        </p:nvSpPr>
        <p:spPr bwMode="auto">
          <a:xfrm>
            <a:off x="34925" y="6400800"/>
            <a:ext cx="278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https://cleantechnica.com</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43" name="Text Placeholder 3"/>
          <p:cNvSpPr>
            <a:spLocks noGrp="1"/>
          </p:cNvSpPr>
          <p:nvPr>
            <p:ph type="body" idx="4294967295"/>
          </p:nvPr>
        </p:nvSpPr>
        <p:spPr>
          <a:xfrm>
            <a:off x="304800" y="92075"/>
            <a:ext cx="4040188" cy="639763"/>
          </a:xfrm>
        </p:spPr>
        <p:txBody>
          <a:bodyPr/>
          <a:lstStyle/>
          <a:p>
            <a:pPr marL="0" indent="0">
              <a:buFontTx/>
              <a:buNone/>
            </a:pPr>
            <a:r>
              <a:rPr lang="en-US" altLang="en-US" sz="4000" smtClean="0"/>
              <a:t>Fossil Fuels</a:t>
            </a:r>
          </a:p>
        </p:txBody>
      </p:sp>
      <p:sp>
        <p:nvSpPr>
          <p:cNvPr id="61444" name="Content Placeholder 4"/>
          <p:cNvSpPr>
            <a:spLocks noGrp="1"/>
          </p:cNvSpPr>
          <p:nvPr>
            <p:ph sz="half" idx="4294967295"/>
          </p:nvPr>
        </p:nvSpPr>
        <p:spPr>
          <a:xfrm>
            <a:off x="304800" y="884238"/>
            <a:ext cx="5105400" cy="3951287"/>
          </a:xfrm>
        </p:spPr>
        <p:txBody>
          <a:bodyPr/>
          <a:lstStyle/>
          <a:p>
            <a:r>
              <a:rPr lang="en-US" altLang="en-US" smtClean="0"/>
              <a:t>Running out</a:t>
            </a:r>
          </a:p>
          <a:p>
            <a:r>
              <a:rPr lang="en-US" altLang="en-US" smtClean="0"/>
              <a:t>Pollute: CO2, etc.</a:t>
            </a:r>
          </a:p>
          <a:p>
            <a:r>
              <a:rPr lang="en-US" altLang="en-US" smtClean="0"/>
              <a:t>Carcinogenic</a:t>
            </a:r>
          </a:p>
          <a:p>
            <a:r>
              <a:rPr lang="en-US" altLang="en-US" smtClean="0"/>
              <a:t>Explosive</a:t>
            </a:r>
          </a:p>
          <a:p>
            <a:r>
              <a:rPr lang="en-US" altLang="en-US" smtClean="0"/>
              <a:t>Toxic</a:t>
            </a:r>
          </a:p>
          <a:p>
            <a:r>
              <a:rPr lang="en-US" altLang="en-US" smtClean="0"/>
              <a:t>Cause war, terrorism</a:t>
            </a:r>
          </a:p>
          <a:p>
            <a:endParaRPr lang="en-US" altLang="en-US" smtClean="0"/>
          </a:p>
          <a:p>
            <a:endParaRPr lang="en-US" altLang="en-US" smtClean="0"/>
          </a:p>
        </p:txBody>
      </p:sp>
      <p:sp>
        <p:nvSpPr>
          <p:cNvPr id="61445" name="Text Placeholder 5"/>
          <p:cNvSpPr>
            <a:spLocks noGrp="1"/>
          </p:cNvSpPr>
          <p:nvPr>
            <p:ph type="body" sz="quarter" idx="4294967295"/>
          </p:nvPr>
        </p:nvSpPr>
        <p:spPr>
          <a:xfrm>
            <a:off x="4495800" y="76200"/>
            <a:ext cx="4041775" cy="639763"/>
          </a:xfrm>
        </p:spPr>
        <p:txBody>
          <a:bodyPr/>
          <a:lstStyle/>
          <a:p>
            <a:pPr marL="0" indent="0">
              <a:buFontTx/>
              <a:buNone/>
            </a:pPr>
            <a:r>
              <a:rPr lang="en-US" altLang="en-US" sz="4000" smtClean="0"/>
              <a:t>Renewables</a:t>
            </a:r>
            <a:endParaRPr lang="en-US" altLang="en-US" smtClean="0"/>
          </a:p>
        </p:txBody>
      </p:sp>
      <p:sp>
        <p:nvSpPr>
          <p:cNvPr id="61446" name="Content Placeholder 6"/>
          <p:cNvSpPr>
            <a:spLocks noGrp="1"/>
          </p:cNvSpPr>
          <p:nvPr>
            <p:ph sz="quarter" idx="4294967295"/>
          </p:nvPr>
        </p:nvSpPr>
        <p:spPr>
          <a:xfrm>
            <a:off x="4572000" y="914400"/>
            <a:ext cx="4572000" cy="3951288"/>
          </a:xfrm>
        </p:spPr>
        <p:txBody>
          <a:bodyPr/>
          <a:lstStyle/>
          <a:p>
            <a:r>
              <a:rPr lang="en-US" altLang="en-US" smtClean="0"/>
              <a:t>Long-lasting</a:t>
            </a:r>
          </a:p>
          <a:p>
            <a:r>
              <a:rPr lang="en-US" altLang="en-US" smtClean="0"/>
              <a:t>Wind: Impacts birds</a:t>
            </a:r>
          </a:p>
          <a:p>
            <a:r>
              <a:rPr lang="en-US" altLang="en-US" smtClean="0"/>
              <a:t>Solar: Large installs impact birds</a:t>
            </a:r>
          </a:p>
          <a:p>
            <a:r>
              <a:rPr lang="en-US" altLang="en-US" smtClean="0"/>
              <a:t>Geothermal?</a:t>
            </a:r>
          </a:p>
        </p:txBody>
      </p:sp>
      <p:pic>
        <p:nvPicPr>
          <p:cNvPr id="614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10075"/>
            <a:ext cx="5029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Box 2"/>
          <p:cNvSpPr txBox="1">
            <a:spLocks noChangeArrowheads="1"/>
          </p:cNvSpPr>
          <p:nvPr/>
        </p:nvSpPr>
        <p:spPr bwMode="auto">
          <a:xfrm>
            <a:off x="7140575" y="6550025"/>
            <a:ext cx="2035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http://solarcontech.com</a:t>
            </a:r>
          </a:p>
        </p:txBody>
      </p:sp>
      <p:pic>
        <p:nvPicPr>
          <p:cNvPr id="61449" name="Picture 12" descr="http://img.timeinc.net/time/daily/2010/1004/360_oil_spill_0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1188"/>
            <a:ext cx="37338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195" name="Title 1"/>
          <p:cNvSpPr>
            <a:spLocks noGrp="1"/>
          </p:cNvSpPr>
          <p:nvPr>
            <p:ph type="title"/>
          </p:nvPr>
        </p:nvSpPr>
        <p:spPr/>
        <p:txBody>
          <a:bodyPr/>
          <a:lstStyle/>
          <a:p>
            <a:r>
              <a:rPr lang="en-US" altLang="en-US" smtClean="0"/>
              <a:t>US Federal Budget</a:t>
            </a:r>
          </a:p>
        </p:txBody>
      </p:sp>
      <p:pic>
        <p:nvPicPr>
          <p:cNvPr id="81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28800"/>
            <a:ext cx="9032875" cy="4408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7" name="TextBox 1"/>
          <p:cNvSpPr txBox="1">
            <a:spLocks noChangeArrowheads="1"/>
          </p:cNvSpPr>
          <p:nvPr/>
        </p:nvSpPr>
        <p:spPr bwMode="auto">
          <a:xfrm>
            <a:off x="0" y="6400800"/>
            <a:ext cx="731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122 million taxpayers, average of $12,300 per taxpayer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67" name="Title 1"/>
          <p:cNvSpPr>
            <a:spLocks noGrp="1"/>
          </p:cNvSpPr>
          <p:nvPr>
            <p:ph type="title"/>
          </p:nvPr>
        </p:nvSpPr>
        <p:spPr/>
        <p:txBody>
          <a:bodyPr/>
          <a:lstStyle/>
          <a:p>
            <a:r>
              <a:rPr lang="en-US" altLang="en-US" smtClean="0"/>
              <a:t>US Subsidies Favor Oil &amp; Gas</a:t>
            </a:r>
          </a:p>
        </p:txBody>
      </p:sp>
      <p:pic>
        <p:nvPicPr>
          <p:cNvPr id="6246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91440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491" name="Title 1"/>
          <p:cNvSpPr>
            <a:spLocks noGrp="1"/>
          </p:cNvSpPr>
          <p:nvPr>
            <p:ph type="title"/>
          </p:nvPr>
        </p:nvSpPr>
        <p:spPr>
          <a:xfrm>
            <a:off x="0" y="0"/>
            <a:ext cx="8991600" cy="1143000"/>
          </a:xfrm>
        </p:spPr>
        <p:txBody>
          <a:bodyPr/>
          <a:lstStyle/>
          <a:p>
            <a:r>
              <a:rPr lang="en-US" altLang="en-US" sz="4000" smtClean="0"/>
              <a:t>New Military-Industrial-Oil Complex?</a:t>
            </a:r>
          </a:p>
        </p:txBody>
      </p:sp>
      <p:sp>
        <p:nvSpPr>
          <p:cNvPr id="58372" name="TextBox 3"/>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Congress</a:t>
            </a:r>
          </a:p>
        </p:txBody>
      </p:sp>
      <p:sp>
        <p:nvSpPr>
          <p:cNvPr id="58373" name="TextBox 4"/>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Armed Services</a:t>
            </a:r>
          </a:p>
          <a:p>
            <a:pPr algn="ctr">
              <a:spcBef>
                <a:spcPct val="0"/>
              </a:spcBef>
              <a:buFontTx/>
              <a:buNone/>
              <a:defRPr/>
            </a:pPr>
            <a:r>
              <a:rPr lang="en-US" altLang="en-US" sz="1800" smtClean="0"/>
              <a:t>Committees</a:t>
            </a:r>
          </a:p>
        </p:txBody>
      </p:sp>
      <p:sp>
        <p:nvSpPr>
          <p:cNvPr id="58374" name="TextBox 5"/>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smtClean="0"/>
              <a:t>Lobbyists</a:t>
            </a:r>
          </a:p>
        </p:txBody>
      </p:sp>
      <p:sp>
        <p:nvSpPr>
          <p:cNvPr id="58376" name="TextBox 7"/>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Defense Contractors</a:t>
            </a:r>
          </a:p>
        </p:txBody>
      </p:sp>
      <p:cxnSp>
        <p:nvCxnSpPr>
          <p:cNvPr id="9" name="Connector: Curved 8"/>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507" name="TextBox 12"/>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smtClean="0"/>
              <a:t>Tax Payers</a:t>
            </a:r>
          </a:p>
        </p:txBody>
      </p:sp>
      <p:cxnSp>
        <p:nvCxnSpPr>
          <p:cNvPr id="15" name="Connector: Curved 14"/>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513" name="TextBox 16"/>
          <p:cNvSpPr txBox="1">
            <a:spLocks noChangeArrowheads="1"/>
          </p:cNvSpPr>
          <p:nvPr/>
        </p:nvSpPr>
        <p:spPr bwMode="auto">
          <a:xfrm>
            <a:off x="33528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63514" name="TextBox 17"/>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3516" name="TextBox 19"/>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63517" name="Rectangle 20"/>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Staffers</a:t>
            </a:r>
          </a:p>
        </p:txBody>
      </p:sp>
      <p:cxnSp>
        <p:nvCxnSpPr>
          <p:cNvPr id="23" name="Connector: Curved 22"/>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smtClean="0"/>
              <a:t>Media</a:t>
            </a:r>
          </a:p>
        </p:txBody>
      </p:sp>
      <p:sp>
        <p:nvSpPr>
          <p:cNvPr id="28" name="Freeform: Shape 27"/>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532" name="TextBox 33"/>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534" name="TextBox 16"/>
          <p:cNvSpPr txBox="1">
            <a:spLocks noChangeArrowheads="1"/>
          </p:cNvSpPr>
          <p:nvPr/>
        </p:nvSpPr>
        <p:spPr bwMode="auto">
          <a:xfrm>
            <a:off x="1524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58375" name="TextBox 6"/>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smtClean="0"/>
              <a:t>DOD</a:t>
            </a:r>
          </a:p>
        </p:txBody>
      </p:sp>
      <p:sp>
        <p:nvSpPr>
          <p:cNvPr id="2" name="TextBox 24"/>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smtClean="0"/>
              <a:t>Oil Companies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Why not Nuclear?</a:t>
            </a:r>
          </a:p>
        </p:txBody>
      </p:sp>
      <p:sp>
        <p:nvSpPr>
          <p:cNvPr id="64515" name="Content Placeholder 2"/>
          <p:cNvSpPr>
            <a:spLocks noGrp="1"/>
          </p:cNvSpPr>
          <p:nvPr>
            <p:ph idx="1"/>
          </p:nvPr>
        </p:nvSpPr>
        <p:spPr/>
        <p:txBody>
          <a:bodyPr/>
          <a:lstStyle/>
          <a:p>
            <a:r>
              <a:rPr lang="en-US" altLang="en-US" smtClean="0"/>
              <a:t>Potential for disasters</a:t>
            </a:r>
          </a:p>
          <a:p>
            <a:r>
              <a:rPr lang="en-US" altLang="en-US" smtClean="0"/>
              <a:t>Limited supply of fuel</a:t>
            </a:r>
          </a:p>
          <a:p>
            <a:r>
              <a:rPr lang="en-US" altLang="en-US" smtClean="0"/>
              <a:t>No plan to store the waste</a:t>
            </a:r>
          </a:p>
          <a:p>
            <a:pPr lvl="1"/>
            <a:r>
              <a:rPr lang="en-US" altLang="en-US" smtClean="0"/>
              <a:t>Estimates for the time required to store nuclear waste range from 1000 to 100,000 years.</a:t>
            </a:r>
          </a:p>
          <a:p>
            <a:r>
              <a:rPr lang="en-US" altLang="en-US" smtClean="0"/>
              <a:t>Oldest stable government in the world is Iceland at about 800 years.</a:t>
            </a:r>
          </a:p>
          <a:p>
            <a:pPr lvl="1"/>
            <a:r>
              <a:rPr lang="en-US" altLang="en-US" smtClean="0"/>
              <a:t>The US is second at about 230!</a:t>
            </a:r>
          </a:p>
        </p:txBody>
      </p:sp>
      <p:pic>
        <p:nvPicPr>
          <p:cNvPr id="645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2"/>
          <p:cNvSpPr txBox="1">
            <a:spLocks noChangeArrowheads="1"/>
          </p:cNvSpPr>
          <p:nvPr/>
        </p:nvSpPr>
        <p:spPr bwMode="auto">
          <a:xfrm>
            <a:off x="6324600" y="0"/>
            <a:ext cx="1465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sites.suffolk.edu</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563" name="Title 1"/>
          <p:cNvSpPr>
            <a:spLocks noGrp="1"/>
          </p:cNvSpPr>
          <p:nvPr>
            <p:ph type="title"/>
          </p:nvPr>
        </p:nvSpPr>
        <p:spPr>
          <a:xfrm>
            <a:off x="1066800" y="228600"/>
            <a:ext cx="7924800" cy="1143000"/>
          </a:xfrm>
        </p:spPr>
        <p:txBody>
          <a:bodyPr/>
          <a:lstStyle/>
          <a:p>
            <a:r>
              <a:rPr lang="en-US" altLang="en-US" sz="4000" smtClean="0"/>
              <a:t>Providing all global energy with clean renewable power</a:t>
            </a:r>
          </a:p>
        </p:txBody>
      </p:sp>
      <p:sp>
        <p:nvSpPr>
          <p:cNvPr id="66564" name="Content Placeholder 2"/>
          <p:cNvSpPr>
            <a:spLocks noGrp="1"/>
          </p:cNvSpPr>
          <p:nvPr>
            <p:ph idx="1"/>
          </p:nvPr>
        </p:nvSpPr>
        <p:spPr>
          <a:xfrm>
            <a:off x="1066800" y="1752600"/>
            <a:ext cx="7924800" cy="4419600"/>
          </a:xfrm>
        </p:spPr>
        <p:txBody>
          <a:bodyPr/>
          <a:lstStyle/>
          <a:p>
            <a:r>
              <a:rPr lang="en-US" altLang="en-US" sz="2800" smtClean="0"/>
              <a:t>3,800,000 5MW wind turbines, </a:t>
            </a:r>
          </a:p>
          <a:p>
            <a:r>
              <a:rPr lang="en-US" altLang="en-US" sz="2800" smtClean="0"/>
              <a:t>49,000 300MW concentrated solar plants</a:t>
            </a:r>
          </a:p>
          <a:p>
            <a:r>
              <a:rPr lang="en-US" altLang="en-US" sz="2800" smtClean="0"/>
              <a:t>40,000 300 Mw solar PV power plants</a:t>
            </a:r>
          </a:p>
          <a:p>
            <a:r>
              <a:rPr lang="en-US" altLang="en-US" sz="2800" smtClean="0"/>
              <a:t>1.7 billion 3kW roof top PV systems</a:t>
            </a:r>
          </a:p>
          <a:p>
            <a:r>
              <a:rPr lang="en-US" altLang="en-US" sz="2800" smtClean="0"/>
              <a:t>5350 100MW geothermal power plants</a:t>
            </a:r>
          </a:p>
          <a:p>
            <a:r>
              <a:rPr lang="en-US" altLang="en-US" sz="2800" smtClean="0"/>
              <a:t>270 new 1300MW hydroelectric power plants</a:t>
            </a:r>
          </a:p>
          <a:p>
            <a:r>
              <a:rPr lang="en-US" altLang="en-US" sz="2800" smtClean="0"/>
              <a:t>720,0000 75MW wave devices</a:t>
            </a:r>
          </a:p>
          <a:p>
            <a:r>
              <a:rPr lang="en-US" altLang="en-US" sz="2800" smtClean="0"/>
              <a:t>490,000 1MW tidal turbines</a:t>
            </a:r>
          </a:p>
        </p:txBody>
      </p:sp>
      <p:sp>
        <p:nvSpPr>
          <p:cNvPr id="66565" name="TextBox 3"/>
          <p:cNvSpPr txBox="1">
            <a:spLocks noChangeArrowheads="1"/>
          </p:cNvSpPr>
          <p:nvPr/>
        </p:nvSpPr>
        <p:spPr bwMode="auto">
          <a:xfrm>
            <a:off x="76200" y="6343650"/>
            <a:ext cx="8589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Jacobson M. Z., M. A. Delucchi, 2011, Providing all global energy with wind, water, and solar power, Part I:</a:t>
            </a:r>
          </a:p>
          <a:p>
            <a:pPr eaLnBrk="1" hangingPunct="1">
              <a:spcBef>
                <a:spcPct val="0"/>
              </a:spcBef>
              <a:buFontTx/>
              <a:buNone/>
            </a:pPr>
            <a:r>
              <a:rPr lang="en-US" altLang="en-US" sz="1400"/>
              <a:t>Technologies, energy resources, quantities and areas of infrastructure.  Energy Policy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mtClean="0"/>
              <a:t>1.3 Trillion Dollars Buys</a:t>
            </a:r>
          </a:p>
        </p:txBody>
      </p:sp>
      <p:sp>
        <p:nvSpPr>
          <p:cNvPr id="68611" name="Content Placeholder 2"/>
          <p:cNvSpPr>
            <a:spLocks noGrp="1"/>
          </p:cNvSpPr>
          <p:nvPr>
            <p:ph idx="1"/>
          </p:nvPr>
        </p:nvSpPr>
        <p:spPr/>
        <p:txBody>
          <a:bodyPr/>
          <a:lstStyle/>
          <a:p>
            <a:r>
              <a:rPr lang="en-US" altLang="en-US" dirty="0" smtClean="0"/>
              <a:t>Every year, what we spend on the military could purchase:</a:t>
            </a:r>
          </a:p>
          <a:p>
            <a:pPr lvl="1"/>
            <a:r>
              <a:rPr lang="en-US" altLang="en-US" dirty="0" smtClean="0"/>
              <a:t>~350,000 wind </a:t>
            </a:r>
            <a:r>
              <a:rPr lang="en-US" altLang="en-US" dirty="0" smtClean="0"/>
              <a:t>turbines</a:t>
            </a:r>
          </a:p>
          <a:p>
            <a:pPr lvl="2"/>
            <a:r>
              <a:rPr lang="en-US" altLang="en-US" dirty="0" smtClean="0"/>
              <a:t>10 years to meet global needs</a:t>
            </a:r>
            <a:endParaRPr lang="en-US" altLang="en-US" dirty="0" smtClean="0"/>
          </a:p>
          <a:p>
            <a:pPr lvl="1"/>
            <a:r>
              <a:rPr lang="en-US" altLang="en-US" dirty="0" smtClean="0"/>
              <a:t>~450 million residential PV </a:t>
            </a:r>
            <a:r>
              <a:rPr lang="en-US" altLang="en-US" dirty="0" smtClean="0"/>
              <a:t>systems</a:t>
            </a:r>
          </a:p>
          <a:p>
            <a:pPr lvl="2"/>
            <a:r>
              <a:rPr lang="en-US" altLang="en-US" dirty="0" smtClean="0"/>
              <a:t>4 years to meet global needs</a:t>
            </a:r>
          </a:p>
          <a:p>
            <a:pPr lvl="2"/>
            <a:endParaRPr lang="en-US" altLang="en-US" dirty="0" smtClean="0"/>
          </a:p>
          <a:p>
            <a:endParaRPr lang="en-US" altLang="en-US" dirty="0" smtClean="0"/>
          </a:p>
          <a:p>
            <a:endParaRPr lang="en-US" alt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35" name="Title 1"/>
          <p:cNvSpPr>
            <a:spLocks noGrp="1"/>
          </p:cNvSpPr>
          <p:nvPr>
            <p:ph type="title"/>
          </p:nvPr>
        </p:nvSpPr>
        <p:spPr/>
        <p:txBody>
          <a:bodyPr/>
          <a:lstStyle/>
          <a:p>
            <a:r>
              <a:rPr lang="en-US" altLang="en-US" smtClean="0"/>
              <a:t>Pressure on Critical Land</a:t>
            </a:r>
          </a:p>
        </p:txBody>
      </p:sp>
      <p:sp>
        <p:nvSpPr>
          <p:cNvPr id="69636" name="Content Placeholder 2"/>
          <p:cNvSpPr>
            <a:spLocks noGrp="1"/>
          </p:cNvSpPr>
          <p:nvPr>
            <p:ph idx="1"/>
          </p:nvPr>
        </p:nvSpPr>
        <p:spPr>
          <a:xfrm>
            <a:off x="5105400" y="1143000"/>
            <a:ext cx="3695700" cy="2362200"/>
          </a:xfrm>
        </p:spPr>
        <p:txBody>
          <a:bodyPr/>
          <a:lstStyle/>
          <a:p>
            <a:r>
              <a:rPr lang="en-US" altLang="en-US" smtClean="0"/>
              <a:t>Food</a:t>
            </a:r>
          </a:p>
          <a:p>
            <a:r>
              <a:rPr lang="en-US" altLang="en-US" smtClean="0"/>
              <a:t>Energy</a:t>
            </a:r>
          </a:p>
          <a:p>
            <a:r>
              <a:rPr lang="en-US" altLang="en-US" smtClean="0"/>
              <a:t>Biodiversity</a:t>
            </a:r>
          </a:p>
          <a:p>
            <a:r>
              <a:rPr lang="en-US" altLang="en-US" smtClean="0"/>
              <a:t>Water</a:t>
            </a:r>
          </a:p>
        </p:txBody>
      </p:sp>
      <p:pic>
        <p:nvPicPr>
          <p:cNvPr id="696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705225"/>
            <a:ext cx="523875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688"/>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altLang="en-US" smtClean="0"/>
              <a:t>Nantucket Island</a:t>
            </a:r>
          </a:p>
        </p:txBody>
      </p:sp>
      <p:sp>
        <p:nvSpPr>
          <p:cNvPr id="70659" name="Content Placeholder 2"/>
          <p:cNvSpPr>
            <a:spLocks noGrp="1"/>
          </p:cNvSpPr>
          <p:nvPr>
            <p:ph idx="1"/>
          </p:nvPr>
        </p:nvSpPr>
        <p:spPr/>
        <p:txBody>
          <a:bodyPr/>
          <a:lstStyle/>
          <a:p>
            <a:pPr eaLnBrk="1" hangingPunct="1"/>
            <a:endParaRPr lang="en-US" altLang="en-US" smtClean="0"/>
          </a:p>
        </p:txBody>
      </p:sp>
      <p:pic>
        <p:nvPicPr>
          <p:cNvPr id="706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911975"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5029200"/>
            <a:ext cx="6796087" cy="1692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683" name="Title 1"/>
          <p:cNvSpPr>
            <a:spLocks noGrp="1"/>
          </p:cNvSpPr>
          <p:nvPr>
            <p:ph type="title"/>
          </p:nvPr>
        </p:nvSpPr>
        <p:spPr>
          <a:xfrm>
            <a:off x="152400" y="152400"/>
            <a:ext cx="7924800" cy="1143000"/>
          </a:xfrm>
        </p:spPr>
        <p:txBody>
          <a:bodyPr/>
          <a:lstStyle/>
          <a:p>
            <a:r>
              <a:rPr lang="en-US" altLang="en-US" smtClean="0"/>
              <a:t>Short-Term Thinking Leads to Long-Term Disasters</a:t>
            </a:r>
          </a:p>
        </p:txBody>
      </p:sp>
      <p:pic>
        <p:nvPicPr>
          <p:cNvPr id="716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74788"/>
            <a:ext cx="9164638"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1"/>
          <p:cNvSpPr txBox="1">
            <a:spLocks noChangeArrowheads="1"/>
          </p:cNvSpPr>
          <p:nvPr/>
        </p:nvSpPr>
        <p:spPr bwMode="auto">
          <a:xfrm>
            <a:off x="0" y="6519863"/>
            <a:ext cx="91440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600"/>
              <a:t>The President is in control of our Nuclear Arsenal</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mtClean="0"/>
              <a:t>Trump’s Proposed Changes:</a:t>
            </a:r>
          </a:p>
        </p:txBody>
      </p:sp>
      <p:sp>
        <p:nvSpPr>
          <p:cNvPr id="73731" name="Content Placeholder 2"/>
          <p:cNvSpPr>
            <a:spLocks noGrp="1"/>
          </p:cNvSpPr>
          <p:nvPr>
            <p:ph idx="1"/>
          </p:nvPr>
        </p:nvSpPr>
        <p:spPr>
          <a:xfrm>
            <a:off x="1066800" y="1219200"/>
            <a:ext cx="7924800" cy="5638800"/>
          </a:xfrm>
        </p:spPr>
        <p:txBody>
          <a:bodyPr/>
          <a:lstStyle/>
          <a:p>
            <a:r>
              <a:rPr lang="en-US" altLang="en-US" smtClean="0"/>
              <a:t>Defense: +10% ($54 billion)</a:t>
            </a:r>
          </a:p>
          <a:p>
            <a:r>
              <a:rPr lang="en-US" altLang="en-US" smtClean="0"/>
              <a:t>EPA: -31%</a:t>
            </a:r>
          </a:p>
          <a:p>
            <a:r>
              <a:rPr lang="en-US" altLang="en-US" smtClean="0"/>
              <a:t>State Department: -29%</a:t>
            </a:r>
          </a:p>
          <a:p>
            <a:r>
              <a:rPr lang="en-US" altLang="en-US" smtClean="0"/>
              <a:t>Dept. of Ag.: -21%</a:t>
            </a:r>
          </a:p>
          <a:p>
            <a:r>
              <a:rPr lang="en-US" altLang="en-US" smtClean="0"/>
              <a:t>Dept. of Health Services: -18%</a:t>
            </a:r>
          </a:p>
          <a:p>
            <a:r>
              <a:rPr lang="en-US" altLang="en-US" smtClean="0"/>
              <a:t>Dept. of Commerce: -16%</a:t>
            </a:r>
          </a:p>
          <a:p>
            <a:pPr lvl="1"/>
            <a:r>
              <a:rPr lang="en-US" altLang="en-US" smtClean="0"/>
              <a:t>NOAA: -$250 in coastal research</a:t>
            </a:r>
          </a:p>
          <a:p>
            <a:r>
              <a:rPr lang="en-US" altLang="en-US" smtClean="0"/>
              <a:t>Dept. of Education: -14%</a:t>
            </a:r>
          </a:p>
          <a:p>
            <a:r>
              <a:rPr lang="en-US" altLang="en-US" smtClean="0"/>
              <a:t>Dept. of Energy: -6%</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What can you do?</a:t>
            </a:r>
          </a:p>
        </p:txBody>
      </p:sp>
      <p:sp>
        <p:nvSpPr>
          <p:cNvPr id="74755" name="Content Placeholder 2"/>
          <p:cNvSpPr>
            <a:spLocks noGrp="1"/>
          </p:cNvSpPr>
          <p:nvPr>
            <p:ph idx="1"/>
          </p:nvPr>
        </p:nvSpPr>
        <p:spPr>
          <a:xfrm>
            <a:off x="1066800" y="990600"/>
            <a:ext cx="7924800" cy="4953000"/>
          </a:xfrm>
        </p:spPr>
        <p:txBody>
          <a:bodyPr/>
          <a:lstStyle/>
          <a:p>
            <a:r>
              <a:rPr lang="en-US" altLang="en-US" smtClean="0"/>
              <a:t>First, seek:</a:t>
            </a:r>
          </a:p>
          <a:p>
            <a:pPr lvl="1"/>
            <a:r>
              <a:rPr lang="en-US" altLang="en-US" smtClean="0"/>
              <a:t>The strength to change the things you can</a:t>
            </a:r>
          </a:p>
          <a:p>
            <a:pPr lvl="1"/>
            <a:r>
              <a:rPr lang="en-US" altLang="en-US" smtClean="0"/>
              <a:t>The serenity to accept the things you cannot</a:t>
            </a:r>
          </a:p>
          <a:p>
            <a:pPr lvl="1"/>
            <a:r>
              <a:rPr lang="en-US" altLang="en-US" smtClean="0"/>
              <a:t>The wisdom to know the difference</a:t>
            </a:r>
          </a:p>
          <a:p>
            <a:pPr lvl="2"/>
            <a:r>
              <a:rPr lang="en-US" altLang="en-US" smtClean="0"/>
              <a:t>Adapted from Reinhold Niebuhr</a:t>
            </a:r>
          </a:p>
          <a:p>
            <a:r>
              <a:rPr lang="en-US" altLang="en-US" smtClean="0"/>
              <a:t>Be the change you want to see in the world - Ghandi</a:t>
            </a:r>
          </a:p>
          <a:p>
            <a:r>
              <a:rPr lang="en-US" altLang="en-US" smtClean="0"/>
              <a:t>Use renewable energy:</a:t>
            </a:r>
            <a:endParaRPr lang="en-US" altLang="en-US" sz="2800" smtClean="0"/>
          </a:p>
          <a:p>
            <a:pPr lvl="1"/>
            <a:r>
              <a:rPr lang="en-US" altLang="en-US" sz="2400" smtClean="0"/>
              <a:t>Walk &amp; ride</a:t>
            </a:r>
          </a:p>
          <a:p>
            <a:pPr lvl="1"/>
            <a:r>
              <a:rPr lang="en-US" altLang="en-US" sz="2400" smtClean="0"/>
              <a:t>Purchase a house near work</a:t>
            </a:r>
          </a:p>
          <a:p>
            <a:pPr lvl="1"/>
            <a:r>
              <a:rPr lang="en-US" altLang="en-US" sz="2400" smtClean="0"/>
              <a:t>Build or remodel your house to be carbon neutral or positive</a:t>
            </a:r>
          </a:p>
          <a:p>
            <a:endParaRPr lang="en-US" altLang="en-US" smtClean="0"/>
          </a:p>
          <a:p>
            <a:endParaRPr lang="en-US" altLang="en-US" smtClean="0"/>
          </a:p>
          <a:p>
            <a:endParaRPr lang="en-US" alt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mtClean="0"/>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28125"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0450" y="4876800"/>
            <a:ext cx="42735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1"/>
          <p:cNvSpPr>
            <a:spLocks noGrp="1"/>
          </p:cNvSpPr>
          <p:nvPr>
            <p:ph type="title"/>
          </p:nvPr>
        </p:nvSpPr>
        <p:spPr/>
        <p:txBody>
          <a:bodyPr/>
          <a:lstStyle/>
          <a:p>
            <a:r>
              <a:rPr lang="en-US" altLang="en-US" smtClean="0"/>
              <a:t>What you can do</a:t>
            </a:r>
          </a:p>
        </p:txBody>
      </p:sp>
      <p:sp>
        <p:nvSpPr>
          <p:cNvPr id="75780" name="Content Placeholder 2"/>
          <p:cNvSpPr>
            <a:spLocks noGrp="1"/>
          </p:cNvSpPr>
          <p:nvPr>
            <p:ph idx="1"/>
          </p:nvPr>
        </p:nvSpPr>
        <p:spPr/>
        <p:txBody>
          <a:bodyPr/>
          <a:lstStyle/>
          <a:p>
            <a:r>
              <a:rPr lang="en-US" altLang="en-US" sz="2800" smtClean="0"/>
              <a:t>Contract Your Elected Officials</a:t>
            </a:r>
          </a:p>
          <a:p>
            <a:pPr lvl="1"/>
            <a:r>
              <a:rPr lang="en-US" altLang="en-US" sz="2400" smtClean="0"/>
              <a:t>https://www.usa.gov/elected-officials</a:t>
            </a:r>
          </a:p>
          <a:p>
            <a:pPr lvl="1"/>
            <a:r>
              <a:rPr lang="en-US" altLang="en-US" sz="2400" smtClean="0"/>
              <a:t>Tell them not to support Trump’s increases to defense and cuts to agencies that provide services to us.</a:t>
            </a:r>
          </a:p>
          <a:p>
            <a:r>
              <a:rPr lang="en-US" altLang="en-US" sz="2800" smtClean="0"/>
              <a:t>Push for tax credits on renewables, taxes on fossil fuels, regulations against further fossil fuel development</a:t>
            </a:r>
          </a:p>
          <a:p>
            <a:pPr lvl="1"/>
            <a:r>
              <a:rPr lang="en-US" altLang="en-US" sz="2400" smtClean="0"/>
              <a:t>Support petitions (see MoveOn.org)</a:t>
            </a:r>
          </a:p>
          <a:p>
            <a:pPr lvl="1"/>
            <a:endParaRPr lang="en-US" altLang="en-US" sz="2400" smtClean="0"/>
          </a:p>
          <a:p>
            <a:pPr lvl="1"/>
            <a:endParaRPr lang="en-US" altLang="en-US" sz="2400" smtClean="0"/>
          </a:p>
        </p:txBody>
      </p:sp>
      <p:sp>
        <p:nvSpPr>
          <p:cNvPr id="75781" name="TextBox 2"/>
          <p:cNvSpPr txBox="1">
            <a:spLocks noChangeArrowheads="1"/>
          </p:cNvSpPr>
          <p:nvPr/>
        </p:nvSpPr>
        <p:spPr bwMode="auto">
          <a:xfrm>
            <a:off x="3810000" y="6550025"/>
            <a:ext cx="1100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govtrack.us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altLang="en-US" smtClean="0"/>
              <a:t>What about  GIS Professionals?</a:t>
            </a:r>
          </a:p>
        </p:txBody>
      </p:sp>
      <p:sp>
        <p:nvSpPr>
          <p:cNvPr id="76803" name="Content Placeholder 2"/>
          <p:cNvSpPr>
            <a:spLocks noGrp="1"/>
          </p:cNvSpPr>
          <p:nvPr>
            <p:ph idx="1"/>
          </p:nvPr>
        </p:nvSpPr>
        <p:spPr>
          <a:xfrm>
            <a:off x="1066800" y="1295400"/>
            <a:ext cx="7924800" cy="5638800"/>
          </a:xfrm>
        </p:spPr>
        <p:txBody>
          <a:bodyPr/>
          <a:lstStyle/>
          <a:p>
            <a:pPr eaLnBrk="1" hangingPunct="1"/>
            <a:r>
              <a:rPr lang="en-US" altLang="en-US" smtClean="0"/>
              <a:t>Listen, then define and describe the issue</a:t>
            </a:r>
          </a:p>
          <a:p>
            <a:pPr eaLnBrk="1" hangingPunct="1"/>
            <a:r>
              <a:rPr lang="en-US" altLang="en-US" smtClean="0"/>
              <a:t>Collect and qualify data</a:t>
            </a:r>
          </a:p>
          <a:p>
            <a:pPr eaLnBrk="1" hangingPunct="1"/>
            <a:r>
              <a:rPr lang="en-US" altLang="en-US" smtClean="0"/>
              <a:t>Analyze, model, map, and write</a:t>
            </a:r>
          </a:p>
          <a:p>
            <a:pPr eaLnBrk="1" hangingPunct="1"/>
            <a:r>
              <a:rPr lang="en-US" altLang="en-US" smtClean="0"/>
              <a:t>Convey results, with uncertainties, to all interested parties</a:t>
            </a:r>
          </a:p>
          <a:p>
            <a:pPr eaLnBrk="1" hangingPunct="1"/>
            <a:r>
              <a:rPr lang="en-US" altLang="en-US" smtClean="0"/>
              <a:t>Learn and educate</a:t>
            </a:r>
          </a:p>
          <a:p>
            <a:pPr eaLnBrk="1" hangingPunct="1"/>
            <a:endParaRPr lang="en-US" altLang="en-US" smtClean="0"/>
          </a:p>
          <a:p>
            <a:pPr eaLnBrk="1" hangingPunct="1"/>
            <a:r>
              <a:rPr lang="en-US" altLang="en-US" smtClean="0"/>
              <a:t>Maps can make a difference, locally or globally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mtClean="0"/>
              <a:t>Additional Slides</a:t>
            </a:r>
          </a:p>
        </p:txBody>
      </p:sp>
      <p:sp>
        <p:nvSpPr>
          <p:cNvPr id="77827" name="Content Placeholder 2"/>
          <p:cNvSpPr>
            <a:spLocks noGrp="1"/>
          </p:cNvSpPr>
          <p:nvPr>
            <p:ph idx="1"/>
          </p:nvPr>
        </p:nvSpPr>
        <p:spPr/>
        <p:txBody>
          <a:bodyPr/>
          <a:lstStyle/>
          <a:p>
            <a:endParaRPr lang="en-US" alt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Hypothesis</a:t>
            </a:r>
          </a:p>
        </p:txBody>
      </p:sp>
      <p:sp>
        <p:nvSpPr>
          <p:cNvPr id="78851" name="Content Placeholder 2"/>
          <p:cNvSpPr>
            <a:spLocks noGrp="1"/>
          </p:cNvSpPr>
          <p:nvPr>
            <p:ph idx="1"/>
          </p:nvPr>
        </p:nvSpPr>
        <p:spPr>
          <a:xfrm>
            <a:off x="1066800" y="1219200"/>
            <a:ext cx="7924800" cy="5638800"/>
          </a:xfrm>
        </p:spPr>
        <p:txBody>
          <a:bodyPr/>
          <a:lstStyle/>
          <a:p>
            <a:r>
              <a:rPr lang="en-US" altLang="en-US" smtClean="0"/>
              <a:t>The United States has created a global empire backed by a huge military industrial complex</a:t>
            </a:r>
          </a:p>
          <a:p>
            <a:r>
              <a:rPr lang="en-US" altLang="en-US" smtClean="0"/>
              <a:t>The US is funding this empire instead of investing in updating our infrastructure, including moving to renewable energy source</a:t>
            </a:r>
          </a:p>
          <a:p>
            <a:r>
              <a:rPr lang="en-US" altLang="en-US" smtClean="0"/>
              <a:t>This will result in degrading our planet to where it cannot sustain our current population by the end of this century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tLang="en-US" smtClean="0"/>
              <a:t>MSP</a:t>
            </a:r>
          </a:p>
        </p:txBody>
      </p:sp>
      <p:sp>
        <p:nvSpPr>
          <p:cNvPr id="79875" name="Content Placeholder 2"/>
          <p:cNvSpPr>
            <a:spLocks noGrp="1"/>
          </p:cNvSpPr>
          <p:nvPr>
            <p:ph idx="1"/>
          </p:nvPr>
        </p:nvSpPr>
        <p:spPr>
          <a:xfrm>
            <a:off x="1066800" y="1219200"/>
            <a:ext cx="3505200" cy="4953000"/>
          </a:xfrm>
        </p:spPr>
        <p:txBody>
          <a:bodyPr/>
          <a:lstStyle/>
          <a:p>
            <a:pPr eaLnBrk="1" hangingPunct="1"/>
            <a:r>
              <a:rPr lang="en-US" altLang="en-US" smtClean="0"/>
              <a:t>Marine Spatial Planning</a:t>
            </a:r>
          </a:p>
          <a:p>
            <a:pPr eaLnBrk="1" hangingPunct="1"/>
            <a:r>
              <a:rPr lang="en-US" altLang="en-US" smtClean="0"/>
              <a:t>Mass. Ocean Management Plan</a:t>
            </a:r>
          </a:p>
        </p:txBody>
      </p:sp>
      <p:pic>
        <p:nvPicPr>
          <p:cNvPr id="798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495800"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0899" name="Title 1"/>
          <p:cNvSpPr>
            <a:spLocks noGrp="1"/>
          </p:cNvSpPr>
          <p:nvPr>
            <p:ph type="title"/>
          </p:nvPr>
        </p:nvSpPr>
        <p:spPr/>
        <p:txBody>
          <a:bodyPr/>
          <a:lstStyle/>
          <a:p>
            <a:r>
              <a:rPr lang="en-US" altLang="en-US" smtClean="0"/>
              <a:t>Nuclear Arsenal</a:t>
            </a:r>
          </a:p>
        </p:txBody>
      </p:sp>
      <p:sp>
        <p:nvSpPr>
          <p:cNvPr id="80900" name="Content Placeholder 2"/>
          <p:cNvSpPr>
            <a:spLocks noGrp="1"/>
          </p:cNvSpPr>
          <p:nvPr>
            <p:ph idx="1"/>
          </p:nvPr>
        </p:nvSpPr>
        <p:spPr/>
        <p:txBody>
          <a:bodyPr/>
          <a:lstStyle/>
          <a:p>
            <a:endParaRPr lang="en-US" altLang="en-US" smtClean="0"/>
          </a:p>
        </p:txBody>
      </p:sp>
      <p:pic>
        <p:nvPicPr>
          <p:cNvPr id="8090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2122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Box 4"/>
          <p:cNvSpPr txBox="1">
            <a:spLocks noChangeArrowheads="1"/>
          </p:cNvSpPr>
          <p:nvPr/>
        </p:nvSpPr>
        <p:spPr bwMode="auto">
          <a:xfrm>
            <a:off x="381000" y="6324600"/>
            <a:ext cx="82772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$1,000 Billion to be spend in modernization in the next decade, Financial Times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2947" name="Title 1"/>
          <p:cNvSpPr>
            <a:spLocks noGrp="1"/>
          </p:cNvSpPr>
          <p:nvPr>
            <p:ph type="title"/>
          </p:nvPr>
        </p:nvSpPr>
        <p:spPr/>
        <p:txBody>
          <a:bodyPr/>
          <a:lstStyle/>
          <a:p>
            <a:endParaRPr lang="en-US" altLang="en-US" smtClean="0"/>
          </a:p>
        </p:txBody>
      </p:sp>
      <p:sp>
        <p:nvSpPr>
          <p:cNvPr id="82948" name="Content Placeholder 2"/>
          <p:cNvSpPr>
            <a:spLocks noGrp="1"/>
          </p:cNvSpPr>
          <p:nvPr>
            <p:ph idx="1"/>
          </p:nvPr>
        </p:nvSpPr>
        <p:spPr/>
        <p:txBody>
          <a:bodyPr/>
          <a:lstStyle/>
          <a:p>
            <a:endParaRPr lang="en-US" altLang="en-US" smtClean="0"/>
          </a:p>
        </p:txBody>
      </p:sp>
      <p:pic>
        <p:nvPicPr>
          <p:cNvPr id="8294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010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p:txBody>
          <a:bodyPr/>
          <a:lstStyle/>
          <a:p>
            <a:r>
              <a:rPr lang="en-US" altLang="en-US" smtClean="0"/>
              <a:t>All we have to do is:</a:t>
            </a:r>
          </a:p>
        </p:txBody>
      </p:sp>
      <p:sp>
        <p:nvSpPr>
          <p:cNvPr id="86019" name="Content Placeholder 3"/>
          <p:cNvSpPr>
            <a:spLocks noGrp="1"/>
          </p:cNvSpPr>
          <p:nvPr>
            <p:ph idx="1"/>
          </p:nvPr>
        </p:nvSpPr>
        <p:spPr/>
        <p:txBody>
          <a:bodyPr/>
          <a:lstStyle/>
          <a:p>
            <a:r>
              <a:rPr lang="en-US" altLang="en-US" smtClean="0"/>
              <a:t>Stop burning fossil fuels!</a:t>
            </a:r>
          </a:p>
          <a:p>
            <a:pPr lvl="1"/>
            <a:r>
              <a:rPr lang="en-US" altLang="en-US" smtClean="0"/>
              <a:t>Including uranium.</a:t>
            </a:r>
          </a:p>
          <a:p>
            <a:r>
              <a:rPr lang="en-US" altLang="en-US" smtClean="0"/>
              <a:t>Switch to sustainable, clean solutions</a:t>
            </a:r>
          </a:p>
          <a:p>
            <a:r>
              <a:rPr lang="en-US" altLang="en-US" smtClean="0"/>
              <a:t>Conserve energy</a:t>
            </a:r>
          </a:p>
          <a:p>
            <a:r>
              <a:rPr lang="en-US" altLang="en-US" smtClean="0"/>
              <a:t>Have fewer children</a:t>
            </a:r>
          </a:p>
          <a:p>
            <a:endParaRPr lang="en-US" altLang="en-US" smtClean="0"/>
          </a:p>
          <a:p>
            <a:r>
              <a:rPr lang="en-US" altLang="en-US" smtClean="0"/>
              <a:t>It’s probably too late to avoid major problems but the sooner we get started, the less problems we will have</a:t>
            </a:r>
          </a:p>
          <a:p>
            <a:endParaRPr lang="en-US" alt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mtClean="0"/>
              <a:t>Ocean Acidification</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7620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altLang="en-US" smtClean="0"/>
          </a:p>
        </p:txBody>
      </p:sp>
      <p:sp>
        <p:nvSpPr>
          <p:cNvPr id="10243" name="Content Placeholder 2"/>
          <p:cNvSpPr>
            <a:spLocks noGrp="1"/>
          </p:cNvSpPr>
          <p:nvPr>
            <p:ph idx="1"/>
          </p:nvPr>
        </p:nvSpPr>
        <p:spPr/>
        <p:txBody>
          <a:bodyPr/>
          <a:lstStyle/>
          <a:p>
            <a:endParaRPr lang="en-US" altLang="en-US" smtClean="0"/>
          </a:p>
        </p:txBody>
      </p:sp>
      <p:pic>
        <p:nvPicPr>
          <p:cNvPr id="102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smtClean="0"/>
              <a:t>Increase in pH Since 1700s</a:t>
            </a:r>
          </a:p>
        </p:txBody>
      </p:sp>
      <p:pic>
        <p:nvPicPr>
          <p:cNvPr id="890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8029575"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altLang="en-US" smtClean="0"/>
          </a:p>
        </p:txBody>
      </p:sp>
      <p:pic>
        <p:nvPicPr>
          <p:cNvPr id="911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
            <a:ext cx="831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mtClean="0"/>
              <a:t>Fertility Rate: 2005</a:t>
            </a:r>
          </a:p>
        </p:txBody>
      </p:sp>
      <p:sp>
        <p:nvSpPr>
          <p:cNvPr id="92163" name="Content Placeholder 2"/>
          <p:cNvSpPr>
            <a:spLocks noGrp="1"/>
          </p:cNvSpPr>
          <p:nvPr>
            <p:ph idx="1"/>
          </p:nvPr>
        </p:nvSpPr>
        <p:spPr/>
        <p:txBody>
          <a:bodyPr/>
          <a:lstStyle/>
          <a:p>
            <a:endParaRPr lang="en-US" altLang="en-US" smtClean="0"/>
          </a:p>
        </p:txBody>
      </p:sp>
      <p:pic>
        <p:nvPicPr>
          <p:cNvPr id="921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2863"/>
            <a:ext cx="8737600" cy="5014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 name="TextBox 5"/>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954338"/>
            <a:ext cx="58832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82466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38846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altLang="en-US" smtClean="0"/>
              <a:t>Estimated World Population</a:t>
            </a:r>
          </a:p>
        </p:txBody>
      </p:sp>
      <p:sp>
        <p:nvSpPr>
          <p:cNvPr id="95235" name="TextBox 3"/>
          <p:cNvSpPr txBox="1">
            <a:spLocks noChangeArrowheads="1"/>
          </p:cNvSpPr>
          <p:nvPr/>
        </p:nvSpPr>
        <p:spPr bwMode="auto">
          <a:xfrm>
            <a:off x="1219200" y="6488113"/>
            <a:ext cx="524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WORLD POPULATION TO 2300 - United Nations</a:t>
            </a:r>
          </a:p>
        </p:txBody>
      </p:sp>
      <p:pic>
        <p:nvPicPr>
          <p:cNvPr id="95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6262688"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mtClean="0"/>
              <a:t>The Risk</a:t>
            </a:r>
          </a:p>
        </p:txBody>
      </p:sp>
      <p:graphicFrame>
        <p:nvGraphicFramePr>
          <p:cNvPr id="4" name="Content Placeholder 3"/>
          <p:cNvGraphicFramePr>
            <a:graphicFrameLocks noGrp="1"/>
          </p:cNvGraphicFramePr>
          <p:nvPr>
            <p:ph idx="1"/>
          </p:nvPr>
        </p:nvGraphicFramePr>
        <p:xfrm>
          <a:off x="1066800" y="1371600"/>
          <a:ext cx="7924800" cy="3932238"/>
        </p:xfrm>
        <a:graphic>
          <a:graphicData uri="http://schemas.openxmlformats.org/drawingml/2006/table">
            <a:tbl>
              <a:tblPr firstRow="1" bandRow="1">
                <a:tableStyleId>{00A15C55-8517-42AA-B614-E9B94910E393}</a:tableStyleId>
              </a:tblPr>
              <a:tblGrid>
                <a:gridCol w="2133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96272">
                <a:tc>
                  <a:txBody>
                    <a:bodyPr/>
                    <a:lstStyle/>
                    <a:p>
                      <a:endParaRPr lang="en-US" sz="2000" dirty="0"/>
                    </a:p>
                  </a:txBody>
                  <a:tcPr marT="45724" marB="45724"/>
                </a:tc>
                <a:tc>
                  <a:txBody>
                    <a:bodyPr/>
                    <a:lstStyle/>
                    <a:p>
                      <a:r>
                        <a:rPr lang="en-US" sz="2000" dirty="0"/>
                        <a:t>Do Nothing</a:t>
                      </a:r>
                    </a:p>
                  </a:txBody>
                  <a:tcPr marT="45724" marB="45724"/>
                </a:tc>
                <a:tc>
                  <a:txBody>
                    <a:bodyPr/>
                    <a:lstStyle/>
                    <a:p>
                      <a:r>
                        <a:rPr lang="en-US" sz="2000" dirty="0"/>
                        <a:t>Take Action</a:t>
                      </a:r>
                    </a:p>
                  </a:txBody>
                  <a:tcPr marT="45724" marB="45724"/>
                </a:tc>
                <a:extLst>
                  <a:ext uri="{0D108BD9-81ED-4DB2-BD59-A6C34878D82A}">
                    <a16:rowId xmlns:a16="http://schemas.microsoft.com/office/drawing/2014/main" val="10000"/>
                  </a:ext>
                </a:extLst>
              </a:tr>
              <a:tr h="1005921">
                <a:tc>
                  <a:txBody>
                    <a:bodyPr/>
                    <a:lstStyle/>
                    <a:p>
                      <a:r>
                        <a:rPr lang="en-US" sz="2000" dirty="0"/>
                        <a:t>Global Change is not happening</a:t>
                      </a:r>
                    </a:p>
                  </a:txBody>
                  <a:tcPr marT="45724" marB="45724"/>
                </a:tc>
                <a:tc>
                  <a:txBody>
                    <a:bodyPr/>
                    <a:lstStyle/>
                    <a:p>
                      <a:r>
                        <a:rPr lang="en-US" sz="2000" dirty="0"/>
                        <a:t>No effect</a:t>
                      </a:r>
                    </a:p>
                  </a:txBody>
                  <a:tcPr marT="45724" marB="45724"/>
                </a:tc>
                <a:tc>
                  <a:txBody>
                    <a:bodyPr/>
                    <a:lstStyle/>
                    <a:p>
                      <a:r>
                        <a:rPr lang="en-US" sz="2000" dirty="0"/>
                        <a:t>Cleaner</a:t>
                      </a:r>
                      <a:r>
                        <a:rPr lang="en-US" sz="2000" baseline="0" dirty="0"/>
                        <a:t> environment for everyone</a:t>
                      </a:r>
                    </a:p>
                    <a:p>
                      <a:r>
                        <a:rPr lang="en-US" sz="2000" baseline="0" dirty="0"/>
                        <a:t>Economic impacts?</a:t>
                      </a:r>
                      <a:endParaRPr lang="en-US" sz="2000" dirty="0"/>
                    </a:p>
                  </a:txBody>
                  <a:tcPr marT="45724" marB="45724"/>
                </a:tc>
                <a:extLst>
                  <a:ext uri="{0D108BD9-81ED-4DB2-BD59-A6C34878D82A}">
                    <a16:rowId xmlns:a16="http://schemas.microsoft.com/office/drawing/2014/main" val="10001"/>
                  </a:ext>
                </a:extLst>
              </a:tr>
              <a:tr h="2530045">
                <a:tc>
                  <a:txBody>
                    <a:bodyPr/>
                    <a:lstStyle/>
                    <a:p>
                      <a:r>
                        <a:rPr lang="en-US" sz="2000" dirty="0"/>
                        <a:t>Global Change</a:t>
                      </a:r>
                      <a:r>
                        <a:rPr lang="en-US" sz="2000" baseline="0" dirty="0"/>
                        <a:t> is happening</a:t>
                      </a:r>
                      <a:endParaRPr lang="en-US" sz="2000" dirty="0"/>
                    </a:p>
                  </a:txBody>
                  <a:tcPr marT="45724" marB="45724"/>
                </a:tc>
                <a:tc>
                  <a:txBody>
                    <a:bodyPr/>
                    <a:lstStyle/>
                    <a:p>
                      <a:r>
                        <a:rPr lang="en-US" sz="2000" dirty="0"/>
                        <a:t>Billions</a:t>
                      </a:r>
                      <a:r>
                        <a:rPr lang="en-US" sz="2000" baseline="0" dirty="0"/>
                        <a:t> starve</a:t>
                      </a:r>
                    </a:p>
                    <a:p>
                      <a:r>
                        <a:rPr lang="en-US" sz="2000" baseline="0" dirty="0"/>
                        <a:t>Most major cities have to move</a:t>
                      </a:r>
                    </a:p>
                    <a:p>
                      <a:r>
                        <a:rPr lang="en-US" sz="2000" baseline="0" dirty="0"/>
                        <a:t>Island cultures relocated</a:t>
                      </a:r>
                    </a:p>
                    <a:p>
                      <a:r>
                        <a:rPr lang="en-US" sz="2000" baseline="0" dirty="0"/>
                        <a:t>Low-lying countries inundated</a:t>
                      </a:r>
                    </a:p>
                    <a:p>
                      <a:r>
                        <a:rPr lang="en-US" sz="2000" baseline="0" dirty="0"/>
                        <a:t>20-50% species lost</a:t>
                      </a:r>
                      <a:endParaRPr lang="en-US" sz="2000" dirty="0"/>
                    </a:p>
                  </a:txBody>
                  <a:tcPr marT="45724" marB="45724"/>
                </a:tc>
                <a:tc>
                  <a:txBody>
                    <a:bodyPr/>
                    <a:lstStyle/>
                    <a:p>
                      <a:r>
                        <a:rPr lang="en-US" sz="2000" dirty="0"/>
                        <a:t>Less starve</a:t>
                      </a:r>
                    </a:p>
                    <a:p>
                      <a:r>
                        <a:rPr lang="en-US" sz="2000" dirty="0"/>
                        <a:t>Less impact on cities</a:t>
                      </a:r>
                    </a:p>
                    <a:p>
                      <a:r>
                        <a:rPr lang="en-US" sz="2000" dirty="0"/>
                        <a:t>Less impact on island</a:t>
                      </a:r>
                      <a:r>
                        <a:rPr lang="en-US" sz="2000" baseline="0" dirty="0"/>
                        <a:t> cultures</a:t>
                      </a:r>
                    </a:p>
                    <a:p>
                      <a:r>
                        <a:rPr lang="en-US" sz="2000" baseline="0" dirty="0"/>
                        <a:t>Less impact on low-lying countries</a:t>
                      </a:r>
                    </a:p>
                    <a:p>
                      <a:r>
                        <a:rPr lang="en-US" sz="2000" baseline="0" dirty="0"/>
                        <a:t>Less species loss</a:t>
                      </a:r>
                      <a:endParaRPr lang="en-US" sz="2000" dirty="0"/>
                    </a:p>
                  </a:txBody>
                  <a:tcPr marT="45724" marB="45724"/>
                </a:tc>
                <a:extLst>
                  <a:ext uri="{0D108BD9-81ED-4DB2-BD59-A6C34878D82A}">
                    <a16:rowId xmlns:a16="http://schemas.microsoft.com/office/drawing/2014/main" val="10002"/>
                  </a:ext>
                </a:extLst>
              </a:tr>
            </a:tbl>
          </a:graphicData>
        </a:graphic>
      </p:graphicFrame>
      <p:sp>
        <p:nvSpPr>
          <p:cNvPr id="97301" name="TextBox 1"/>
          <p:cNvSpPr txBox="1">
            <a:spLocks noChangeArrowheads="1"/>
          </p:cNvSpPr>
          <p:nvPr/>
        </p:nvSpPr>
        <p:spPr bwMode="auto">
          <a:xfrm>
            <a:off x="1219200" y="5715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Adapted from YouTube video: The most terrifying video you'll ever see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9331" name="Title 1"/>
          <p:cNvSpPr>
            <a:spLocks noGrp="1"/>
          </p:cNvSpPr>
          <p:nvPr>
            <p:ph type="title"/>
          </p:nvPr>
        </p:nvSpPr>
        <p:spPr>
          <a:xfrm>
            <a:off x="228600" y="0"/>
            <a:ext cx="8763000" cy="1143000"/>
          </a:xfrm>
        </p:spPr>
        <p:txBody>
          <a:bodyPr/>
          <a:lstStyle/>
          <a:p>
            <a:r>
              <a:rPr lang="en-US" altLang="en-US" sz="4000" smtClean="0"/>
              <a:t>What does this have to do with GIS?</a:t>
            </a:r>
          </a:p>
        </p:txBody>
      </p:sp>
      <p:pic>
        <p:nvPicPr>
          <p:cNvPr id="993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958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73275"/>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4" name="TextBox 3"/>
          <p:cNvSpPr txBox="1">
            <a:spLocks noChangeArrowheads="1"/>
          </p:cNvSpPr>
          <p:nvPr/>
        </p:nvSpPr>
        <p:spPr bwMode="auto">
          <a:xfrm>
            <a:off x="0" y="54610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sp>
        <p:nvSpPr>
          <p:cNvPr id="99335" name="TextBox 4"/>
          <p:cNvSpPr txBox="1">
            <a:spLocks noChangeArrowheads="1"/>
          </p:cNvSpPr>
          <p:nvPr/>
        </p:nvSpPr>
        <p:spPr bwMode="auto">
          <a:xfrm>
            <a:off x="7959725" y="649287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Wikipedia</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003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5200"/>
            <a:ext cx="8839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6" name="Title 1"/>
          <p:cNvSpPr>
            <a:spLocks noGrp="1"/>
          </p:cNvSpPr>
          <p:nvPr>
            <p:ph type="title"/>
          </p:nvPr>
        </p:nvSpPr>
        <p:spPr/>
        <p:txBody>
          <a:bodyPr/>
          <a:lstStyle/>
          <a:p>
            <a:r>
              <a:rPr lang="en-US" altLang="en-US" smtClean="0"/>
              <a:t>US Renewable Energy</a:t>
            </a:r>
          </a:p>
        </p:txBody>
      </p:sp>
      <p:sp>
        <p:nvSpPr>
          <p:cNvPr id="100357" name="Rectangle 3"/>
          <p:cNvSpPr>
            <a:spLocks noChangeArrowheads="1"/>
          </p:cNvSpPr>
          <p:nvPr/>
        </p:nvSpPr>
        <p:spPr bwMode="auto">
          <a:xfrm>
            <a:off x="0" y="6538913"/>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http://thinkprogress.org/climate/2011/11/03/360531/getting-clean-energy-economy-facts/?mobile=nc</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en-US" altLang="en-US" smtClean="0"/>
          </a:p>
        </p:txBody>
      </p:sp>
      <p:sp>
        <p:nvSpPr>
          <p:cNvPr id="101379" name="Content Placeholder 2"/>
          <p:cNvSpPr>
            <a:spLocks noGrp="1"/>
          </p:cNvSpPr>
          <p:nvPr>
            <p:ph idx="1"/>
          </p:nvPr>
        </p:nvSpPr>
        <p:spPr/>
        <p:txBody>
          <a:bodyPr/>
          <a:lstStyle/>
          <a:p>
            <a:r>
              <a:rPr lang="en-US" altLang="en-US" smtClean="0">
                <a:hlinkClick r:id="rId2"/>
              </a:rPr>
              <a:t>Renewables are now cheaper than fossil fuels (including nuclear)</a:t>
            </a:r>
            <a:endParaRPr lang="en-US" altLang="en-US"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mtClean="0"/>
              <a:t>Solar Engery</a:t>
            </a:r>
          </a:p>
        </p:txBody>
      </p:sp>
      <p:pic>
        <p:nvPicPr>
          <p:cNvPr id="1024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219200"/>
            <a:ext cx="8689975"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4" name="TextBox 3"/>
          <p:cNvSpPr txBox="1">
            <a:spLocks noChangeArrowheads="1"/>
          </p:cNvSpPr>
          <p:nvPr/>
        </p:nvSpPr>
        <p:spPr bwMode="auto">
          <a:xfrm>
            <a:off x="5295900" y="6488113"/>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http://www.exploregreenenergy.com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67" name="Title 1"/>
          <p:cNvSpPr>
            <a:spLocks noGrp="1"/>
          </p:cNvSpPr>
          <p:nvPr>
            <p:ph type="title"/>
          </p:nvPr>
        </p:nvSpPr>
        <p:spPr/>
        <p:txBody>
          <a:bodyPr/>
          <a:lstStyle/>
          <a:p>
            <a:r>
              <a:rPr lang="en-US" altLang="en-US" smtClean="0"/>
              <a:t>New $13 Billion Aircraft Carrier</a:t>
            </a:r>
          </a:p>
        </p:txBody>
      </p:sp>
      <p:pic>
        <p:nvPicPr>
          <p:cNvPr id="112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676400"/>
            <a:ext cx="92043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mtClean="0"/>
              <a:t>Mean Annual Wind Speed</a:t>
            </a:r>
          </a:p>
        </p:txBody>
      </p:sp>
      <p:pic>
        <p:nvPicPr>
          <p:cNvPr id="1034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2025"/>
            <a:ext cx="7391400" cy="5557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8" name="TextBox 3"/>
          <p:cNvSpPr txBox="1">
            <a:spLocks noChangeArrowheads="1"/>
          </p:cNvSpPr>
          <p:nvPr/>
        </p:nvSpPr>
        <p:spPr bwMode="auto">
          <a:xfrm>
            <a:off x="3135313" y="6488113"/>
            <a:ext cx="600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http://myweb.unomaha.edu/~gpagett/CartGIS/gallery.htm</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ltLang="en-US" smtClean="0"/>
              <a:t>Geothermal</a:t>
            </a:r>
          </a:p>
        </p:txBody>
      </p:sp>
      <p:pic>
        <p:nvPicPr>
          <p:cNvPr id="1044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7067550"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t>Biofuel</a:t>
            </a:r>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391400"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altLang="en-US" smtClean="0"/>
              <a:t>Food Production in Increasing</a:t>
            </a:r>
          </a:p>
        </p:txBody>
      </p:sp>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131050"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93713"/>
            <a:ext cx="6534150"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Title 1"/>
          <p:cNvSpPr>
            <a:spLocks noGrp="1"/>
          </p:cNvSpPr>
          <p:nvPr>
            <p:ph type="title"/>
          </p:nvPr>
        </p:nvSpPr>
        <p:spPr/>
        <p:txBody>
          <a:bodyPr/>
          <a:lstStyle/>
          <a:p>
            <a:r>
              <a:rPr lang="en-US" altLang="en-US" smtClean="0"/>
              <a:t>Greenhouse Gasses</a:t>
            </a:r>
          </a:p>
        </p:txBody>
      </p:sp>
      <p:sp>
        <p:nvSpPr>
          <p:cNvPr id="108548" name="Rectangle 3"/>
          <p:cNvSpPr>
            <a:spLocks noChangeArrowheads="1"/>
          </p:cNvSpPr>
          <p:nvPr/>
        </p:nvSpPr>
        <p:spPr bwMode="auto">
          <a:xfrm>
            <a:off x="3886200" y="64706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http://interculturalclimateaction.wordpress.com</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US" altLang="en-US" smtClean="0"/>
              <a:t>Carbon Dioxide Output</a:t>
            </a:r>
          </a:p>
        </p:txBody>
      </p:sp>
      <p:sp>
        <p:nvSpPr>
          <p:cNvPr id="109571" name="TextBox 3"/>
          <p:cNvSpPr txBox="1">
            <a:spLocks noChangeArrowheads="1"/>
          </p:cNvSpPr>
          <p:nvPr/>
        </p:nvSpPr>
        <p:spPr bwMode="auto">
          <a:xfrm>
            <a:off x="1371600" y="6400800"/>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U.S. Dept. Of Energy</a:t>
            </a:r>
            <a:endParaRPr lang="en-US" altLang="en-US" sz="1800"/>
          </a:p>
        </p:txBody>
      </p:sp>
      <p:pic>
        <p:nvPicPr>
          <p:cNvPr id="10957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9740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mtClean="0"/>
              <a:t>Atmospheric CO2</a:t>
            </a:r>
          </a:p>
        </p:txBody>
      </p:sp>
      <p:pic>
        <p:nvPicPr>
          <p:cNvPr id="1105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3675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endParaRPr lang="en-US" altLang="en-US" smtClean="0"/>
          </a:p>
        </p:txBody>
      </p:sp>
      <p:sp>
        <p:nvSpPr>
          <p:cNvPr id="111619" name="Content Placeholder 2"/>
          <p:cNvSpPr>
            <a:spLocks noGrp="1"/>
          </p:cNvSpPr>
          <p:nvPr>
            <p:ph idx="1"/>
          </p:nvPr>
        </p:nvSpPr>
        <p:spPr/>
        <p:txBody>
          <a:bodyPr/>
          <a:lstStyle/>
          <a:p>
            <a:endParaRPr lang="en-US" altLang="en-US" smtClean="0"/>
          </a:p>
        </p:txBody>
      </p:sp>
      <p:pic>
        <p:nvPicPr>
          <p:cNvPr id="1116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963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altLang="en-US" smtClean="0"/>
              <a:t>Fertility Rate: 1970</a:t>
            </a:r>
          </a:p>
        </p:txBody>
      </p:sp>
      <p:sp>
        <p:nvSpPr>
          <p:cNvPr id="112643" name="Content Placeholder 2"/>
          <p:cNvSpPr>
            <a:spLocks noGrp="1"/>
          </p:cNvSpPr>
          <p:nvPr>
            <p:ph idx="1"/>
          </p:nvPr>
        </p:nvSpPr>
        <p:spPr/>
        <p:txBody>
          <a:bodyPr/>
          <a:lstStyle/>
          <a:p>
            <a:endParaRPr lang="en-US" altLang="en-US" smtClean="0"/>
          </a:p>
        </p:txBody>
      </p:sp>
      <p:pic>
        <p:nvPicPr>
          <p:cNvPr id="1126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19200"/>
            <a:ext cx="8894762"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5" name="TextBox 3"/>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4691" name="Title 1"/>
          <p:cNvSpPr>
            <a:spLocks noGrp="1"/>
          </p:cNvSpPr>
          <p:nvPr>
            <p:ph type="title"/>
          </p:nvPr>
        </p:nvSpPr>
        <p:spPr/>
        <p:txBody>
          <a:bodyPr/>
          <a:lstStyle/>
          <a:p>
            <a:endParaRPr lang="en-US" altLang="en-US" smtClean="0"/>
          </a:p>
        </p:txBody>
      </p:sp>
      <p:pic>
        <p:nvPicPr>
          <p:cNvPr id="1146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28125"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3" name="TextBox 3"/>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315" name="Title 1"/>
          <p:cNvSpPr>
            <a:spLocks noGrp="1"/>
          </p:cNvSpPr>
          <p:nvPr>
            <p:ph type="title"/>
          </p:nvPr>
        </p:nvSpPr>
        <p:spPr/>
        <p:txBody>
          <a:bodyPr/>
          <a:lstStyle/>
          <a:p>
            <a:r>
              <a:rPr lang="en-US" altLang="en-US" smtClean="0"/>
              <a:t>Military-Related Spending</a:t>
            </a:r>
          </a:p>
        </p:txBody>
      </p:sp>
      <p:pic>
        <p:nvPicPr>
          <p:cNvPr id="1331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90439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3"/>
          <p:cNvSpPr txBox="1">
            <a:spLocks noChangeArrowheads="1"/>
          </p:cNvSpPr>
          <p:nvPr/>
        </p:nvSpPr>
        <p:spPr bwMode="auto">
          <a:xfrm>
            <a:off x="1066800" y="6400800"/>
            <a:ext cx="696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https://en.wikipedia.org/wiki/Military_budget_of_the_United_States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altLang="en-US" smtClean="0"/>
              <a:t>Solar in the US</a:t>
            </a:r>
          </a:p>
        </p:txBody>
      </p:sp>
      <p:pic>
        <p:nvPicPr>
          <p:cNvPr id="1157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586663"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US" altLang="en-US" smtClean="0"/>
              <a:t>Peak Oil?</a:t>
            </a:r>
          </a:p>
        </p:txBody>
      </p:sp>
      <p:pic>
        <p:nvPicPr>
          <p:cNvPr id="116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4580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0" name="TextBox 2"/>
          <p:cNvSpPr txBox="1">
            <a:spLocks noChangeArrowheads="1"/>
          </p:cNvSpPr>
          <p:nvPr/>
        </p:nvSpPr>
        <p:spPr bwMode="auto">
          <a:xfrm>
            <a:off x="1146175" y="640080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www.greatdreams.com</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altLang="en-US" smtClean="0"/>
              <a:t>Spatial-Tempral Planning</a:t>
            </a:r>
          </a:p>
        </p:txBody>
      </p:sp>
      <p:sp>
        <p:nvSpPr>
          <p:cNvPr id="118787" name="Content Placeholder 2"/>
          <p:cNvSpPr>
            <a:spLocks noGrp="1"/>
          </p:cNvSpPr>
          <p:nvPr>
            <p:ph idx="1"/>
          </p:nvPr>
        </p:nvSpPr>
        <p:spPr>
          <a:xfrm>
            <a:off x="1066800" y="1219200"/>
            <a:ext cx="7924800" cy="5638800"/>
          </a:xfrm>
        </p:spPr>
        <p:txBody>
          <a:bodyPr/>
          <a:lstStyle/>
          <a:p>
            <a:pPr eaLnBrk="1" hangingPunct="1"/>
            <a:r>
              <a:rPr lang="en-US" altLang="en-US" sz="2800" smtClean="0"/>
              <a:t>Disease Outbreaks</a:t>
            </a:r>
          </a:p>
          <a:p>
            <a:pPr eaLnBrk="1" hangingPunct="1"/>
            <a:r>
              <a:rPr lang="en-US" altLang="en-US" sz="2800" smtClean="0"/>
              <a:t>Safety/Emergency services</a:t>
            </a:r>
          </a:p>
          <a:p>
            <a:pPr eaLnBrk="1" hangingPunct="1"/>
            <a:r>
              <a:rPr lang="en-US" altLang="en-US" sz="2800" smtClean="0"/>
              <a:t>Recreation</a:t>
            </a:r>
          </a:p>
          <a:p>
            <a:pPr eaLnBrk="1" hangingPunct="1"/>
            <a:r>
              <a:rPr lang="en-US" altLang="en-US" sz="2800" smtClean="0"/>
              <a:t>Economics</a:t>
            </a:r>
          </a:p>
          <a:p>
            <a:pPr eaLnBrk="1" hangingPunct="1"/>
            <a:r>
              <a:rPr lang="en-US" altLang="en-US" sz="2800" smtClean="0"/>
              <a:t>Fish &amp; Wildlife</a:t>
            </a:r>
          </a:p>
          <a:p>
            <a:pPr eaLnBrk="1" hangingPunct="1"/>
            <a:r>
              <a:rPr lang="en-US" altLang="en-US" sz="2800" smtClean="0"/>
              <a:t>Agriculture</a:t>
            </a:r>
          </a:p>
          <a:p>
            <a:pPr eaLnBrk="1" hangingPunct="1"/>
            <a:r>
              <a:rPr lang="en-US" altLang="en-US" sz="2800" smtClean="0"/>
              <a:t>Cultural Resources</a:t>
            </a:r>
          </a:p>
          <a:p>
            <a:pPr eaLnBrk="1" hangingPunct="1"/>
            <a:r>
              <a:rPr lang="en-US" altLang="en-US" sz="2800" smtClean="0"/>
              <a:t>Energy Production</a:t>
            </a:r>
          </a:p>
          <a:p>
            <a:pPr eaLnBrk="1" hangingPunct="1"/>
            <a:r>
              <a:rPr lang="en-US" altLang="en-US" sz="2800" smtClean="0"/>
              <a:t>Legal Issues</a:t>
            </a:r>
          </a:p>
          <a:p>
            <a:pPr eaLnBrk="1" hangingPunct="1"/>
            <a:r>
              <a:rPr lang="en-US" altLang="en-US" sz="2800" smtClean="0"/>
              <a:t>Ownership</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2"/>
          <p:cNvSpPr>
            <a:spLocks noGrp="1"/>
          </p:cNvSpPr>
          <p:nvPr>
            <p:ph type="title"/>
          </p:nvPr>
        </p:nvSpPr>
        <p:spPr/>
        <p:txBody>
          <a:bodyPr/>
          <a:lstStyle/>
          <a:p>
            <a:r>
              <a:rPr lang="en-US" altLang="en-US" sz="4000" smtClean="0"/>
              <a:t>Impacted by Ocean Acidification</a:t>
            </a:r>
          </a:p>
        </p:txBody>
      </p:sp>
      <p:sp>
        <p:nvSpPr>
          <p:cNvPr id="120835" name="Content Placeholder 3"/>
          <p:cNvSpPr>
            <a:spLocks noGrp="1"/>
          </p:cNvSpPr>
          <p:nvPr>
            <p:ph idx="1"/>
          </p:nvPr>
        </p:nvSpPr>
        <p:spPr>
          <a:xfrm>
            <a:off x="1066800" y="990600"/>
            <a:ext cx="7924800" cy="5867400"/>
          </a:xfrm>
        </p:spPr>
        <p:txBody>
          <a:bodyPr/>
          <a:lstStyle/>
          <a:p>
            <a:r>
              <a:rPr lang="en-US" altLang="en-US" smtClean="0"/>
              <a:t>Coccolithophores &amp; Foraminifera: Plankton</a:t>
            </a:r>
          </a:p>
          <a:p>
            <a:pPr lvl="1"/>
            <a:r>
              <a:rPr lang="en-US" altLang="en-US" smtClean="0"/>
              <a:t>&gt; ?</a:t>
            </a:r>
          </a:p>
          <a:p>
            <a:r>
              <a:rPr lang="en-US" altLang="en-US" smtClean="0"/>
              <a:t>Corals: </a:t>
            </a:r>
          </a:p>
          <a:p>
            <a:pPr lvl="1"/>
            <a:r>
              <a:rPr lang="en-US" altLang="en-US" smtClean="0"/>
              <a:t>&gt; huge variety of fish</a:t>
            </a:r>
          </a:p>
          <a:p>
            <a:r>
              <a:rPr lang="en-US" altLang="en-US" smtClean="0"/>
              <a:t>Echinoderms: star fish, echinoderms</a:t>
            </a:r>
          </a:p>
          <a:p>
            <a:pPr lvl="1"/>
            <a:r>
              <a:rPr lang="en-US" altLang="en-US" smtClean="0"/>
              <a:t>&gt; Mammals</a:t>
            </a:r>
          </a:p>
          <a:p>
            <a:r>
              <a:rPr lang="en-US" altLang="en-US" smtClean="0"/>
              <a:t>Crustaceans: Shrimp, crabs, lobsters</a:t>
            </a:r>
          </a:p>
          <a:p>
            <a:pPr lvl="1"/>
            <a:r>
              <a:rPr lang="en-US" altLang="en-US" smtClean="0"/>
              <a:t>&gt; birds, mammals, fish, and humans</a:t>
            </a:r>
          </a:p>
          <a:p>
            <a:r>
              <a:rPr lang="en-US" altLang="en-US" smtClean="0"/>
              <a:t>Molluscs: Snails </a:t>
            </a:r>
          </a:p>
          <a:p>
            <a:pPr lvl="1"/>
            <a:r>
              <a:rPr lang="en-US" altLang="en-US" smtClean="0"/>
              <a:t>&gt; birds, others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1859" name="Title 1"/>
          <p:cNvSpPr>
            <a:spLocks noGrp="1"/>
          </p:cNvSpPr>
          <p:nvPr>
            <p:ph type="title"/>
          </p:nvPr>
        </p:nvSpPr>
        <p:spPr/>
        <p:txBody>
          <a:bodyPr/>
          <a:lstStyle/>
          <a:p>
            <a:r>
              <a:rPr lang="en-US" altLang="en-US" smtClean="0"/>
              <a:t>Australian Fire Storms</a:t>
            </a:r>
          </a:p>
        </p:txBody>
      </p:sp>
      <p:sp>
        <p:nvSpPr>
          <p:cNvPr id="121860" name="TextBox 3"/>
          <p:cNvSpPr txBox="1">
            <a:spLocks noChangeArrowheads="1"/>
          </p:cNvSpPr>
          <p:nvPr/>
        </p:nvSpPr>
        <p:spPr bwMode="auto">
          <a:xfrm>
            <a:off x="42863" y="648970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ksj.mit.edu</a:t>
            </a:r>
          </a:p>
        </p:txBody>
      </p:sp>
      <p:pic>
        <p:nvPicPr>
          <p:cNvPr id="12186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371600"/>
            <a:ext cx="5595937"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3505200"/>
            <a:ext cx="463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2883" name="Title 1"/>
          <p:cNvSpPr>
            <a:spLocks noGrp="1"/>
          </p:cNvSpPr>
          <p:nvPr>
            <p:ph type="title"/>
          </p:nvPr>
        </p:nvSpPr>
        <p:spPr/>
        <p:txBody>
          <a:bodyPr/>
          <a:lstStyle/>
          <a:p>
            <a:pPr eaLnBrk="1" hangingPunct="1"/>
            <a:endParaRPr lang="en-US" altLang="en-US" smtClean="0"/>
          </a:p>
        </p:txBody>
      </p:sp>
      <p:sp>
        <p:nvSpPr>
          <p:cNvPr id="122884" name="Content Placeholder 2"/>
          <p:cNvSpPr>
            <a:spLocks noGrp="1"/>
          </p:cNvSpPr>
          <p:nvPr>
            <p:ph idx="1"/>
          </p:nvPr>
        </p:nvSpPr>
        <p:spPr/>
        <p:txBody>
          <a:bodyPr/>
          <a:lstStyle/>
          <a:p>
            <a:pPr eaLnBrk="1" hangingPunct="1"/>
            <a:endParaRPr lang="en-US" altLang="en-US" smtClean="0"/>
          </a:p>
        </p:txBody>
      </p:sp>
      <p:pic>
        <p:nvPicPr>
          <p:cNvPr id="12288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6700"/>
            <a:ext cx="911542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n-US" altLang="en-US" smtClean="0"/>
              <a:t>Food Security?</a:t>
            </a:r>
          </a:p>
        </p:txBody>
      </p:sp>
      <p:sp>
        <p:nvSpPr>
          <p:cNvPr id="123907" name="Content Placeholder 2"/>
          <p:cNvSpPr>
            <a:spLocks noGrp="1"/>
          </p:cNvSpPr>
          <p:nvPr>
            <p:ph idx="1"/>
          </p:nvPr>
        </p:nvSpPr>
        <p:spPr>
          <a:xfrm>
            <a:off x="1066800" y="990600"/>
            <a:ext cx="7924800" cy="5867400"/>
          </a:xfrm>
        </p:spPr>
        <p:txBody>
          <a:bodyPr/>
          <a:lstStyle/>
          <a:p>
            <a:pPr eaLnBrk="1" hangingPunct="1"/>
            <a:r>
              <a:rPr lang="en-US" altLang="en-US" smtClean="0"/>
              <a:t>Demand for energy is increasing</a:t>
            </a:r>
          </a:p>
          <a:p>
            <a:pPr lvl="1" eaLnBrk="1" hangingPunct="1"/>
            <a:r>
              <a:rPr lang="en-US" altLang="en-US" smtClean="0"/>
              <a:t>We will run out of fossil fuels</a:t>
            </a:r>
          </a:p>
          <a:p>
            <a:pPr lvl="1" eaLnBrk="1" hangingPunct="1"/>
            <a:r>
              <a:rPr lang="en-US" altLang="en-US" smtClean="0"/>
              <a:t>Switch to biofuel will reduce food production</a:t>
            </a:r>
          </a:p>
          <a:p>
            <a:pPr eaLnBrk="1" hangingPunct="1"/>
            <a:r>
              <a:rPr lang="en-US" altLang="en-US" smtClean="0"/>
              <a:t>Population is increasing</a:t>
            </a:r>
          </a:p>
          <a:p>
            <a:pPr lvl="1" eaLnBrk="1" hangingPunct="1"/>
            <a:r>
              <a:rPr lang="en-US" altLang="en-US" smtClean="0"/>
              <a:t>But the rate of increase is slowing</a:t>
            </a:r>
          </a:p>
          <a:p>
            <a:pPr eaLnBrk="1" hangingPunct="1"/>
            <a:r>
              <a:rPr lang="en-US" altLang="en-US" smtClean="0"/>
              <a:t>Food consumption is increasing</a:t>
            </a:r>
          </a:p>
          <a:p>
            <a:pPr lvl="1" eaLnBrk="1" hangingPunct="1"/>
            <a:r>
              <a:rPr lang="en-US" altLang="en-US" smtClean="0"/>
              <a:t>Food production is increasing</a:t>
            </a:r>
          </a:p>
          <a:p>
            <a:pPr lvl="1" eaLnBrk="1" hangingPunct="1"/>
            <a:r>
              <a:rPr lang="en-US" altLang="en-US" smtClean="0"/>
              <a:t>But we are running out of phosphorus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249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8200"/>
            <a:ext cx="9077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2" name="Title 4"/>
          <p:cNvSpPr>
            <a:spLocks noGrp="1"/>
          </p:cNvSpPr>
          <p:nvPr>
            <p:ph type="title"/>
          </p:nvPr>
        </p:nvSpPr>
        <p:spPr>
          <a:xfrm>
            <a:off x="0" y="0"/>
            <a:ext cx="7924800" cy="838200"/>
          </a:xfrm>
        </p:spPr>
        <p:txBody>
          <a:bodyPr/>
          <a:lstStyle/>
          <a:p>
            <a:pPr eaLnBrk="1" hangingPunct="1"/>
            <a:r>
              <a:rPr lang="en-US" altLang="en-US" smtClean="0"/>
              <a:t>Interconnected World</a:t>
            </a:r>
          </a:p>
        </p:txBody>
      </p:sp>
      <p:sp>
        <p:nvSpPr>
          <p:cNvPr id="124933" name="TextBox 3"/>
          <p:cNvSpPr txBox="1">
            <a:spLocks noChangeArrowheads="1"/>
          </p:cNvSpPr>
          <p:nvPr/>
        </p:nvSpPr>
        <p:spPr bwMode="auto">
          <a:xfrm>
            <a:off x="152400" y="6488113"/>
            <a:ext cx="437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http://www.pikeresearch.com/tag/biofuels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259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73463"/>
            <a:ext cx="61722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52400"/>
            <a:ext cx="61245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altLang="en-US" smtClean="0"/>
              <a:t>Climate Change</a:t>
            </a:r>
          </a:p>
        </p:txBody>
      </p:sp>
      <p:sp>
        <p:nvSpPr>
          <p:cNvPr id="126979" name="Content Placeholder 2"/>
          <p:cNvSpPr>
            <a:spLocks noGrp="1"/>
          </p:cNvSpPr>
          <p:nvPr>
            <p:ph idx="1"/>
          </p:nvPr>
        </p:nvSpPr>
        <p:spPr/>
        <p:txBody>
          <a:bodyPr/>
          <a:lstStyle/>
          <a:p>
            <a:endParaRPr lang="en-US" altLang="en-US" smtClean="0"/>
          </a:p>
        </p:txBody>
      </p:sp>
      <p:pic>
        <p:nvPicPr>
          <p:cNvPr id="1269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27125"/>
            <a:ext cx="72850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81" name="TextBox 3"/>
          <p:cNvSpPr txBox="1">
            <a:spLocks noChangeArrowheads="1"/>
          </p:cNvSpPr>
          <p:nvPr/>
        </p:nvSpPr>
        <p:spPr bwMode="auto">
          <a:xfrm>
            <a:off x="0" y="6181725"/>
            <a:ext cx="9372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Caption: Figure 1. Rainfall deciles across Australia for 1 January 1997 to 31 December 2009; deciles based on climatology from 1900 to 2009 (Bureau of Meteorology)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43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697038"/>
            <a:ext cx="916463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4"/>
          <p:cNvSpPr txBox="1">
            <a:spLocks noChangeArrowheads="1"/>
          </p:cNvSpPr>
          <p:nvPr/>
        </p:nvSpPr>
        <p:spPr bwMode="auto">
          <a:xfrm>
            <a:off x="2438400" y="6469063"/>
            <a:ext cx="669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https://www.quora.com/Why-has-America-waged-so-many-wars</a:t>
            </a:r>
          </a:p>
        </p:txBody>
      </p:sp>
      <p:sp>
        <p:nvSpPr>
          <p:cNvPr id="14341" name="Title 6"/>
          <p:cNvSpPr>
            <a:spLocks noGrp="1"/>
          </p:cNvSpPr>
          <p:nvPr>
            <p:ph type="title"/>
          </p:nvPr>
        </p:nvSpPr>
        <p:spPr>
          <a:xfrm>
            <a:off x="0" y="0"/>
            <a:ext cx="8991600" cy="1143000"/>
          </a:xfrm>
        </p:spPr>
        <p:txBody>
          <a:bodyPr/>
          <a:lstStyle/>
          <a:p>
            <a:r>
              <a:rPr lang="en-US" altLang="en-US" smtClean="0"/>
              <a:t>In 239 years, 222 years at war</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altLang="en-US" smtClean="0"/>
              <a:t>Increasing Food Consumption</a:t>
            </a:r>
          </a:p>
        </p:txBody>
      </p:sp>
      <p:sp>
        <p:nvSpPr>
          <p:cNvPr id="128003" name="Content Placeholder 2"/>
          <p:cNvSpPr>
            <a:spLocks noGrp="1"/>
          </p:cNvSpPr>
          <p:nvPr>
            <p:ph idx="1"/>
          </p:nvPr>
        </p:nvSpPr>
        <p:spPr/>
        <p:txBody>
          <a:bodyPr/>
          <a:lstStyle/>
          <a:p>
            <a:endParaRPr lang="en-US" altLang="en-US" smtClean="0"/>
          </a:p>
        </p:txBody>
      </p:sp>
      <p:pic>
        <p:nvPicPr>
          <p:cNvPr id="1280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323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027" name="Title 1"/>
          <p:cNvSpPr>
            <a:spLocks noGrp="1"/>
          </p:cNvSpPr>
          <p:nvPr>
            <p:ph type="title"/>
          </p:nvPr>
        </p:nvSpPr>
        <p:spPr>
          <a:xfrm>
            <a:off x="0" y="0"/>
            <a:ext cx="8991600" cy="838200"/>
          </a:xfrm>
        </p:spPr>
        <p:txBody>
          <a:bodyPr/>
          <a:lstStyle/>
          <a:p>
            <a:r>
              <a:rPr lang="en-US" altLang="en-US" sz="4000" smtClean="0"/>
              <a:t>What will the world look like in 2100?</a:t>
            </a:r>
          </a:p>
        </p:txBody>
      </p:sp>
      <p:pic>
        <p:nvPicPr>
          <p:cNvPr id="129028" name="Picture 6"/>
          <p:cNvPicPr>
            <a:picLocks noChangeAspect="1"/>
          </p:cNvPicPr>
          <p:nvPr/>
        </p:nvPicPr>
        <p:blipFill>
          <a:blip r:embed="rId3">
            <a:extLst>
              <a:ext uri="{28A0092B-C50C-407E-A947-70E740481C1C}">
                <a14:useLocalDpi xmlns:a14="http://schemas.microsoft.com/office/drawing/2010/main" val="0"/>
              </a:ext>
            </a:extLst>
          </a:blip>
          <a:srcRect l="14194" r="5119"/>
          <a:stretch>
            <a:fillRect/>
          </a:stretch>
        </p:blipFill>
        <p:spPr bwMode="auto">
          <a:xfrm>
            <a:off x="19050" y="838200"/>
            <a:ext cx="57610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Rectangle 9"/>
          <p:cNvSpPr>
            <a:spLocks noChangeArrowheads="1"/>
          </p:cNvSpPr>
          <p:nvPr/>
        </p:nvSpPr>
        <p:spPr bwMode="auto">
          <a:xfrm>
            <a:off x="0" y="3429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12903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838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3733800"/>
            <a:ext cx="68310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2" name="Rectangle 4"/>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129033" name="TextBox 8"/>
          <p:cNvSpPr txBox="1">
            <a:spLocks noChangeArrowheads="1"/>
          </p:cNvSpPr>
          <p:nvPr/>
        </p:nvSpPr>
        <p:spPr bwMode="auto">
          <a:xfrm>
            <a:off x="6553200" y="34290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altLang="en-US" smtClean="0"/>
              <a:t>Three Threats</a:t>
            </a:r>
          </a:p>
        </p:txBody>
      </p:sp>
      <p:sp>
        <p:nvSpPr>
          <p:cNvPr id="131075" name="Content Placeholder 2"/>
          <p:cNvSpPr>
            <a:spLocks noGrp="1"/>
          </p:cNvSpPr>
          <p:nvPr>
            <p:ph idx="1"/>
          </p:nvPr>
        </p:nvSpPr>
        <p:spPr/>
        <p:txBody>
          <a:bodyPr/>
          <a:lstStyle/>
          <a:p>
            <a:r>
              <a:rPr lang="en-US" altLang="en-US" smtClean="0"/>
              <a:t>Nuclear War</a:t>
            </a:r>
          </a:p>
          <a:p>
            <a:r>
              <a:rPr lang="en-US" altLang="en-US" smtClean="0"/>
              <a:t>Resource Exhaustion: Water, Oil, Food, Fertilizer, etc.	</a:t>
            </a:r>
          </a:p>
          <a:p>
            <a:pPr lvl="1"/>
            <a:r>
              <a:rPr lang="en-US" altLang="en-US" smtClean="0"/>
              <a:t>Leads to famine, disease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altLang="en-US" smtClean="0"/>
              <a:t>Coral Reef Bleaching</a:t>
            </a:r>
          </a:p>
        </p:txBody>
      </p:sp>
      <p:sp>
        <p:nvSpPr>
          <p:cNvPr id="132099" name="Content Placeholder 2"/>
          <p:cNvSpPr>
            <a:spLocks noGrp="1"/>
          </p:cNvSpPr>
          <p:nvPr>
            <p:ph idx="1"/>
          </p:nvPr>
        </p:nvSpPr>
        <p:spPr/>
        <p:txBody>
          <a:bodyPr/>
          <a:lstStyle/>
          <a:p>
            <a:endParaRPr lang="en-US" altLang="en-US" smtClean="0"/>
          </a:p>
        </p:txBody>
      </p:sp>
      <p:pic>
        <p:nvPicPr>
          <p:cNvPr id="132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2025" cy="433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1" name="Rectangle 3"/>
          <p:cNvSpPr>
            <a:spLocks noChangeArrowheads="1"/>
          </p:cNvSpPr>
          <p:nvPr/>
        </p:nvSpPr>
        <p:spPr bwMode="auto">
          <a:xfrm>
            <a:off x="6891338" y="6488113"/>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http://www.duke.edu</a:t>
            </a:r>
          </a:p>
        </p:txBody>
      </p:sp>
      <p:pic>
        <p:nvPicPr>
          <p:cNvPr id="1321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63"/>
            <a:ext cx="4191000" cy="2395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3123" name="Title 1"/>
          <p:cNvSpPr>
            <a:spLocks noGrp="1"/>
          </p:cNvSpPr>
          <p:nvPr>
            <p:ph type="title"/>
          </p:nvPr>
        </p:nvSpPr>
        <p:spPr>
          <a:xfrm>
            <a:off x="228600" y="0"/>
            <a:ext cx="7924800" cy="1143000"/>
          </a:xfrm>
        </p:spPr>
        <p:txBody>
          <a:bodyPr/>
          <a:lstStyle/>
          <a:p>
            <a:pPr eaLnBrk="1" hangingPunct="1"/>
            <a:r>
              <a:rPr lang="en-US" altLang="en-US" smtClean="0"/>
              <a:t>Threats to Biodiversity</a:t>
            </a:r>
          </a:p>
        </p:txBody>
      </p:sp>
      <p:sp>
        <p:nvSpPr>
          <p:cNvPr id="133124" name="Rectangle 3"/>
          <p:cNvSpPr>
            <a:spLocks noChangeArrowheads="1"/>
          </p:cNvSpPr>
          <p:nvPr/>
        </p:nvSpPr>
        <p:spPr bwMode="auto">
          <a:xfrm>
            <a:off x="5468938" y="6488113"/>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Biodiversity Threat: riverthreat.net</a:t>
            </a:r>
          </a:p>
        </p:txBody>
      </p:sp>
      <p:pic>
        <p:nvPicPr>
          <p:cNvPr id="1331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1588"/>
            <a:ext cx="9020175"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0"/>
            <a:ext cx="22256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4147" name="Title 1"/>
          <p:cNvSpPr>
            <a:spLocks noGrp="1"/>
          </p:cNvSpPr>
          <p:nvPr>
            <p:ph type="title"/>
          </p:nvPr>
        </p:nvSpPr>
        <p:spPr/>
        <p:txBody>
          <a:bodyPr/>
          <a:lstStyle/>
          <a:p>
            <a:pPr eaLnBrk="1" hangingPunct="1"/>
            <a:r>
              <a:rPr lang="en-US" altLang="en-US" smtClean="0"/>
              <a:t>Human Water Security</a:t>
            </a:r>
          </a:p>
        </p:txBody>
      </p:sp>
      <p:sp>
        <p:nvSpPr>
          <p:cNvPr id="134148" name="Rectangle 3"/>
          <p:cNvSpPr>
            <a:spLocks noChangeArrowheads="1"/>
          </p:cNvSpPr>
          <p:nvPr/>
        </p:nvSpPr>
        <p:spPr bwMode="auto">
          <a:xfrm>
            <a:off x="1295400" y="6324600"/>
            <a:ext cx="477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Human Water Security Threat: riverthreat.net</a:t>
            </a:r>
          </a:p>
        </p:txBody>
      </p:sp>
      <p:pic>
        <p:nvPicPr>
          <p:cNvPr id="13414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988"/>
            <a:ext cx="9164638"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endParaRPr lang="en-US" altLang="en-US" smtClean="0"/>
          </a:p>
        </p:txBody>
      </p:sp>
      <p:sp>
        <p:nvSpPr>
          <p:cNvPr id="135171" name="Content Placeholder 2"/>
          <p:cNvSpPr>
            <a:spLocks noGrp="1"/>
          </p:cNvSpPr>
          <p:nvPr>
            <p:ph idx="1"/>
          </p:nvPr>
        </p:nvSpPr>
        <p:spPr/>
        <p:txBody>
          <a:bodyPr/>
          <a:lstStyle/>
          <a:p>
            <a:endParaRPr lang="en-US" altLang="en-US" smtClean="0"/>
          </a:p>
        </p:txBody>
      </p:sp>
      <p:pic>
        <p:nvPicPr>
          <p:cNvPr id="1351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5715000" cy="385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98800"/>
            <a:ext cx="55054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pPr eaLnBrk="1" hangingPunct="1"/>
            <a:r>
              <a:rPr lang="en-US" altLang="en-US" sz="4000" smtClean="0"/>
              <a:t>Predicted Temperature Increase</a:t>
            </a:r>
          </a:p>
        </p:txBody>
      </p:sp>
      <p:pic>
        <p:nvPicPr>
          <p:cNvPr id="136195" name="Picture 2" descr="Temperature Scenarios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8406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Box 3"/>
          <p:cNvSpPr txBox="1">
            <a:spLocks noChangeArrowheads="1"/>
          </p:cNvSpPr>
          <p:nvPr/>
        </p:nvSpPr>
        <p:spPr bwMode="auto">
          <a:xfrm>
            <a:off x="2944813" y="6488113"/>
            <a:ext cx="619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http://www.dailytemperaturecycle.com/fossilfuellifetime.htm</a:t>
            </a:r>
          </a:p>
        </p:txBody>
      </p:sp>
      <p:sp>
        <p:nvSpPr>
          <p:cNvPr id="136197" name="TextBox 4"/>
          <p:cNvSpPr txBox="1">
            <a:spLocks noChangeArrowheads="1"/>
          </p:cNvSpPr>
          <p:nvPr/>
        </p:nvSpPr>
        <p:spPr bwMode="auto">
          <a:xfrm rot="-5400000">
            <a:off x="773112" y="2884488"/>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Degrees F</a:t>
            </a:r>
          </a:p>
        </p:txBody>
      </p:sp>
      <p:sp>
        <p:nvSpPr>
          <p:cNvPr id="136198" name="TextBox 5"/>
          <p:cNvSpPr txBox="1">
            <a:spLocks noChangeArrowheads="1"/>
          </p:cNvSpPr>
          <p:nvPr/>
        </p:nvSpPr>
        <p:spPr bwMode="auto">
          <a:xfrm>
            <a:off x="4770438" y="5111750"/>
            <a:ext cx="65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Year</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7219" name="Title 1"/>
          <p:cNvSpPr>
            <a:spLocks noGrp="1"/>
          </p:cNvSpPr>
          <p:nvPr>
            <p:ph type="title"/>
          </p:nvPr>
        </p:nvSpPr>
        <p:spPr/>
        <p:txBody>
          <a:bodyPr/>
          <a:lstStyle/>
          <a:p>
            <a:endParaRPr lang="en-US" altLang="en-US" smtClean="0"/>
          </a:p>
        </p:txBody>
      </p:sp>
      <p:sp>
        <p:nvSpPr>
          <p:cNvPr id="137220" name="Content Placeholder 2"/>
          <p:cNvSpPr>
            <a:spLocks noGrp="1"/>
          </p:cNvSpPr>
          <p:nvPr>
            <p:ph idx="1"/>
          </p:nvPr>
        </p:nvSpPr>
        <p:spPr/>
        <p:txBody>
          <a:bodyPr/>
          <a:lstStyle/>
          <a:p>
            <a:endParaRPr lang="en-US" altLang="en-US" smtClean="0"/>
          </a:p>
        </p:txBody>
      </p:sp>
      <p:pic>
        <p:nvPicPr>
          <p:cNvPr id="1372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8" y="0"/>
            <a:ext cx="9047162" cy="655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r>
              <a:rPr lang="en-US" altLang="en-US" smtClean="0"/>
              <a:t>Food Stocks are Low</a:t>
            </a:r>
          </a:p>
        </p:txBody>
      </p:sp>
      <p:sp>
        <p:nvSpPr>
          <p:cNvPr id="138243" name="Content Placeholder 2"/>
          <p:cNvSpPr>
            <a:spLocks noGrp="1"/>
          </p:cNvSpPr>
          <p:nvPr>
            <p:ph idx="1"/>
          </p:nvPr>
        </p:nvSpPr>
        <p:spPr/>
        <p:txBody>
          <a:bodyPr/>
          <a:lstStyle/>
          <a:p>
            <a:pPr eaLnBrk="1" hangingPunct="1"/>
            <a:endParaRPr lang="en-US" altLang="en-US" smtClean="0"/>
          </a:p>
        </p:txBody>
      </p:sp>
      <p:pic>
        <p:nvPicPr>
          <p:cNvPr id="138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43025"/>
            <a:ext cx="76501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10069</TotalTime>
  <Words>3139</Words>
  <Application>Microsoft Office PowerPoint</Application>
  <PresentationFormat>On-screen Show (4:3)</PresentationFormat>
  <Paragraphs>552</Paragraphs>
  <Slides>125</Slides>
  <Notes>47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125</vt:i4>
      </vt:variant>
    </vt:vector>
  </HeadingPairs>
  <TitlesOfParts>
    <vt:vector size="128" baseType="lpstr">
      <vt:lpstr>Arial</vt:lpstr>
      <vt:lpstr>Calibri</vt:lpstr>
      <vt:lpstr>Default Design</vt:lpstr>
      <vt:lpstr>What will the world look like in 2100?</vt:lpstr>
      <vt:lpstr>Armed Conflict to Drop to 1 in 12 countries by 2050</vt:lpstr>
      <vt:lpstr>Armed Conflict</vt:lpstr>
      <vt:lpstr>US Federal Budget</vt:lpstr>
      <vt:lpstr>PowerPoint Presentation</vt:lpstr>
      <vt:lpstr>PowerPoint Presentation</vt:lpstr>
      <vt:lpstr>New $13 Billion Aircraft Carrier</vt:lpstr>
      <vt:lpstr>Military-Related Spending</vt:lpstr>
      <vt:lpstr>In 239 years, 222 years at war</vt:lpstr>
      <vt:lpstr>PowerPoint Presentation</vt:lpstr>
      <vt:lpstr>PowerPoint Presentation</vt:lpstr>
      <vt:lpstr>PowerPoint Presentation</vt:lpstr>
      <vt:lpstr>PowerPoint Presentation</vt:lpstr>
      <vt:lpstr>PowerPoint Presentation</vt:lpstr>
      <vt:lpstr>PowerPoint Presentation</vt:lpstr>
      <vt:lpstr>Fall-Scale Nuclear “Exchange”</vt:lpstr>
      <vt:lpstr>Future of Life Maps</vt:lpstr>
      <vt:lpstr>PowerPoint Presentation</vt:lpstr>
      <vt:lpstr>To Understand, You have to see it from their perspective</vt:lpstr>
      <vt:lpstr>PowerPoint Presentation</vt:lpstr>
      <vt:lpstr>The Military Industrial Complex</vt:lpstr>
      <vt:lpstr>In Summary</vt:lpstr>
      <vt:lpstr>Increase in Energy Demand</vt:lpstr>
      <vt:lpstr>PowerPoint Presentation</vt:lpstr>
      <vt:lpstr>Global Warming</vt:lpstr>
      <vt:lpstr>Sea Level Rise</vt:lpstr>
      <vt:lpstr>PowerPoint Presentation</vt:lpstr>
      <vt:lpstr>Corn Habitat</vt:lpstr>
      <vt:lpstr>Oil Runs Out by 2100</vt:lpstr>
      <vt:lpstr>Tight Oil</vt:lpstr>
      <vt:lpstr>Ethanol Food Connection</vt:lpstr>
      <vt:lpstr>Food Riots</vt:lpstr>
      <vt:lpstr>PowerPoint Presentation</vt:lpstr>
      <vt:lpstr>PowerPoint Presentation</vt:lpstr>
      <vt:lpstr>Summary</vt:lpstr>
      <vt:lpstr>Renewable Energy Momentum Has Passed The Tipping Point</vt:lpstr>
      <vt:lpstr>Renewables are Cost Effective</vt:lpstr>
      <vt:lpstr>US is Falling Behind</vt:lpstr>
      <vt:lpstr>PowerPoint Presentation</vt:lpstr>
      <vt:lpstr>US Subsidies Favor Oil &amp; Gas</vt:lpstr>
      <vt:lpstr>New Military-Industrial-Oil Complex?</vt:lpstr>
      <vt:lpstr>Why not Nuclear?</vt:lpstr>
      <vt:lpstr>Providing all global energy with clean renewable power</vt:lpstr>
      <vt:lpstr>1.3 Trillion Dollars Buys</vt:lpstr>
      <vt:lpstr>Pressure on Critical Land</vt:lpstr>
      <vt:lpstr>Nantucket Island</vt:lpstr>
      <vt:lpstr>Short-Term Thinking Leads to Long-Term Disasters</vt:lpstr>
      <vt:lpstr>Trump’s Proposed Changes:</vt:lpstr>
      <vt:lpstr>What can you do?</vt:lpstr>
      <vt:lpstr>What you can do</vt:lpstr>
      <vt:lpstr>What about  GIS Professionals?</vt:lpstr>
      <vt:lpstr>Additional Slides</vt:lpstr>
      <vt:lpstr>Hypothesis</vt:lpstr>
      <vt:lpstr>MSP</vt:lpstr>
      <vt:lpstr>Nuclear Arsenal</vt:lpstr>
      <vt:lpstr>PowerPoint Presentation</vt:lpstr>
      <vt:lpstr>PowerPoint Presentation</vt:lpstr>
      <vt:lpstr>All we have to do is:</vt:lpstr>
      <vt:lpstr>Ocean Acidification</vt:lpstr>
      <vt:lpstr>Increase in pH Since 1700s</vt:lpstr>
      <vt:lpstr>PowerPoint Presentation</vt:lpstr>
      <vt:lpstr>Fertility Rate: 2005</vt:lpstr>
      <vt:lpstr>PowerPoint Presentation</vt:lpstr>
      <vt:lpstr>Estimated World Population</vt:lpstr>
      <vt:lpstr>The Risk</vt:lpstr>
      <vt:lpstr>What does this have to do with GIS?</vt:lpstr>
      <vt:lpstr>US Renewable Energy</vt:lpstr>
      <vt:lpstr>PowerPoint Presentation</vt:lpstr>
      <vt:lpstr>Solar Engery</vt:lpstr>
      <vt:lpstr>Mean Annual Wind Speed</vt:lpstr>
      <vt:lpstr>Geothermal</vt:lpstr>
      <vt:lpstr>Biofuel</vt:lpstr>
      <vt:lpstr>Food Production in Increasing</vt:lpstr>
      <vt:lpstr>Greenhouse Gasses</vt:lpstr>
      <vt:lpstr>Carbon Dioxide Output</vt:lpstr>
      <vt:lpstr>Atmospheric CO2</vt:lpstr>
      <vt:lpstr>PowerPoint Presentation</vt:lpstr>
      <vt:lpstr>Fertility Rate: 1970</vt:lpstr>
      <vt:lpstr>PowerPoint Presentation</vt:lpstr>
      <vt:lpstr>Solar in the US</vt:lpstr>
      <vt:lpstr>Peak Oil?</vt:lpstr>
      <vt:lpstr>Spatial-Tempral Planning</vt:lpstr>
      <vt:lpstr>Impacted by Ocean Acidification</vt:lpstr>
      <vt:lpstr>Australian Fire Storms</vt:lpstr>
      <vt:lpstr>PowerPoint Presentation</vt:lpstr>
      <vt:lpstr>Food Security?</vt:lpstr>
      <vt:lpstr>Interconnected World</vt:lpstr>
      <vt:lpstr>PowerPoint Presentation</vt:lpstr>
      <vt:lpstr>Climate Change</vt:lpstr>
      <vt:lpstr>Increasing Food Consumption</vt:lpstr>
      <vt:lpstr>What will the world look like in 2100?</vt:lpstr>
      <vt:lpstr>Three Threats</vt:lpstr>
      <vt:lpstr>Coral Reef Bleaching</vt:lpstr>
      <vt:lpstr>Threats to Biodiversity</vt:lpstr>
      <vt:lpstr>Human Water Security</vt:lpstr>
      <vt:lpstr>PowerPoint Presentation</vt:lpstr>
      <vt:lpstr>Predicted Temperature Increase</vt:lpstr>
      <vt:lpstr>PowerPoint Presentation</vt:lpstr>
      <vt:lpstr>Food Stocks are Low</vt:lpstr>
      <vt:lpstr>Peak Phosphorus</vt:lpstr>
      <vt:lpstr>Ice Cover in Arctic</vt:lpstr>
      <vt:lpstr>Grand Challenges</vt:lpstr>
      <vt:lpstr>PowerPoint Presentation</vt:lpstr>
      <vt:lpstr>“Renewable, Clean, Energy”</vt:lpstr>
      <vt:lpstr>US Energy Sources</vt:lpstr>
      <vt:lpstr>US Renewable Energy</vt:lpstr>
      <vt:lpstr>Increased CO2 -&gt; Warming</vt:lpstr>
      <vt:lpstr>China Renewable Energy Center</vt:lpstr>
      <vt:lpstr>Energy Emissions</vt:lpstr>
      <vt:lpstr>Energy Usage In New York</vt:lpstr>
      <vt:lpstr>Global Potential Energy</vt:lpstr>
      <vt:lpstr>Military  Expenditures</vt:lpstr>
      <vt:lpstr>Nuclear Arsenal</vt:lpstr>
      <vt:lpstr>Arctic Ice Extent 2010</vt:lpstr>
      <vt:lpstr>Greenland Ice Melt</vt:lpstr>
      <vt:lpstr>World Phosphorus Reserves</vt:lpstr>
      <vt:lpstr>PowerPoint Presentation</vt:lpstr>
      <vt:lpstr>PowerPoint Presentation</vt:lpstr>
      <vt:lpstr>Change in Cereal Production</vt:lpstr>
      <vt:lpstr>World Happiness Map</vt:lpstr>
      <vt:lpstr>Risks to human happiness</vt:lpstr>
      <vt:lpstr>PowerPoint Presentation</vt:lpstr>
      <vt:lpstr>PowerPoint Presentation</vt:lpstr>
      <vt:lpstr>PowerPoint Presentation</vt:lpstr>
      <vt:lpstr>Global Armed Conflict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 322: Introduction to Geographic Information Systems</dc:title>
  <dc:creator>jimg</dc:creator>
  <cp:lastModifiedBy>jg2345</cp:lastModifiedBy>
  <cp:revision>192</cp:revision>
  <dcterms:created xsi:type="dcterms:W3CDTF">2008-05-04T17:53:48Z</dcterms:created>
  <dcterms:modified xsi:type="dcterms:W3CDTF">2017-12-07T01:00:21Z</dcterms:modified>
</cp:coreProperties>
</file>