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308" r:id="rId3"/>
    <p:sldId id="309" r:id="rId4"/>
    <p:sldId id="310" r:id="rId5"/>
    <p:sldId id="31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9F9F9"/>
    <a:srgbClr val="F2F2F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7" autoAdjust="0"/>
    <p:restoredTop sz="97815" autoAdjust="0"/>
  </p:normalViewPr>
  <p:slideViewPr>
    <p:cSldViewPr>
      <p:cViewPr varScale="1">
        <p:scale>
          <a:sx n="102" d="100"/>
          <a:sy n="102" d="100"/>
        </p:scale>
        <p:origin x="27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DB4DBA6-C2D5-462E-9389-7181E4FC4065}" type="datetimeFigureOut">
              <a:rPr lang="en-US"/>
              <a:pPr>
                <a:defRPr/>
              </a:pPr>
              <a:t>9/2/2013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0DE086-68FC-48F8-8BF5-A33DDCD2C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5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/>
            </a:lvl1pPr>
          </a:lstStyle>
          <a:p>
            <a:pPr>
              <a:defRPr/>
            </a:pPr>
            <a:fld id="{B8FA37B8-B560-4883-8DF8-BF38E2EC9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80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BC9767-155F-4624-BFCF-EB7F7769A11F}" type="slidenum">
              <a:rPr lang="en-US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56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62BD7AEE-3B1C-412B-ABA5-7FA27A996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4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4D6F469-861B-4A41-8F2E-4ED673EB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8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4FA088-9456-4A68-86A8-1D0B35C366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97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75" y="138113"/>
            <a:ext cx="7343775" cy="846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086032-3D38-417E-9C5A-9BB78F2DE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2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1783D-53B6-4A38-B43C-1D9DE1220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39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805E89-EC99-4FD0-9666-CA1C4E1A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8263F8B-86A6-43B7-B49C-AB9CE5749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DDFF9D-B2ED-4705-A379-172E72E0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08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68BB2F-2683-4244-959E-1DBDE854E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3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28094B-C154-4C82-8224-70E86E19FF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03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18A89D-D166-4B36-9408-54A392C419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57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160E99-B882-48E4-BAC2-2102F2A12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19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b="0" smtClean="0"/>
            </a:lvl1pPr>
          </a:lstStyle>
          <a:p>
            <a:pPr>
              <a:defRPr/>
            </a:pPr>
            <a:fld id="{DA9B2C40-8131-4C7D-87B0-40EFD56843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  <p:sldLayoutId id="2147484244" r:id="rId2"/>
    <p:sldLayoutId id="2147484245" r:id="rId3"/>
    <p:sldLayoutId id="2147484246" r:id="rId4"/>
    <p:sldLayoutId id="2147484247" r:id="rId5"/>
    <p:sldLayoutId id="2147484248" r:id="rId6"/>
    <p:sldLayoutId id="2147484249" r:id="rId7"/>
    <p:sldLayoutId id="2147484250" r:id="rId8"/>
    <p:sldLayoutId id="2147484251" r:id="rId9"/>
    <p:sldLayoutId id="2147484252" r:id="rId10"/>
    <p:sldLayoutId id="2147484253" r:id="rId11"/>
    <p:sldLayoutId id="214748425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gis_laye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228600"/>
            <a:ext cx="128428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Box 6"/>
          <p:cNvSpPr txBox="1">
            <a:spLocks noChangeArrowheads="1"/>
          </p:cNvSpPr>
          <p:nvPr/>
        </p:nvSpPr>
        <p:spPr bwMode="auto">
          <a:xfrm>
            <a:off x="350838" y="3657600"/>
            <a:ext cx="4953000" cy="954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6" tIns="45718" rIns="91436" bIns="45718">
            <a:spAutoFit/>
          </a:bodyPr>
          <a:lstStyle>
            <a:lvl1pPr>
              <a:spcBef>
                <a:spcPct val="20000"/>
              </a:spcBef>
              <a:buChar char="•"/>
              <a:defRPr sz="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latin typeface="Times New Roman" panose="02020603050405020304" pitchFamily="18" charset="0"/>
              </a:rPr>
              <a:t>Definition of Spatial References</a:t>
            </a:r>
            <a:endParaRPr lang="en-US" sz="2800" dirty="0">
              <a:latin typeface="Times New Roman" panose="02020603050405020304" pitchFamily="18" charset="0"/>
            </a:endParaRPr>
          </a:p>
        </p:txBody>
      </p:sp>
      <p:sp>
        <p:nvSpPr>
          <p:cNvPr id="16389" name="WordArt 3"/>
          <p:cNvSpPr>
            <a:spLocks noChangeArrowheads="1" noChangeShapeType="1" noTextEdit="1"/>
          </p:cNvSpPr>
          <p:nvPr/>
        </p:nvSpPr>
        <p:spPr bwMode="auto">
          <a:xfrm>
            <a:off x="2103438" y="415925"/>
            <a:ext cx="6430962" cy="1155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GSP 270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Reference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800" y="1652588"/>
            <a:ext cx="8785225" cy="5129212"/>
          </a:xfrm>
        </p:spPr>
        <p:txBody>
          <a:bodyPr/>
          <a:lstStyle/>
          <a:p>
            <a:r>
              <a:rPr lang="en-US" dirty="0" smtClean="0"/>
              <a:t>Also referred to as a “Coordinate System”</a:t>
            </a:r>
          </a:p>
          <a:p>
            <a:pPr lvl="1"/>
            <a:r>
              <a:rPr lang="en-US" dirty="0" smtClean="0"/>
              <a:t>Geographic Coordinate System</a:t>
            </a:r>
          </a:p>
          <a:p>
            <a:pPr lvl="1"/>
            <a:r>
              <a:rPr lang="en-US" dirty="0" smtClean="0"/>
              <a:t>Projected Coordinate System</a:t>
            </a:r>
          </a:p>
          <a:p>
            <a:r>
              <a:rPr lang="en-US" dirty="0" smtClean="0"/>
              <a:t>Try not to confuse this with the more general:</a:t>
            </a:r>
          </a:p>
          <a:p>
            <a:pPr lvl="1"/>
            <a:r>
              <a:rPr lang="en-US" dirty="0" smtClean="0"/>
              <a:t>Spherical Coordinate System</a:t>
            </a:r>
          </a:p>
          <a:p>
            <a:pPr lvl="1"/>
            <a:r>
              <a:rPr lang="en-US" dirty="0" smtClean="0"/>
              <a:t>Rectangular Coordinate </a:t>
            </a:r>
            <a:r>
              <a:rPr lang="en-US" dirty="0" smtClean="0"/>
              <a:t>System</a:t>
            </a:r>
          </a:p>
          <a:p>
            <a:r>
              <a:rPr lang="en-US" dirty="0" smtClean="0"/>
              <a:t>Esri uses:</a:t>
            </a:r>
          </a:p>
          <a:p>
            <a:pPr lvl="1"/>
            <a:r>
              <a:rPr lang="en-US" dirty="0" smtClean="0"/>
              <a:t>Coordinate System</a:t>
            </a:r>
          </a:p>
          <a:p>
            <a:pPr lvl="1"/>
            <a:r>
              <a:rPr lang="en-US" dirty="0" smtClean="0"/>
              <a:t>Spatial Reference System</a:t>
            </a:r>
          </a:p>
          <a:p>
            <a:pPr lvl="1"/>
            <a:r>
              <a:rPr lang="en-US" dirty="0" smtClean="0"/>
              <a:t>Projection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6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Reference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either:</a:t>
            </a:r>
          </a:p>
          <a:p>
            <a:pPr lvl="1"/>
            <a:r>
              <a:rPr lang="en-US" dirty="0" smtClean="0"/>
              <a:t>Geographic Coordinate System</a:t>
            </a:r>
          </a:p>
          <a:p>
            <a:r>
              <a:rPr lang="en-US" dirty="0" smtClean="0"/>
              <a:t>Or:</a:t>
            </a:r>
          </a:p>
          <a:p>
            <a:pPr lvl="1"/>
            <a:r>
              <a:rPr lang="en-US" dirty="0" smtClean="0"/>
              <a:t>Projected Coordinate System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63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Datum</a:t>
            </a:r>
          </a:p>
          <a:p>
            <a:pPr lvl="1"/>
            <a:r>
              <a:rPr lang="en-US" dirty="0" smtClean="0"/>
              <a:t>Ellipsoid</a:t>
            </a:r>
          </a:p>
          <a:p>
            <a:pPr lvl="2"/>
            <a:r>
              <a:rPr lang="en-US" dirty="0" smtClean="0"/>
              <a:t>Major Axis</a:t>
            </a:r>
          </a:p>
          <a:p>
            <a:pPr lvl="2"/>
            <a:r>
              <a:rPr lang="en-US" dirty="0" smtClean="0"/>
              <a:t>Inverse Flattening</a:t>
            </a:r>
          </a:p>
          <a:p>
            <a:pPr lvl="1"/>
            <a:r>
              <a:rPr lang="en-US" dirty="0" smtClean="0"/>
              <a:t>Primer Median (Greenwich)</a:t>
            </a:r>
          </a:p>
          <a:p>
            <a:r>
              <a:rPr lang="en-US" dirty="0" smtClean="0"/>
              <a:t>Units (Degrees)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0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Projected Coordinate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Geographic Coordinate System</a:t>
            </a:r>
          </a:p>
          <a:p>
            <a:r>
              <a:rPr lang="en-US" dirty="0" smtClean="0"/>
              <a:t>Projection Method: Mercator, etc.</a:t>
            </a:r>
          </a:p>
          <a:p>
            <a:r>
              <a:rPr lang="en-US" dirty="0" smtClean="0"/>
              <a:t>Parameters</a:t>
            </a:r>
          </a:p>
          <a:p>
            <a:pPr lvl="1"/>
            <a:r>
              <a:rPr lang="en-US" dirty="0" smtClean="0"/>
              <a:t>Number varies with the method</a:t>
            </a:r>
          </a:p>
          <a:p>
            <a:r>
              <a:rPr lang="en-US" dirty="0" smtClean="0"/>
              <a:t>Units</a:t>
            </a:r>
          </a:p>
          <a:p>
            <a:pPr lvl="1"/>
            <a:r>
              <a:rPr lang="en-US" dirty="0" smtClean="0"/>
              <a:t>Always linear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79709"/>
      </p:ext>
    </p:extLst>
  </p:cSld>
  <p:clrMapOvr>
    <a:masterClrMapping/>
  </p:clrMapOvr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0</TotalTime>
  <Words>104</Words>
  <Application>Microsoft Office PowerPoint</Application>
  <PresentationFormat>On-screen Show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Glass design template</vt:lpstr>
      <vt:lpstr>PowerPoint Presentation</vt:lpstr>
      <vt:lpstr>Spatial Reference System</vt:lpstr>
      <vt:lpstr>Spatial Reference System</vt:lpstr>
      <vt:lpstr>Geographic Coordinate System</vt:lpstr>
      <vt:lpstr>Projected Coordinate System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2012-02-08T17:34:05Z</dcterms:created>
  <dcterms:modified xsi:type="dcterms:W3CDTF">2013-09-02T18:19:07Z</dcterms:modified>
</cp:coreProperties>
</file>