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573" r:id="rId2"/>
    <p:sldId id="566" r:id="rId3"/>
    <p:sldId id="571" r:id="rId4"/>
    <p:sldId id="574" r:id="rId5"/>
    <p:sldId id="567" r:id="rId6"/>
    <p:sldId id="523" r:id="rId7"/>
    <p:sldId id="260" r:id="rId8"/>
    <p:sldId id="521" r:id="rId9"/>
    <p:sldId id="524" r:id="rId10"/>
    <p:sldId id="525" r:id="rId11"/>
    <p:sldId id="513" r:id="rId12"/>
    <p:sldId id="514" r:id="rId13"/>
    <p:sldId id="515" r:id="rId14"/>
    <p:sldId id="526" r:id="rId15"/>
    <p:sldId id="268" r:id="rId16"/>
    <p:sldId id="487" r:id="rId17"/>
    <p:sldId id="489" r:id="rId18"/>
    <p:sldId id="484" r:id="rId19"/>
    <p:sldId id="517" r:id="rId20"/>
    <p:sldId id="518" r:id="rId21"/>
    <p:sldId id="492" r:id="rId22"/>
    <p:sldId id="494" r:id="rId23"/>
    <p:sldId id="520" r:id="rId24"/>
    <p:sldId id="486" r:id="rId25"/>
    <p:sldId id="501" r:id="rId26"/>
    <p:sldId id="343" r:id="rId27"/>
    <p:sldId id="546" r:id="rId28"/>
    <p:sldId id="576" r:id="rId29"/>
    <p:sldId id="393" r:id="rId30"/>
    <p:sldId id="469" r:id="rId31"/>
    <p:sldId id="552" r:id="rId32"/>
    <p:sldId id="553" r:id="rId33"/>
    <p:sldId id="395" r:id="rId34"/>
    <p:sldId id="536" r:id="rId35"/>
    <p:sldId id="459" r:id="rId36"/>
    <p:sldId id="508" r:id="rId37"/>
    <p:sldId id="562" r:id="rId38"/>
    <p:sldId id="261" r:id="rId39"/>
    <p:sldId id="262" r:id="rId40"/>
    <p:sldId id="575" r:id="rId41"/>
    <p:sldId id="572" r:id="rId42"/>
    <p:sldId id="542" r:id="rId43"/>
    <p:sldId id="324" r:id="rId44"/>
    <p:sldId id="556" r:id="rId45"/>
    <p:sldId id="390" r:id="rId46"/>
    <p:sldId id="460" r:id="rId47"/>
    <p:sldId id="550" r:id="rId48"/>
    <p:sldId id="426" r:id="rId49"/>
    <p:sldId id="563" r:id="rId50"/>
    <p:sldId id="551" r:id="rId51"/>
    <p:sldId id="548" r:id="rId52"/>
    <p:sldId id="547" r:id="rId53"/>
    <p:sldId id="544" r:id="rId54"/>
    <p:sldId id="545" r:id="rId55"/>
    <p:sldId id="540" r:id="rId56"/>
    <p:sldId id="539" r:id="rId57"/>
    <p:sldId id="538" r:id="rId58"/>
    <p:sldId id="533" r:id="rId59"/>
    <p:sldId id="535" r:id="rId60"/>
    <p:sldId id="529" r:id="rId61"/>
    <p:sldId id="532" r:id="rId62"/>
    <p:sldId id="528" r:id="rId63"/>
    <p:sldId id="472" r:id="rId64"/>
    <p:sldId id="504" r:id="rId65"/>
    <p:sldId id="534" r:id="rId66"/>
    <p:sldId id="505" r:id="rId67"/>
    <p:sldId id="503" r:id="rId68"/>
    <p:sldId id="500" r:id="rId69"/>
    <p:sldId id="476" r:id="rId70"/>
    <p:sldId id="473" r:id="rId71"/>
    <p:sldId id="467" r:id="rId72"/>
    <p:sldId id="537" r:id="rId73"/>
    <p:sldId id="464" r:id="rId74"/>
    <p:sldId id="345" r:id="rId75"/>
    <p:sldId id="446" r:id="rId76"/>
    <p:sldId id="430" r:id="rId77"/>
    <p:sldId id="431" r:id="rId78"/>
    <p:sldId id="451" r:id="rId79"/>
    <p:sldId id="413" r:id="rId80"/>
    <p:sldId id="427" r:id="rId81"/>
    <p:sldId id="414" r:id="rId82"/>
    <p:sldId id="416" r:id="rId83"/>
    <p:sldId id="475" r:id="rId84"/>
    <p:sldId id="417" r:id="rId85"/>
    <p:sldId id="418" r:id="rId86"/>
    <p:sldId id="423" r:id="rId87"/>
    <p:sldId id="419" r:id="rId88"/>
    <p:sldId id="420" r:id="rId89"/>
    <p:sldId id="421" r:id="rId90"/>
    <p:sldId id="422" r:id="rId91"/>
    <p:sldId id="415" r:id="rId92"/>
    <p:sldId id="397" r:id="rId93"/>
    <p:sldId id="398" r:id="rId94"/>
    <p:sldId id="399" r:id="rId95"/>
    <p:sldId id="400" r:id="rId96"/>
    <p:sldId id="403" r:id="rId97"/>
    <p:sldId id="363" r:id="rId98"/>
    <p:sldId id="367" r:id="rId99"/>
    <p:sldId id="409" r:id="rId100"/>
    <p:sldId id="377" r:id="rId101"/>
    <p:sldId id="365" r:id="rId102"/>
    <p:sldId id="364" r:id="rId103"/>
    <p:sldId id="352" r:id="rId104"/>
    <p:sldId id="361" r:id="rId105"/>
    <p:sldId id="357" r:id="rId106"/>
    <p:sldId id="353" r:id="rId107"/>
    <p:sldId id="354" r:id="rId108"/>
    <p:sldId id="355" r:id="rId109"/>
    <p:sldId id="439" r:id="rId110"/>
    <p:sldId id="440" r:id="rId111"/>
    <p:sldId id="349" r:id="rId112"/>
    <p:sldId id="350" r:id="rId113"/>
    <p:sldId id="351" r:id="rId114"/>
    <p:sldId id="298" r:id="rId115"/>
    <p:sldId id="335" r:id="rId116"/>
    <p:sldId id="317" r:id="rId117"/>
    <p:sldId id="274" r:id="rId118"/>
    <p:sldId id="270" r:id="rId119"/>
    <p:sldId id="311" r:id="rId120"/>
    <p:sldId id="340" r:id="rId121"/>
    <p:sldId id="289" r:id="rId122"/>
    <p:sldId id="314" r:id="rId123"/>
    <p:sldId id="319" r:id="rId124"/>
    <p:sldId id="318" r:id="rId125"/>
    <p:sldId id="344" r:id="rId126"/>
    <p:sldId id="565" r:id="rId127"/>
    <p:sldId id="360" r:id="rId128"/>
    <p:sldId id="369" r:id="rId129"/>
    <p:sldId id="370" r:id="rId130"/>
    <p:sldId id="371" r:id="rId131"/>
    <p:sldId id="374" r:id="rId132"/>
    <p:sldId id="375" r:id="rId133"/>
    <p:sldId id="373" r:id="rId134"/>
    <p:sldId id="381" r:id="rId135"/>
    <p:sldId id="382" r:id="rId136"/>
    <p:sldId id="383" r:id="rId137"/>
    <p:sldId id="384" r:id="rId138"/>
    <p:sldId id="385" r:id="rId139"/>
    <p:sldId id="386" r:id="rId140"/>
    <p:sldId id="387" r:id="rId141"/>
    <p:sldId id="527" r:id="rId1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5D"/>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99" autoAdjust="0"/>
    <p:restoredTop sz="96450" autoAdjust="0"/>
  </p:normalViewPr>
  <p:slideViewPr>
    <p:cSldViewPr>
      <p:cViewPr varScale="1">
        <p:scale>
          <a:sx n="105" d="100"/>
          <a:sy n="105" d="100"/>
        </p:scale>
        <p:origin x="11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iki2.org/en/United_States_federal_budget#/media/File:2018_Federal_Budget_Infographic.p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Copper and tin combined together create bronze which were the best weapons of the time and gave this age it’s name “The Bronze Age”</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a:t>
            </a:fld>
            <a:endParaRPr lang="en-US" altLang="en-US"/>
          </a:p>
        </p:txBody>
      </p:sp>
    </p:spTree>
    <p:extLst>
      <p:ext uri="{BB962C8B-B14F-4D97-AF65-F5344CB8AC3E}">
        <p14:creationId xmlns:p14="http://schemas.microsoft.com/office/powerpoint/2010/main" val="6123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https://wiki2.org/en/United_States_federal_budget#/media/File:2018_Federal_Budget_Infographic.png</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27</a:t>
            </a:fld>
            <a:endParaRPr lang="en-US" altLang="en-US"/>
          </a:p>
        </p:txBody>
      </p:sp>
    </p:spTree>
    <p:extLst>
      <p:ext uri="{BB962C8B-B14F-4D97-AF65-F5344CB8AC3E}">
        <p14:creationId xmlns:p14="http://schemas.microsoft.com/office/powerpoint/2010/main" val="336330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30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https://watson.brown.edu/costsofwar/papers/summary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32</a:t>
            </a:fld>
            <a:endParaRPr lang="en-US" altLang="en-US"/>
          </a:p>
        </p:txBody>
      </p:sp>
    </p:spTree>
    <p:extLst>
      <p:ext uri="{BB962C8B-B14F-4D97-AF65-F5344CB8AC3E}">
        <p14:creationId xmlns:p14="http://schemas.microsoft.com/office/powerpoint/2010/main" val="272309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35</a:t>
            </a:fld>
            <a:endParaRPr lang="en-US" altLang="en-US"/>
          </a:p>
        </p:txBody>
      </p:sp>
    </p:spTree>
    <p:extLst>
      <p:ext uri="{BB962C8B-B14F-4D97-AF65-F5344CB8AC3E}">
        <p14:creationId xmlns:p14="http://schemas.microsoft.com/office/powerpoint/2010/main" val="324340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36</a:t>
            </a:fld>
            <a:endParaRPr lang="en-US" altLang="en-US"/>
          </a:p>
        </p:txBody>
      </p:sp>
    </p:spTree>
    <p:extLst>
      <p:ext uri="{BB962C8B-B14F-4D97-AF65-F5344CB8AC3E}">
        <p14:creationId xmlns:p14="http://schemas.microsoft.com/office/powerpoint/2010/main" val="77997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37</a:t>
            </a:fld>
            <a:endParaRPr lang="en-US" altLang="en-US"/>
          </a:p>
        </p:txBody>
      </p:sp>
    </p:spTree>
    <p:extLst>
      <p:ext uri="{BB962C8B-B14F-4D97-AF65-F5344CB8AC3E}">
        <p14:creationId xmlns:p14="http://schemas.microsoft.com/office/powerpoint/2010/main" val="245154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47</a:t>
            </a:fld>
            <a:endParaRPr lang="en-US" altLang="en-US"/>
          </a:p>
        </p:txBody>
      </p:sp>
    </p:spTree>
    <p:extLst>
      <p:ext uri="{BB962C8B-B14F-4D97-AF65-F5344CB8AC3E}">
        <p14:creationId xmlns:p14="http://schemas.microsoft.com/office/powerpoint/2010/main" val="25631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49</a:t>
            </a:fld>
            <a:endParaRPr lang="en-US" altLang="en-US"/>
          </a:p>
        </p:txBody>
      </p:sp>
    </p:spTree>
    <p:extLst>
      <p:ext uri="{BB962C8B-B14F-4D97-AF65-F5344CB8AC3E}">
        <p14:creationId xmlns:p14="http://schemas.microsoft.com/office/powerpoint/2010/main" val="3863778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50</a:t>
            </a:fld>
            <a:endParaRPr lang="en-US" altLang="en-US"/>
          </a:p>
        </p:txBody>
      </p:sp>
    </p:spTree>
    <p:extLst>
      <p:ext uri="{BB962C8B-B14F-4D97-AF65-F5344CB8AC3E}">
        <p14:creationId xmlns:p14="http://schemas.microsoft.com/office/powerpoint/2010/main" val="368898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 and Congressional Budget Office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51</a:t>
            </a:fld>
            <a:endParaRPr lang="en-US" altLang="en-US"/>
          </a:p>
        </p:txBody>
      </p:sp>
    </p:spTree>
    <p:extLst>
      <p:ext uri="{BB962C8B-B14F-4D97-AF65-F5344CB8AC3E}">
        <p14:creationId xmlns:p14="http://schemas.microsoft.com/office/powerpoint/2010/main" val="192644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PLOS Medicine survey</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52</a:t>
            </a:fld>
            <a:endParaRPr lang="en-US" altLang="en-US"/>
          </a:p>
        </p:txBody>
      </p:sp>
    </p:spTree>
    <p:extLst>
      <p:ext uri="{BB962C8B-B14F-4D97-AF65-F5344CB8AC3E}">
        <p14:creationId xmlns:p14="http://schemas.microsoft.com/office/powerpoint/2010/main" val="4101724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57</a:t>
            </a:fld>
            <a:endParaRPr lang="en-US" altLang="en-US"/>
          </a:p>
        </p:txBody>
      </p:sp>
    </p:spTree>
    <p:extLst>
      <p:ext uri="{BB962C8B-B14F-4D97-AF65-F5344CB8AC3E}">
        <p14:creationId xmlns:p14="http://schemas.microsoft.com/office/powerpoint/2010/main" val="788904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58</a:t>
            </a:fld>
            <a:endParaRPr lang="en-US" altLang="en-US"/>
          </a:p>
        </p:txBody>
      </p:sp>
    </p:spTree>
    <p:extLst>
      <p:ext uri="{BB962C8B-B14F-4D97-AF65-F5344CB8AC3E}">
        <p14:creationId xmlns:p14="http://schemas.microsoft.com/office/powerpoint/2010/main" val="1246393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59</a:t>
            </a:fld>
            <a:endParaRPr lang="en-US" altLang="en-US"/>
          </a:p>
        </p:txBody>
      </p:sp>
    </p:spTree>
    <p:extLst>
      <p:ext uri="{BB962C8B-B14F-4D97-AF65-F5344CB8AC3E}">
        <p14:creationId xmlns:p14="http://schemas.microsoft.com/office/powerpoint/2010/main" val="215072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60</a:t>
            </a:fld>
            <a:endParaRPr lang="en-US" altLang="en-US"/>
          </a:p>
        </p:txBody>
      </p:sp>
    </p:spTree>
    <p:extLst>
      <p:ext uri="{BB962C8B-B14F-4D97-AF65-F5344CB8AC3E}">
        <p14:creationId xmlns:p14="http://schemas.microsoft.com/office/powerpoint/2010/main" val="692666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71</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72</a:t>
            </a:fld>
            <a:endParaRPr lang="en-US" altLang="en-US"/>
          </a:p>
        </p:txBody>
      </p:sp>
    </p:spTree>
    <p:extLst>
      <p:ext uri="{BB962C8B-B14F-4D97-AF65-F5344CB8AC3E}">
        <p14:creationId xmlns:p14="http://schemas.microsoft.com/office/powerpoint/2010/main" val="206928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74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76</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77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12</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79</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81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82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91</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96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99</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100</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109</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124</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129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Britain 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13</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130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131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132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133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134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135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136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140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14</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22</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tinyurl.com/sm35lx7" TargetMode="External"/><Relationship Id="rId3" Type="http://schemas.openxmlformats.org/officeDocument/2006/relationships/hyperlink" Target="https://tinyurl.com/y39wlws8" TargetMode="External"/><Relationship Id="rId7" Type="http://schemas.openxmlformats.org/officeDocument/2006/relationships/hyperlink" Target="https://tinyurl.com/y9ffrjv7"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6" Type="http://schemas.openxmlformats.org/officeDocument/2006/relationships/hyperlink" Target="https://tinyurl.com/w95pzaj" TargetMode="External"/><Relationship Id="rId5" Type="http://schemas.openxmlformats.org/officeDocument/2006/relationships/hyperlink" Target="https://www.ipcc.ch/" TargetMode="External"/><Relationship Id="rId4" Type="http://schemas.openxmlformats.org/officeDocument/2006/relationships/hyperlink" Target="https://tinyurl.com/t3olklw"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archive.ipcc.ch/ipccreports/tar/wg1/016.ht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0813-85A8-CF02-A828-9C0EEB5DDE52}"/>
              </a:ext>
            </a:extLst>
          </p:cNvPr>
          <p:cNvSpPr>
            <a:spLocks noGrp="1"/>
          </p:cNvSpPr>
          <p:nvPr>
            <p:ph type="title"/>
          </p:nvPr>
        </p:nvSpPr>
        <p:spPr/>
        <p:txBody>
          <a:bodyPr/>
          <a:lstStyle/>
          <a:p>
            <a:r>
              <a:rPr lang="en-US" dirty="0"/>
              <a:t>My Goals</a:t>
            </a:r>
          </a:p>
        </p:txBody>
      </p:sp>
      <p:sp>
        <p:nvSpPr>
          <p:cNvPr id="3" name="Content Placeholder 2">
            <a:extLst>
              <a:ext uri="{FF2B5EF4-FFF2-40B4-BE49-F238E27FC236}">
                <a16:creationId xmlns:a16="http://schemas.microsoft.com/office/drawing/2014/main" id="{43AF34B6-DD3B-713C-D5F5-065152C5F122}"/>
              </a:ext>
            </a:extLst>
          </p:cNvPr>
          <p:cNvSpPr>
            <a:spLocks noGrp="1"/>
          </p:cNvSpPr>
          <p:nvPr>
            <p:ph idx="1"/>
          </p:nvPr>
        </p:nvSpPr>
        <p:spPr/>
        <p:txBody>
          <a:bodyPr/>
          <a:lstStyle/>
          <a:p>
            <a:r>
              <a:rPr lang="en-US" dirty="0"/>
              <a:t>All of you find careers that are truly satisfying</a:t>
            </a:r>
          </a:p>
          <a:p>
            <a:r>
              <a:rPr lang="en-US" dirty="0"/>
              <a:t>We have few regrets </a:t>
            </a:r>
          </a:p>
          <a:p>
            <a:r>
              <a:rPr lang="en-US" dirty="0"/>
              <a:t>We help make the world a better place for everyone</a:t>
            </a:r>
          </a:p>
          <a:p>
            <a:r>
              <a:rPr lang="en-US" dirty="0"/>
              <a:t>To do this, I feel we need to have a broader perspective </a:t>
            </a:r>
          </a:p>
        </p:txBody>
      </p:sp>
    </p:spTree>
    <p:extLst>
      <p:ext uri="{BB962C8B-B14F-4D97-AF65-F5344CB8AC3E}">
        <p14:creationId xmlns:p14="http://schemas.microsoft.com/office/powerpoint/2010/main" val="4098793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Arabian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
        <p:nvSpPr>
          <p:cNvPr id="4" name="TextBox 3"/>
          <p:cNvSpPr txBox="1"/>
          <p:nvPr/>
        </p:nvSpPr>
        <p:spPr>
          <a:xfrm>
            <a:off x="5829472" y="6488668"/>
            <a:ext cx="3352200" cy="369332"/>
          </a:xfrm>
          <a:prstGeom prst="rect">
            <a:avLst/>
          </a:prstGeom>
          <a:noFill/>
        </p:spPr>
        <p:txBody>
          <a:bodyPr wrap="none" rtlCol="0">
            <a:spAutoFit/>
          </a:bodyPr>
          <a:lstStyle/>
          <a:p>
            <a:r>
              <a:rPr lang="en-US" dirty="0"/>
              <a:t>worldmiddleages.blogspot.com</a:t>
            </a:r>
          </a:p>
        </p:txBody>
      </p:sp>
    </p:spTree>
    <p:extLst>
      <p:ext uri="{BB962C8B-B14F-4D97-AF65-F5344CB8AC3E}">
        <p14:creationId xmlns:p14="http://schemas.microsoft.com/office/powerpoint/2010/main" val="16160311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a:ln>
            <a:solidFill>
              <a:schemeClr val="tx2"/>
            </a:solidFill>
          </a:ln>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a:ln>
            <a:solidFill>
              <a:schemeClr val="tx2"/>
            </a:solidFill>
          </a:ln>
        </p:spPr>
      </p:pic>
      <p:sp>
        <p:nvSpPr>
          <p:cNvPr id="4" name="TextBox 3"/>
          <p:cNvSpPr txBox="1"/>
          <p:nvPr/>
        </p:nvSpPr>
        <p:spPr>
          <a:xfrm>
            <a:off x="152400" y="990600"/>
            <a:ext cx="1907895" cy="523220"/>
          </a:xfrm>
          <a:prstGeom prst="rect">
            <a:avLst/>
          </a:prstGeom>
          <a:noFill/>
        </p:spPr>
        <p:txBody>
          <a:bodyPr wrap="none" rtlCol="0">
            <a:spAutoFit/>
          </a:bodyPr>
          <a:lstStyle/>
          <a:p>
            <a:r>
              <a:rPr lang="en-US" sz="2800" dirty="0"/>
              <a:t>1492-1899</a:t>
            </a:r>
          </a:p>
        </p:txBody>
      </p:sp>
    </p:spTree>
    <p:extLst>
      <p:ext uri="{BB962C8B-B14F-4D97-AF65-F5344CB8AC3E}">
        <p14:creationId xmlns:p14="http://schemas.microsoft.com/office/powerpoint/2010/main" val="1015143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0" y="19988"/>
            <a:ext cx="9144000" cy="681723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240576" y="6503908"/>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854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6" name="Picture 2">
            <a:extLst>
              <a:ext uri="{FF2B5EF4-FFF2-40B4-BE49-F238E27FC236}">
                <a16:creationId xmlns:a16="http://schemas.microsoft.com/office/drawing/2014/main" id="{23157238-9835-D0BA-D1C0-A44D951A9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25545"/>
            <a:ext cx="9060094" cy="4611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
        <p:nvSpPr>
          <p:cNvPr id="6" name="Rectangle 5"/>
          <p:cNvSpPr/>
          <p:nvPr/>
        </p:nvSpPr>
        <p:spPr>
          <a:xfrm>
            <a:off x="2590800" y="6557929"/>
            <a:ext cx="6545494" cy="307777"/>
          </a:xfrm>
          <a:prstGeom prst="rect">
            <a:avLst/>
          </a:prstGeom>
        </p:spPr>
        <p:txBody>
          <a:bodyPr wrap="square">
            <a:spAutoFit/>
          </a:bodyPr>
          <a:lstStyle/>
          <a:p>
            <a:pPr algn="r"/>
            <a:r>
              <a:rPr lang="en-US" sz="1400" dirty="0"/>
              <a:t>https://en.wikipedia.org/wiki/Territorial_evolution_of_the_British_Empire</a:t>
            </a:r>
          </a:p>
        </p:txBody>
      </p:sp>
      <p:sp>
        <p:nvSpPr>
          <p:cNvPr id="7" name="Rectangle 6"/>
          <p:cNvSpPr/>
          <p:nvPr/>
        </p:nvSpPr>
        <p:spPr>
          <a:xfrm>
            <a:off x="152400" y="1066800"/>
            <a:ext cx="4572000" cy="646331"/>
          </a:xfrm>
          <a:prstGeom prst="rect">
            <a:avLst/>
          </a:prstGeom>
        </p:spPr>
        <p:txBody>
          <a:bodyPr>
            <a:spAutoFit/>
          </a:bodyPr>
          <a:lstStyle/>
          <a:p>
            <a:r>
              <a:rPr lang="en-US" dirty="0"/>
              <a:t>In 1913, Britain held sway over 412 million people, 1/4 the earths population</a:t>
            </a:r>
          </a:p>
        </p:txBody>
      </p:sp>
    </p:spTree>
    <p:extLst>
      <p:ext uri="{BB962C8B-B14F-4D97-AF65-F5344CB8AC3E}">
        <p14:creationId xmlns:p14="http://schemas.microsoft.com/office/powerpoint/2010/main" val="20177321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a:xfrm>
            <a:off x="228600" y="76200"/>
            <a:ext cx="7924800" cy="1143000"/>
          </a:xfrm>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41097" y="1676400"/>
            <a:ext cx="9067800" cy="4356713"/>
          </a:xfrm>
          <a:prstGeom prst="rect">
            <a:avLst/>
          </a:prstGeom>
        </p:spPr>
      </p:pic>
      <p:sp>
        <p:nvSpPr>
          <p:cNvPr id="3" name="TextBox 2"/>
          <p:cNvSpPr txBox="1"/>
          <p:nvPr/>
        </p:nvSpPr>
        <p:spPr>
          <a:xfrm>
            <a:off x="5520374" y="6519446"/>
            <a:ext cx="3609771" cy="338554"/>
          </a:xfrm>
          <a:prstGeom prst="rect">
            <a:avLst/>
          </a:prstGeom>
          <a:noFill/>
        </p:spPr>
        <p:txBody>
          <a:bodyPr wrap="none" rtlCol="0">
            <a:spAutoFit/>
          </a:bodyPr>
          <a:lstStyle/>
          <a:p>
            <a:r>
              <a:rPr lang="en-US" sz="1600" dirty="0"/>
              <a:t>en.wikipedia.org/wiki/</a:t>
            </a:r>
            <a:r>
              <a:rPr lang="en-US" sz="1600" dirty="0" err="1"/>
              <a:t>Western_culture</a:t>
            </a:r>
            <a:endParaRPr lang="en-US" sz="1600" dirty="0"/>
          </a:p>
        </p:txBody>
      </p:sp>
    </p:spTree>
    <p:extLst>
      <p:ext uri="{BB962C8B-B14F-4D97-AF65-F5344CB8AC3E}">
        <p14:creationId xmlns:p14="http://schemas.microsoft.com/office/powerpoint/2010/main" val="7467515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br>
              <a:rPr lang="en-US" altLang="en-US" sz="1800"/>
            </a:b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177526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a:t>en.wikipedia.org/wiki/</a:t>
            </a:r>
            <a:r>
              <a:rPr lang="en-US" dirty="0" err="1"/>
              <a:t>Berlin_Conference</a:t>
            </a:r>
            <a:endParaRPr lang="en-US" dirty="0"/>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76200"/>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EC843-2D8C-24C8-ED80-7AFA168C3600}"/>
              </a:ext>
            </a:extLst>
          </p:cNvPr>
          <p:cNvSpPr>
            <a:spLocks noGrp="1"/>
          </p:cNvSpPr>
          <p:nvPr>
            <p:ph type="title"/>
          </p:nvPr>
        </p:nvSpPr>
        <p:spPr/>
        <p:txBody>
          <a:bodyPr/>
          <a:lstStyle/>
          <a:p>
            <a:r>
              <a:rPr lang="en-US" dirty="0"/>
              <a:t>Dimensions of Perspective</a:t>
            </a:r>
          </a:p>
        </p:txBody>
      </p:sp>
      <p:sp>
        <p:nvSpPr>
          <p:cNvPr id="4" name="Content Placeholder 3">
            <a:extLst>
              <a:ext uri="{FF2B5EF4-FFF2-40B4-BE49-F238E27FC236}">
                <a16:creationId xmlns:a16="http://schemas.microsoft.com/office/drawing/2014/main" id="{98FF3D08-6F55-FAC6-1456-DF28FAF908D7}"/>
              </a:ext>
            </a:extLst>
          </p:cNvPr>
          <p:cNvSpPr>
            <a:spLocks noGrp="1"/>
          </p:cNvSpPr>
          <p:nvPr>
            <p:ph idx="1"/>
          </p:nvPr>
        </p:nvSpPr>
        <p:spPr/>
        <p:txBody>
          <a:bodyPr/>
          <a:lstStyle/>
          <a:p>
            <a:r>
              <a:rPr lang="en-US" dirty="0"/>
              <a:t>Spatial: Local to global</a:t>
            </a:r>
          </a:p>
          <a:p>
            <a:r>
              <a:rPr lang="en-US" dirty="0"/>
              <a:t>Time: Past, present and future</a:t>
            </a:r>
          </a:p>
          <a:p>
            <a:r>
              <a:rPr lang="en-US" dirty="0"/>
              <a:t>Culture: Individual to global</a:t>
            </a:r>
          </a:p>
          <a:p>
            <a:r>
              <a:rPr lang="en-US" dirty="0"/>
              <a:t>I feel this is important to:</a:t>
            </a:r>
          </a:p>
          <a:p>
            <a:pPr lvl="1"/>
            <a:r>
              <a:rPr lang="en-US" dirty="0"/>
              <a:t>Find solutions that everyone involved feels are good solutions</a:t>
            </a:r>
          </a:p>
          <a:p>
            <a:pPr lvl="1"/>
            <a:r>
              <a:rPr lang="en-US" dirty="0"/>
              <a:t>Minimize the number of decisions we regret later in life</a:t>
            </a:r>
          </a:p>
        </p:txBody>
      </p:sp>
    </p:spTree>
    <p:extLst>
      <p:ext uri="{BB962C8B-B14F-4D97-AF65-F5344CB8AC3E}">
        <p14:creationId xmlns:p14="http://schemas.microsoft.com/office/powerpoint/2010/main" val="288787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p:txBody>
      </p:sp>
    </p:spTree>
    <p:extLst>
      <p:ext uri="{BB962C8B-B14F-4D97-AF65-F5344CB8AC3E}">
        <p14:creationId xmlns:p14="http://schemas.microsoft.com/office/powerpoint/2010/main" val="305090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a:xfrm>
            <a:off x="76200" y="0"/>
            <a:ext cx="7924800" cy="1143000"/>
          </a:xfrm>
        </p:spPr>
        <p:txBody>
          <a:bodyPr/>
          <a:lstStyle/>
          <a:p>
            <a:r>
              <a:rPr lang="en-US" altLang="en-US" dirty="0"/>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p:cNvSpPr/>
          <p:nvPr/>
        </p:nvSpPr>
        <p:spPr>
          <a:xfrm>
            <a:off x="8016293" y="6488668"/>
            <a:ext cx="1095172" cy="369332"/>
          </a:xfrm>
          <a:prstGeom prst="rect">
            <a:avLst/>
          </a:prstGeom>
        </p:spPr>
        <p:txBody>
          <a:bodyPr wrap="none">
            <a:spAutoFit/>
          </a:bodyPr>
          <a:lstStyle/>
          <a:p>
            <a:r>
              <a:rPr lang="en-US" dirty="0"/>
              <a:t>wiki2.org</a:t>
            </a:r>
          </a:p>
        </p:txBody>
      </p:sp>
      <p:pic>
        <p:nvPicPr>
          <p:cNvPr id="5" name="Picture 4" descr="A diagram of a budget&#10;&#10;Description automatically generated with medium confidence">
            <a:extLst>
              <a:ext uri="{FF2B5EF4-FFF2-40B4-BE49-F238E27FC236}">
                <a16:creationId xmlns:a16="http://schemas.microsoft.com/office/drawing/2014/main" id="{98B6DF74-4C16-E66C-6E16-6B26CFC98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849" y="0"/>
            <a:ext cx="6802301" cy="6858000"/>
          </a:xfrm>
          <a:prstGeom prst="rect">
            <a:avLst/>
          </a:prstGeom>
        </p:spPr>
      </p:pic>
    </p:spTree>
    <p:extLst>
      <p:ext uri="{BB962C8B-B14F-4D97-AF65-F5344CB8AC3E}">
        <p14:creationId xmlns:p14="http://schemas.microsoft.com/office/powerpoint/2010/main" val="867116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dget Basics: Spending">
            <a:extLst>
              <a:ext uri="{FF2B5EF4-FFF2-40B4-BE49-F238E27FC236}">
                <a16:creationId xmlns:a16="http://schemas.microsoft.com/office/drawing/2014/main" id="{F130F610-29B0-EC05-5D90-2B9F61C4F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27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4DB0-63AC-6243-142C-331844A9B1FD}"/>
              </a:ext>
            </a:extLst>
          </p:cNvPr>
          <p:cNvSpPr>
            <a:spLocks noGrp="1"/>
          </p:cNvSpPr>
          <p:nvPr>
            <p:ph type="title"/>
          </p:nvPr>
        </p:nvSpPr>
        <p:spPr/>
        <p:txBody>
          <a:bodyPr/>
          <a:lstStyle/>
          <a:p>
            <a:r>
              <a:rPr lang="en-US" dirty="0"/>
              <a:t>Definition of Culture</a:t>
            </a:r>
          </a:p>
        </p:txBody>
      </p:sp>
      <p:sp>
        <p:nvSpPr>
          <p:cNvPr id="3" name="Content Placeholder 2">
            <a:extLst>
              <a:ext uri="{FF2B5EF4-FFF2-40B4-BE49-F238E27FC236}">
                <a16:creationId xmlns:a16="http://schemas.microsoft.com/office/drawing/2014/main" id="{E54D5B4E-392D-30B3-A59E-4732A270E987}"/>
              </a:ext>
            </a:extLst>
          </p:cNvPr>
          <p:cNvSpPr>
            <a:spLocks noGrp="1"/>
          </p:cNvSpPr>
          <p:nvPr>
            <p:ph sz="half" idx="1"/>
          </p:nvPr>
        </p:nvSpPr>
        <p:spPr>
          <a:xfrm>
            <a:off x="1295400" y="1295400"/>
            <a:ext cx="3886200" cy="5410200"/>
          </a:xfrm>
        </p:spPr>
        <p:txBody>
          <a:bodyPr>
            <a:normAutofit/>
          </a:bodyPr>
          <a:lstStyle/>
          <a:p>
            <a:r>
              <a:rPr lang="en-US" dirty="0"/>
              <a:t>The definition varies</a:t>
            </a:r>
          </a:p>
          <a:p>
            <a:r>
              <a:rPr lang="en-US" dirty="0"/>
              <a:t>Culture is:</a:t>
            </a:r>
          </a:p>
          <a:p>
            <a:pPr lvl="1"/>
            <a:r>
              <a:rPr lang="en-US" dirty="0"/>
              <a:t>Learned</a:t>
            </a:r>
          </a:p>
          <a:p>
            <a:pPr lvl="1"/>
            <a:r>
              <a:rPr lang="en-US" dirty="0"/>
              <a:t>Dynamic</a:t>
            </a:r>
          </a:p>
          <a:p>
            <a:pPr lvl="1"/>
            <a:r>
              <a:rPr lang="en-US" dirty="0"/>
              <a:t>Complex</a:t>
            </a:r>
          </a:p>
          <a:p>
            <a:r>
              <a:rPr lang="en-US" dirty="0"/>
              <a:t>Includes:</a:t>
            </a:r>
          </a:p>
          <a:p>
            <a:pPr lvl="1"/>
            <a:r>
              <a:rPr lang="en-US" dirty="0"/>
              <a:t>Ways of viewing the world, making decisions, etc.</a:t>
            </a:r>
          </a:p>
        </p:txBody>
      </p:sp>
      <p:sp>
        <p:nvSpPr>
          <p:cNvPr id="4" name="Content Placeholder 3">
            <a:extLst>
              <a:ext uri="{FF2B5EF4-FFF2-40B4-BE49-F238E27FC236}">
                <a16:creationId xmlns:a16="http://schemas.microsoft.com/office/drawing/2014/main" id="{776989DB-5FCC-2177-EFFC-62F8669F50AB}"/>
              </a:ext>
            </a:extLst>
          </p:cNvPr>
          <p:cNvSpPr>
            <a:spLocks noGrp="1"/>
          </p:cNvSpPr>
          <p:nvPr>
            <p:ph sz="half" idx="2"/>
          </p:nvPr>
        </p:nvSpPr>
        <p:spPr>
          <a:xfrm>
            <a:off x="5181600" y="1295400"/>
            <a:ext cx="3886200" cy="5334000"/>
          </a:xfrm>
        </p:spPr>
        <p:txBody>
          <a:bodyPr>
            <a:normAutofit/>
          </a:bodyPr>
          <a:lstStyle/>
          <a:p>
            <a:r>
              <a:rPr lang="en-US" dirty="0"/>
              <a:t>Includes:</a:t>
            </a:r>
          </a:p>
          <a:p>
            <a:pPr lvl="1"/>
            <a:r>
              <a:rPr lang="en-US" dirty="0"/>
              <a:t>Beliefs</a:t>
            </a:r>
          </a:p>
          <a:p>
            <a:pPr lvl="1"/>
            <a:r>
              <a:rPr lang="en-US" dirty="0"/>
              <a:t>Art</a:t>
            </a:r>
          </a:p>
          <a:p>
            <a:pPr lvl="1"/>
            <a:r>
              <a:rPr lang="en-US" dirty="0"/>
              <a:t>Law</a:t>
            </a:r>
          </a:p>
          <a:p>
            <a:pPr lvl="1"/>
            <a:r>
              <a:rPr lang="en-US" dirty="0"/>
              <a:t>Morals and values</a:t>
            </a:r>
          </a:p>
          <a:p>
            <a:pPr lvl="1"/>
            <a:r>
              <a:rPr lang="en-US" dirty="0"/>
              <a:t>Customs: ceremonies, holidays</a:t>
            </a:r>
          </a:p>
          <a:p>
            <a:pPr lvl="1"/>
            <a:r>
              <a:rPr lang="en-US" dirty="0"/>
              <a:t>Food</a:t>
            </a:r>
          </a:p>
          <a:p>
            <a:pPr lvl="1"/>
            <a:r>
              <a:rPr lang="en-US" dirty="0"/>
              <a:t>Language</a:t>
            </a:r>
          </a:p>
          <a:p>
            <a:pPr lvl="1"/>
            <a:r>
              <a:rPr lang="en-US" dirty="0"/>
              <a:t>Clothing</a:t>
            </a:r>
          </a:p>
          <a:p>
            <a:pPr lvl="1"/>
            <a:r>
              <a:rPr lang="en-US" dirty="0"/>
              <a:t>Religion/spirituality</a:t>
            </a:r>
          </a:p>
          <a:p>
            <a:pPr lvl="1"/>
            <a:r>
              <a:rPr lang="en-US" dirty="0"/>
              <a:t>Health care</a:t>
            </a:r>
          </a:p>
          <a:p>
            <a:endParaRPr lang="en-US" dirty="0"/>
          </a:p>
        </p:txBody>
      </p:sp>
    </p:spTree>
    <p:extLst>
      <p:ext uri="{BB962C8B-B14F-4D97-AF65-F5344CB8AC3E}">
        <p14:creationId xmlns:p14="http://schemas.microsoft.com/office/powerpoint/2010/main" val="3451138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extLst>
      <p:ext uri="{BB962C8B-B14F-4D97-AF65-F5344CB8AC3E}">
        <p14:creationId xmlns:p14="http://schemas.microsoft.com/office/powerpoint/2010/main" val="2154289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8149-657F-445E-84C4-20A2B03AF3CB}"/>
              </a:ext>
            </a:extLst>
          </p:cNvPr>
          <p:cNvSpPr>
            <a:spLocks noGrp="1"/>
          </p:cNvSpPr>
          <p:nvPr>
            <p:ph type="title"/>
          </p:nvPr>
        </p:nvSpPr>
        <p:spPr/>
        <p:txBody>
          <a:bodyPr/>
          <a:lstStyle/>
          <a:p>
            <a:r>
              <a:rPr lang="en-US" dirty="0"/>
              <a:t>Cost of Post-9/11 Wars</a:t>
            </a:r>
          </a:p>
        </p:txBody>
      </p:sp>
      <p:sp>
        <p:nvSpPr>
          <p:cNvPr id="3" name="Content Placeholder 2">
            <a:extLst>
              <a:ext uri="{FF2B5EF4-FFF2-40B4-BE49-F238E27FC236}">
                <a16:creationId xmlns:a16="http://schemas.microsoft.com/office/drawing/2014/main" id="{74BD202A-FA89-4D31-8573-364B1AB832EA}"/>
              </a:ext>
            </a:extLst>
          </p:cNvPr>
          <p:cNvSpPr>
            <a:spLocks noGrp="1"/>
          </p:cNvSpPr>
          <p:nvPr>
            <p:ph idx="1"/>
          </p:nvPr>
        </p:nvSpPr>
        <p:spPr/>
        <p:txBody>
          <a:bodyPr/>
          <a:lstStyle/>
          <a:p>
            <a:r>
              <a:rPr lang="en-US" dirty="0"/>
              <a:t>$8 trillion, $26,000 per US Citizen	</a:t>
            </a:r>
          </a:p>
          <a:p>
            <a:r>
              <a:rPr lang="en-US" dirty="0"/>
              <a:t>Over 801,000 lives lost by direct violence</a:t>
            </a:r>
          </a:p>
          <a:p>
            <a:r>
              <a:rPr lang="en-US" dirty="0"/>
              <a:t> 7,050 US Soldiers Killed</a:t>
            </a:r>
          </a:p>
          <a:p>
            <a:r>
              <a:rPr lang="en-US" dirty="0"/>
              <a:t>38 million people displaced</a:t>
            </a:r>
          </a:p>
          <a:p>
            <a:r>
              <a:rPr lang="en-US" dirty="0"/>
              <a:t>Revenue:</a:t>
            </a:r>
          </a:p>
          <a:p>
            <a:pPr lvl="1"/>
            <a:r>
              <a:rPr lang="en-US" dirty="0"/>
              <a:t>$7 trillion to defense contractors</a:t>
            </a:r>
          </a:p>
          <a:p>
            <a:pPr marL="0" indent="0">
              <a:buNone/>
            </a:pPr>
            <a:endParaRPr lang="en-US" dirty="0"/>
          </a:p>
        </p:txBody>
      </p:sp>
      <p:sp>
        <p:nvSpPr>
          <p:cNvPr id="4" name="TextBox 3">
            <a:extLst>
              <a:ext uri="{FF2B5EF4-FFF2-40B4-BE49-F238E27FC236}">
                <a16:creationId xmlns:a16="http://schemas.microsoft.com/office/drawing/2014/main" id="{9D978F20-309D-301C-AC50-37EC88A29D9F}"/>
              </a:ext>
            </a:extLst>
          </p:cNvPr>
          <p:cNvSpPr txBox="1"/>
          <p:nvPr/>
        </p:nvSpPr>
        <p:spPr>
          <a:xfrm>
            <a:off x="1143000" y="6324600"/>
            <a:ext cx="3070071" cy="369332"/>
          </a:xfrm>
          <a:prstGeom prst="rect">
            <a:avLst/>
          </a:prstGeom>
          <a:noFill/>
        </p:spPr>
        <p:txBody>
          <a:bodyPr wrap="none" rtlCol="0">
            <a:spAutoFit/>
          </a:bodyPr>
          <a:lstStyle/>
          <a:p>
            <a:r>
              <a:rPr lang="en-US" dirty="0"/>
              <a:t>https://tinyurl.com/7ka5e7pe</a:t>
            </a:r>
          </a:p>
        </p:txBody>
      </p:sp>
    </p:spTree>
    <p:extLst>
      <p:ext uri="{BB962C8B-B14F-4D97-AF65-F5344CB8AC3E}">
        <p14:creationId xmlns:p14="http://schemas.microsoft.com/office/powerpoint/2010/main" val="319290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dirty="0"/>
              <a:t>Military-Industrial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rot="19311272">
            <a:off x="3669475" y="3203381"/>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rot="16914794">
            <a:off x="497683" y="2702718"/>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extLst>
      <p:ext uri="{BB962C8B-B14F-4D97-AF65-F5344CB8AC3E}">
        <p14:creationId xmlns:p14="http://schemas.microsoft.com/office/powerpoint/2010/main" val="3014233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8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extLst>
      <p:ext uri="{BB962C8B-B14F-4D97-AF65-F5344CB8AC3E}">
        <p14:creationId xmlns:p14="http://schemas.microsoft.com/office/powerpoint/2010/main" val="400754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2819400" y="2286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838200" y="22098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838200" y="12192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2819400" y="22098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6" name="TextBox 15"/>
          <p:cNvSpPr txBox="1"/>
          <p:nvPr/>
        </p:nvSpPr>
        <p:spPr>
          <a:xfrm>
            <a:off x="6781800" y="228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Invasive </a:t>
            </a:r>
          </a:p>
          <a:p>
            <a:pPr algn="ctr" eaLnBrk="1" hangingPunct="1">
              <a:defRPr/>
            </a:pPr>
            <a:r>
              <a:rPr lang="en-US" sz="1600" dirty="0"/>
              <a:t>Species</a:t>
            </a:r>
          </a:p>
        </p:txBody>
      </p:sp>
      <p:sp>
        <p:nvSpPr>
          <p:cNvPr id="18" name="TextBox 17"/>
          <p:cNvSpPr txBox="1"/>
          <p:nvPr/>
        </p:nvSpPr>
        <p:spPr>
          <a:xfrm>
            <a:off x="838200" y="32004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0" name="Rectangle 19"/>
          <p:cNvSpPr/>
          <p:nvPr/>
        </p:nvSpPr>
        <p:spPr>
          <a:xfrm>
            <a:off x="7696200" y="2209800"/>
            <a:ext cx="1295400" cy="609600"/>
          </a:xfrm>
          <a:prstGeom prst="rect">
            <a:avLst/>
          </a:prstGeom>
          <a:solidFill>
            <a:srgbClr val="FEBBB0"/>
          </a:solidFill>
          <a:ln>
            <a:noFill/>
          </a:ln>
          <a:scene3d>
            <a:camera prst="orthographicFront"/>
            <a:lightRig rig="threePt" dir="t"/>
          </a:scene3d>
          <a:sp3d>
            <a:bevelT/>
          </a:sp3d>
        </p:spPr>
        <p:txBody>
          <a:bodyPr wrap="none" anchor="ctr" anchorCtr="0">
            <a:noAutofit/>
          </a:bodyPr>
          <a:lstStyle/>
          <a:p>
            <a:pPr algn="ctr" eaLnBrk="1" hangingPunct="1">
              <a:defRPr/>
            </a:pPr>
            <a:r>
              <a:rPr lang="en-US" altLang="en-US" sz="1600" dirty="0"/>
              <a:t>Over-fishing</a:t>
            </a:r>
          </a:p>
        </p:txBody>
      </p:sp>
      <p:sp>
        <p:nvSpPr>
          <p:cNvPr id="23" name="TextBox 22"/>
          <p:cNvSpPr txBox="1"/>
          <p:nvPr/>
        </p:nvSpPr>
        <p:spPr>
          <a:xfrm>
            <a:off x="8382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28194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6" name="TextBox 25"/>
          <p:cNvSpPr txBox="1"/>
          <p:nvPr/>
        </p:nvSpPr>
        <p:spPr>
          <a:xfrm>
            <a:off x="7696201" y="32004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Fertilizers </a:t>
            </a:r>
          </a:p>
          <a:p>
            <a:pPr algn="ctr" eaLnBrk="1" hangingPunct="1">
              <a:defRPr/>
            </a:pPr>
            <a:r>
              <a:rPr lang="en-US" sz="1600" dirty="0"/>
              <a:t>Reduced</a:t>
            </a:r>
          </a:p>
        </p:txBody>
      </p:sp>
      <p:sp>
        <p:nvSpPr>
          <p:cNvPr id="27" name="TextBox 26"/>
          <p:cNvSpPr txBox="1"/>
          <p:nvPr/>
        </p:nvSpPr>
        <p:spPr>
          <a:xfrm>
            <a:off x="7696200" y="41148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Phosphorus </a:t>
            </a:r>
          </a:p>
          <a:p>
            <a:pPr algn="ctr" eaLnBrk="1" hangingPunct="1">
              <a:defRPr/>
            </a:pPr>
            <a:r>
              <a:rPr lang="en-US" sz="1600" dirty="0"/>
              <a:t>Shortage</a:t>
            </a:r>
          </a:p>
        </p:txBody>
      </p:sp>
      <p:sp>
        <p:nvSpPr>
          <p:cNvPr id="29" name="TextBox 28"/>
          <p:cNvSpPr txBox="1"/>
          <p:nvPr/>
        </p:nvSpPr>
        <p:spPr>
          <a:xfrm>
            <a:off x="2819400" y="1219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Rise</a:t>
            </a:r>
          </a:p>
        </p:txBody>
      </p:sp>
      <p:sp>
        <p:nvSpPr>
          <p:cNvPr id="35" name="TextBox 34"/>
          <p:cNvSpPr txBox="1"/>
          <p:nvPr/>
        </p:nvSpPr>
        <p:spPr>
          <a:xfrm>
            <a:off x="5105400" y="228600"/>
            <a:ext cx="1371600" cy="584775"/>
          </a:xfrm>
          <a:prstGeom prst="rect">
            <a:avLst/>
          </a:prstGeom>
          <a:solidFill>
            <a:srgbClr val="FEBBB0"/>
          </a:solidFill>
          <a:ln>
            <a:solidFill>
              <a:schemeClr val="accent1">
                <a:shade val="50000"/>
              </a:schemeClr>
            </a:solidFill>
          </a:ln>
          <a:scene3d>
            <a:camera prst="orthographicFront"/>
            <a:lightRig rig="threePt" dir="t"/>
          </a:scene3d>
          <a:sp3d>
            <a:bevelT/>
          </a:sp3d>
        </p:spPr>
        <p:txBody>
          <a:bodyPr wrap="square">
            <a:spAutoFit/>
          </a:bodyPr>
          <a:lstStyle/>
          <a:p>
            <a:pPr algn="ctr" eaLnBrk="1" hangingPunct="1">
              <a:defRPr/>
            </a:pPr>
            <a:r>
              <a:rPr lang="en-US" sz="1600" dirty="0"/>
              <a:t>Increasing</a:t>
            </a:r>
          </a:p>
          <a:p>
            <a:pPr algn="ctr" eaLnBrk="1" hangingPunct="1">
              <a:defRPr/>
            </a:pPr>
            <a:r>
              <a:rPr lang="en-US" sz="1600" dirty="0"/>
              <a:t>Population</a:t>
            </a:r>
          </a:p>
        </p:txBody>
      </p:sp>
      <p:cxnSp>
        <p:nvCxnSpPr>
          <p:cNvPr id="224" name="Elbow Connector 223"/>
          <p:cNvCxnSpPr>
            <a:stCxn id="35" idx="2"/>
            <a:endCxn id="337" idx="0"/>
          </p:cNvCxnSpPr>
          <p:nvPr/>
        </p:nvCxnSpPr>
        <p:spPr>
          <a:xfrm rot="16200000" flipH="1">
            <a:off x="4978688" y="1625887"/>
            <a:ext cx="1853625" cy="2286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6" idx="2"/>
            <a:endCxn id="337" idx="0"/>
          </p:cNvCxnSpPr>
          <p:nvPr/>
        </p:nvCxnSpPr>
        <p:spPr>
          <a:xfrm rot="5400000">
            <a:off x="5816888" y="1016287"/>
            <a:ext cx="1853625" cy="1447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14" idx="3"/>
            <a:endCxn id="337" idx="1"/>
          </p:cNvCxnSpPr>
          <p:nvPr/>
        </p:nvCxnSpPr>
        <p:spPr>
          <a:xfrm>
            <a:off x="4191000" y="2502188"/>
            <a:ext cx="9906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7" idx="0"/>
            <a:endCxn id="26" idx="2"/>
          </p:cNvCxnSpPr>
          <p:nvPr/>
        </p:nvCxnSpPr>
        <p:spPr>
          <a:xfrm rot="5400000" flipH="1" flipV="1">
            <a:off x="8179088" y="3949988"/>
            <a:ext cx="329625" cy="1"/>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4191000" y="3162300"/>
            <a:ext cx="9906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1333500" y="20193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6" idx="1"/>
            <a:endCxn id="337" idx="3"/>
          </p:cNvCxnSpPr>
          <p:nvPr/>
        </p:nvCxnSpPr>
        <p:spPr>
          <a:xfrm rot="10800000">
            <a:off x="6858001" y="3162300"/>
            <a:ext cx="838201" cy="330488"/>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Elbow Connector 251"/>
          <p:cNvCxnSpPr>
            <a:stCxn id="20" idx="1"/>
            <a:endCxn id="337" idx="3"/>
          </p:cNvCxnSpPr>
          <p:nvPr/>
        </p:nvCxnSpPr>
        <p:spPr>
          <a:xfrm rot="10800000" flipV="1">
            <a:off x="6858000" y="2514600"/>
            <a:ext cx="838200" cy="6477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2209800" y="25021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2209800" y="5334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2209800" y="45595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5334000" y="42672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Famine</a:t>
            </a:r>
          </a:p>
        </p:txBody>
      </p:sp>
      <p:sp>
        <p:nvSpPr>
          <p:cNvPr id="275" name="Rounded Rectangle 274"/>
          <p:cNvSpPr/>
          <p:nvPr/>
        </p:nvSpPr>
        <p:spPr>
          <a:xfrm>
            <a:off x="64770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Death</a:t>
            </a:r>
          </a:p>
        </p:txBody>
      </p:sp>
      <p:sp>
        <p:nvSpPr>
          <p:cNvPr id="276" name="Rounded Rectangle 275"/>
          <p:cNvSpPr/>
          <p:nvPr/>
        </p:nvSpPr>
        <p:spPr>
          <a:xfrm>
            <a:off x="40386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Disease</a:t>
            </a:r>
          </a:p>
        </p:txBody>
      </p:sp>
      <p:cxnSp>
        <p:nvCxnSpPr>
          <p:cNvPr id="277" name="Elbow Connector 276"/>
          <p:cNvCxnSpPr>
            <a:stCxn id="337" idx="2"/>
            <a:endCxn id="274" idx="0"/>
          </p:cNvCxnSpPr>
          <p:nvPr/>
        </p:nvCxnSpPr>
        <p:spPr>
          <a:xfrm rot="5400000">
            <a:off x="5715000" y="39624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4762500" y="4838700"/>
            <a:ext cx="1219200" cy="12954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5981700" y="4914900"/>
            <a:ext cx="1219200" cy="11430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54102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5181600" y="26670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Availability</a:t>
            </a:r>
          </a:p>
        </p:txBody>
      </p:sp>
      <p:cxnSp>
        <p:nvCxnSpPr>
          <p:cNvPr id="352" name="Elbow Connector 351"/>
          <p:cNvCxnSpPr>
            <a:stCxn id="12" idx="3"/>
            <a:endCxn id="29" idx="1"/>
          </p:cNvCxnSpPr>
          <p:nvPr/>
        </p:nvCxnSpPr>
        <p:spPr>
          <a:xfrm flipV="1">
            <a:off x="2209800" y="1511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4191000" y="533400"/>
            <a:ext cx="9906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2209800" y="3162300"/>
            <a:ext cx="29718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4191000" y="1511588"/>
            <a:ext cx="9906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59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C940-9D2A-6437-280F-955565082189}"/>
              </a:ext>
            </a:extLst>
          </p:cNvPr>
          <p:cNvSpPr>
            <a:spLocks noGrp="1"/>
          </p:cNvSpPr>
          <p:nvPr>
            <p:ph type="title"/>
          </p:nvPr>
        </p:nvSpPr>
        <p:spPr/>
        <p:txBody>
          <a:bodyPr/>
          <a:lstStyle/>
          <a:p>
            <a:r>
              <a:rPr lang="en-US" dirty="0"/>
              <a:t>Jim’s Theory</a:t>
            </a:r>
          </a:p>
        </p:txBody>
      </p:sp>
      <p:sp>
        <p:nvSpPr>
          <p:cNvPr id="3" name="Content Placeholder 2">
            <a:extLst>
              <a:ext uri="{FF2B5EF4-FFF2-40B4-BE49-F238E27FC236}">
                <a16:creationId xmlns:a16="http://schemas.microsoft.com/office/drawing/2014/main" id="{A9BD0229-0527-6930-A3BA-2B0CBC82CBDE}"/>
              </a:ext>
            </a:extLst>
          </p:cNvPr>
          <p:cNvSpPr>
            <a:spLocks noGrp="1"/>
          </p:cNvSpPr>
          <p:nvPr>
            <p:ph idx="1"/>
          </p:nvPr>
        </p:nvSpPr>
        <p:spPr>
          <a:xfrm>
            <a:off x="1219200" y="1371600"/>
            <a:ext cx="5676616" cy="5105400"/>
          </a:xfrm>
        </p:spPr>
        <p:txBody>
          <a:bodyPr>
            <a:normAutofit fontScale="92500" lnSpcReduction="10000"/>
          </a:bodyPr>
          <a:lstStyle/>
          <a:p>
            <a:r>
              <a:rPr lang="en-US" dirty="0"/>
              <a:t>As of cultivation of crops and domestication of animals expanded, there was excess food all year around allowing a small number of people to rule over others.</a:t>
            </a:r>
          </a:p>
          <a:p>
            <a:r>
              <a:rPr lang="en-US" dirty="0"/>
              <a:t>Hierarchies formed around: politics, religion, and wealth/business</a:t>
            </a:r>
          </a:p>
          <a:p>
            <a:r>
              <a:rPr lang="en-US" dirty="0"/>
              <a:t>These hierarchies have expanded to a global level</a:t>
            </a:r>
          </a:p>
        </p:txBody>
      </p:sp>
      <p:sp>
        <p:nvSpPr>
          <p:cNvPr id="4" name="Isosceles Triangle 3">
            <a:extLst>
              <a:ext uri="{FF2B5EF4-FFF2-40B4-BE49-F238E27FC236}">
                <a16:creationId xmlns:a16="http://schemas.microsoft.com/office/drawing/2014/main" id="{E2026F4E-5468-D32E-BAC2-180DC90FA724}"/>
              </a:ext>
            </a:extLst>
          </p:cNvPr>
          <p:cNvSpPr/>
          <p:nvPr/>
        </p:nvSpPr>
        <p:spPr>
          <a:xfrm>
            <a:off x="6421272" y="1909774"/>
            <a:ext cx="2347415" cy="418303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332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CBC6-A57F-AA8F-5C76-98B7342730FD}"/>
              </a:ext>
            </a:extLst>
          </p:cNvPr>
          <p:cNvSpPr>
            <a:spLocks noGrp="1"/>
          </p:cNvSpPr>
          <p:nvPr>
            <p:ph type="title"/>
          </p:nvPr>
        </p:nvSpPr>
        <p:spPr/>
        <p:txBody>
          <a:bodyPr/>
          <a:lstStyle/>
          <a:p>
            <a:r>
              <a:rPr lang="en-US" dirty="0"/>
              <a:t>Power Corrupts</a:t>
            </a:r>
          </a:p>
        </p:txBody>
      </p:sp>
      <p:sp>
        <p:nvSpPr>
          <p:cNvPr id="3" name="Content Placeholder 2">
            <a:extLst>
              <a:ext uri="{FF2B5EF4-FFF2-40B4-BE49-F238E27FC236}">
                <a16:creationId xmlns:a16="http://schemas.microsoft.com/office/drawing/2014/main" id="{0F594A74-291F-94B2-8E73-89A9A5BBC7E8}"/>
              </a:ext>
            </a:extLst>
          </p:cNvPr>
          <p:cNvSpPr>
            <a:spLocks noGrp="1"/>
          </p:cNvSpPr>
          <p:nvPr>
            <p:ph idx="1"/>
          </p:nvPr>
        </p:nvSpPr>
        <p:spPr>
          <a:xfrm>
            <a:off x="1104900" y="1219200"/>
            <a:ext cx="7886700" cy="4814011"/>
          </a:xfrm>
        </p:spPr>
        <p:txBody>
          <a:bodyPr>
            <a:normAutofit/>
          </a:bodyPr>
          <a:lstStyle/>
          <a:p>
            <a:r>
              <a:rPr lang="en-US" dirty="0"/>
              <a:t>Many leaders see their role as controlling those under them and are always nervous of losing control</a:t>
            </a:r>
          </a:p>
          <a:p>
            <a:pPr lvl="1"/>
            <a:r>
              <a:rPr lang="en-US" dirty="0"/>
              <a:t>So, they try to tighten control</a:t>
            </a:r>
          </a:p>
          <a:p>
            <a:r>
              <a:rPr lang="en-US" dirty="0"/>
              <a:t>After you are on top, you can only get higher by conquering others (self reinforcing)</a:t>
            </a:r>
          </a:p>
          <a:p>
            <a:endParaRPr lang="en-US" dirty="0"/>
          </a:p>
        </p:txBody>
      </p:sp>
    </p:spTree>
    <p:extLst>
      <p:ext uri="{BB962C8B-B14F-4D97-AF65-F5344CB8AC3E}">
        <p14:creationId xmlns:p14="http://schemas.microsoft.com/office/powerpoint/2010/main" val="387657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E40349-A5FD-F357-DD18-8EB3CEE21F28}"/>
              </a:ext>
            </a:extLst>
          </p:cNvPr>
          <p:cNvSpPr>
            <a:spLocks noGrp="1"/>
          </p:cNvSpPr>
          <p:nvPr>
            <p:ph type="title"/>
          </p:nvPr>
        </p:nvSpPr>
        <p:spPr/>
        <p:txBody>
          <a:bodyPr/>
          <a:lstStyle/>
          <a:p>
            <a:r>
              <a:rPr lang="en-US" dirty="0"/>
              <a:t>What do you see?</a:t>
            </a:r>
          </a:p>
        </p:txBody>
      </p:sp>
      <p:pic>
        <p:nvPicPr>
          <p:cNvPr id="7" name="Picture 6">
            <a:extLst>
              <a:ext uri="{FF2B5EF4-FFF2-40B4-BE49-F238E27FC236}">
                <a16:creationId xmlns:a16="http://schemas.microsoft.com/office/drawing/2014/main" id="{A18C923D-4F09-986E-7E4C-CCC51444C0DC}"/>
              </a:ext>
            </a:extLst>
          </p:cNvPr>
          <p:cNvPicPr>
            <a:picLocks noChangeAspect="1"/>
          </p:cNvPicPr>
          <p:nvPr/>
        </p:nvPicPr>
        <p:blipFill>
          <a:blip r:embed="rId2"/>
          <a:stretch>
            <a:fillRect/>
          </a:stretch>
        </p:blipFill>
        <p:spPr>
          <a:xfrm>
            <a:off x="1176380" y="1600200"/>
            <a:ext cx="7967620" cy="5257800"/>
          </a:xfrm>
          <a:prstGeom prst="rect">
            <a:avLst/>
          </a:prstGeom>
        </p:spPr>
      </p:pic>
    </p:spTree>
    <p:extLst>
      <p:ext uri="{BB962C8B-B14F-4D97-AF65-F5344CB8AC3E}">
        <p14:creationId xmlns:p14="http://schemas.microsoft.com/office/powerpoint/2010/main" val="113995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CFA90-A4CC-DCB2-B841-CB759D7D6712}"/>
              </a:ext>
            </a:extLst>
          </p:cNvPr>
          <p:cNvSpPr>
            <a:spLocks noGrp="1"/>
          </p:cNvSpPr>
          <p:nvPr>
            <p:ph type="title"/>
          </p:nvPr>
        </p:nvSpPr>
        <p:spPr>
          <a:xfrm>
            <a:off x="1371600" y="538163"/>
            <a:ext cx="7772400" cy="1143000"/>
          </a:xfrm>
        </p:spPr>
        <p:txBody>
          <a:bodyPr/>
          <a:lstStyle/>
          <a:p>
            <a:r>
              <a:rPr lang="en-US" dirty="0"/>
              <a:t>Leads to</a:t>
            </a:r>
          </a:p>
        </p:txBody>
      </p:sp>
      <p:sp>
        <p:nvSpPr>
          <p:cNvPr id="7" name="Text Placeholder 6">
            <a:extLst>
              <a:ext uri="{FF2B5EF4-FFF2-40B4-BE49-F238E27FC236}">
                <a16:creationId xmlns:a16="http://schemas.microsoft.com/office/drawing/2014/main" id="{F5E98803-BD3A-9B17-5EC5-75EFEE568890}"/>
              </a:ext>
            </a:extLst>
          </p:cNvPr>
          <p:cNvSpPr>
            <a:spLocks noGrp="1"/>
          </p:cNvSpPr>
          <p:nvPr>
            <p:ph type="body" idx="1"/>
          </p:nvPr>
        </p:nvSpPr>
        <p:spPr>
          <a:xfrm>
            <a:off x="1219200" y="1798638"/>
            <a:ext cx="3735388" cy="639762"/>
          </a:xfrm>
        </p:spPr>
        <p:txBody>
          <a:bodyPr/>
          <a:lstStyle/>
          <a:p>
            <a:r>
              <a:rPr lang="en-US" dirty="0"/>
              <a:t>Big Business</a:t>
            </a:r>
          </a:p>
        </p:txBody>
      </p:sp>
      <p:sp>
        <p:nvSpPr>
          <p:cNvPr id="8" name="Content Placeholder 7">
            <a:extLst>
              <a:ext uri="{FF2B5EF4-FFF2-40B4-BE49-F238E27FC236}">
                <a16:creationId xmlns:a16="http://schemas.microsoft.com/office/drawing/2014/main" id="{F415B901-0E68-E6DD-988A-AE67544B1354}"/>
              </a:ext>
            </a:extLst>
          </p:cNvPr>
          <p:cNvSpPr>
            <a:spLocks noGrp="1"/>
          </p:cNvSpPr>
          <p:nvPr>
            <p:ph sz="half" idx="2"/>
          </p:nvPr>
        </p:nvSpPr>
        <p:spPr>
          <a:xfrm>
            <a:off x="1219200" y="2438400"/>
            <a:ext cx="3735388" cy="3951288"/>
          </a:xfrm>
        </p:spPr>
        <p:txBody>
          <a:bodyPr/>
          <a:lstStyle/>
          <a:p>
            <a:r>
              <a:rPr lang="en-US" dirty="0"/>
              <a:t>Technology</a:t>
            </a:r>
          </a:p>
          <a:p>
            <a:r>
              <a:rPr lang="en-US" dirty="0"/>
              <a:t>Commerce</a:t>
            </a:r>
          </a:p>
          <a:p>
            <a:r>
              <a:rPr lang="en-US" dirty="0"/>
              <a:t>War</a:t>
            </a:r>
          </a:p>
          <a:p>
            <a:r>
              <a:rPr lang="en-US" dirty="0"/>
              <a:t>Centralized energy</a:t>
            </a:r>
          </a:p>
          <a:p>
            <a:r>
              <a:rPr lang="en-US" dirty="0"/>
              <a:t>Drugs and surgery</a:t>
            </a:r>
          </a:p>
          <a:p>
            <a:r>
              <a:rPr lang="en-US" dirty="0"/>
              <a:t>Resource extraction</a:t>
            </a:r>
          </a:p>
          <a:p>
            <a:r>
              <a:rPr lang="en-US" dirty="0"/>
              <a:t>Fast food</a:t>
            </a:r>
          </a:p>
          <a:p>
            <a:r>
              <a:rPr lang="en-US" dirty="0"/>
              <a:t>Uniformity</a:t>
            </a:r>
          </a:p>
        </p:txBody>
      </p:sp>
      <p:sp>
        <p:nvSpPr>
          <p:cNvPr id="9" name="Text Placeholder 8">
            <a:extLst>
              <a:ext uri="{FF2B5EF4-FFF2-40B4-BE49-F238E27FC236}">
                <a16:creationId xmlns:a16="http://schemas.microsoft.com/office/drawing/2014/main" id="{B838798D-6120-2D5D-78BE-C62C6C099773}"/>
              </a:ext>
            </a:extLst>
          </p:cNvPr>
          <p:cNvSpPr>
            <a:spLocks noGrp="1"/>
          </p:cNvSpPr>
          <p:nvPr>
            <p:ph type="body" sz="quarter" idx="3"/>
          </p:nvPr>
        </p:nvSpPr>
        <p:spPr>
          <a:xfrm>
            <a:off x="5102225" y="1798638"/>
            <a:ext cx="4041775" cy="639762"/>
          </a:xfrm>
        </p:spPr>
        <p:txBody>
          <a:bodyPr/>
          <a:lstStyle/>
          <a:p>
            <a:r>
              <a:rPr lang="en-US" dirty="0"/>
              <a:t>Not so much</a:t>
            </a:r>
          </a:p>
        </p:txBody>
      </p:sp>
      <p:sp>
        <p:nvSpPr>
          <p:cNvPr id="10" name="Content Placeholder 9">
            <a:extLst>
              <a:ext uri="{FF2B5EF4-FFF2-40B4-BE49-F238E27FC236}">
                <a16:creationId xmlns:a16="http://schemas.microsoft.com/office/drawing/2014/main" id="{4B3534E6-9CB5-08A8-D107-400D93313707}"/>
              </a:ext>
            </a:extLst>
          </p:cNvPr>
          <p:cNvSpPr>
            <a:spLocks noGrp="1"/>
          </p:cNvSpPr>
          <p:nvPr>
            <p:ph sz="quarter" idx="4"/>
          </p:nvPr>
        </p:nvSpPr>
        <p:spPr>
          <a:xfrm>
            <a:off x="5102225" y="2438400"/>
            <a:ext cx="4041775" cy="3951288"/>
          </a:xfrm>
        </p:spPr>
        <p:txBody>
          <a:bodyPr/>
          <a:lstStyle/>
          <a:p>
            <a:r>
              <a:rPr lang="en-US" dirty="0"/>
              <a:t>Enlightenment</a:t>
            </a:r>
          </a:p>
          <a:p>
            <a:r>
              <a:rPr lang="en-US" dirty="0"/>
              <a:t>Exercise</a:t>
            </a:r>
          </a:p>
          <a:p>
            <a:r>
              <a:rPr lang="en-US" dirty="0"/>
              <a:t>Peace</a:t>
            </a:r>
          </a:p>
          <a:p>
            <a:r>
              <a:rPr lang="en-US" dirty="0"/>
              <a:t>Decentralized energy</a:t>
            </a:r>
          </a:p>
          <a:p>
            <a:r>
              <a:rPr lang="en-US" dirty="0"/>
              <a:t>Health </a:t>
            </a:r>
          </a:p>
          <a:p>
            <a:r>
              <a:rPr lang="en-US" dirty="0"/>
              <a:t>Reduce, reuse, recycle</a:t>
            </a:r>
          </a:p>
          <a:p>
            <a:r>
              <a:rPr lang="en-US" dirty="0"/>
              <a:t>Gardening</a:t>
            </a:r>
          </a:p>
          <a:p>
            <a:r>
              <a:rPr lang="en-US" dirty="0"/>
              <a:t>Diversity</a:t>
            </a:r>
          </a:p>
        </p:txBody>
      </p:sp>
    </p:spTree>
    <p:extLst>
      <p:ext uri="{BB962C8B-B14F-4D97-AF65-F5344CB8AC3E}">
        <p14:creationId xmlns:p14="http://schemas.microsoft.com/office/powerpoint/2010/main" val="1066228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4117-496A-BB32-62FB-3578831FAADB}"/>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5ABC47B2-DB6A-7D7B-C7BE-FF75B565F03D}"/>
              </a:ext>
            </a:extLst>
          </p:cNvPr>
          <p:cNvSpPr>
            <a:spLocks noGrp="1"/>
          </p:cNvSpPr>
          <p:nvPr>
            <p:ph idx="1"/>
          </p:nvPr>
        </p:nvSpPr>
        <p:spPr/>
        <p:txBody>
          <a:bodyPr/>
          <a:lstStyle/>
          <a:p>
            <a:r>
              <a:rPr lang="en-US" dirty="0"/>
              <a:t>Local to Global</a:t>
            </a:r>
          </a:p>
          <a:p>
            <a:r>
              <a:rPr lang="en-US" dirty="0"/>
              <a:t>Personal to Organizational</a:t>
            </a:r>
          </a:p>
          <a:p>
            <a:r>
              <a:rPr lang="en-US" dirty="0"/>
              <a:t>Now and in the Future</a:t>
            </a:r>
          </a:p>
        </p:txBody>
      </p:sp>
    </p:spTree>
    <p:extLst>
      <p:ext uri="{BB962C8B-B14F-4D97-AF65-F5344CB8AC3E}">
        <p14:creationId xmlns:p14="http://schemas.microsoft.com/office/powerpoint/2010/main" val="131609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Sources</a:t>
            </a:r>
          </a:p>
        </p:txBody>
      </p:sp>
      <p:sp>
        <p:nvSpPr>
          <p:cNvPr id="3" name="Content Placeholder 2"/>
          <p:cNvSpPr>
            <a:spLocks noGrp="1"/>
          </p:cNvSpPr>
          <p:nvPr>
            <p:ph idx="1"/>
          </p:nvPr>
        </p:nvSpPr>
        <p:spPr/>
        <p:txBody>
          <a:bodyPr/>
          <a:lstStyle/>
          <a:p>
            <a:r>
              <a:rPr lang="en-US" dirty="0"/>
              <a:t>NASA: </a:t>
            </a:r>
            <a:r>
              <a:rPr lang="en-US" dirty="0">
                <a:hlinkClick r:id="rId2"/>
              </a:rPr>
              <a:t>https://climate.nasa.gov/</a:t>
            </a:r>
            <a:endParaRPr lang="en-US" dirty="0"/>
          </a:p>
          <a:p>
            <a:r>
              <a:rPr lang="en-US" dirty="0"/>
              <a:t>US EIA: </a:t>
            </a:r>
            <a:r>
              <a:rPr lang="en-US" dirty="0">
                <a:hlinkClick r:id="rId3"/>
              </a:rPr>
              <a:t>https://tinyurl.com/y39wlws8</a:t>
            </a:r>
            <a:endParaRPr lang="en-US" dirty="0"/>
          </a:p>
          <a:p>
            <a:r>
              <a:rPr lang="en-US" dirty="0"/>
              <a:t>Canada.gov: </a:t>
            </a:r>
            <a:r>
              <a:rPr lang="en-US" dirty="0">
                <a:hlinkClick r:id="rId4"/>
              </a:rPr>
              <a:t>https://tinyurl.com/t3olklw</a:t>
            </a:r>
            <a:endParaRPr lang="en-US" dirty="0"/>
          </a:p>
          <a:p>
            <a:r>
              <a:rPr lang="en-US" dirty="0"/>
              <a:t>IPCC: </a:t>
            </a:r>
            <a:r>
              <a:rPr lang="en-US" dirty="0">
                <a:hlinkClick r:id="rId5"/>
              </a:rPr>
              <a:t>https://www.ipcc.ch/</a:t>
            </a:r>
            <a:endParaRPr lang="en-US" dirty="0"/>
          </a:p>
          <a:p>
            <a:r>
              <a:rPr lang="en-US" dirty="0"/>
              <a:t>BBC: </a:t>
            </a:r>
            <a:r>
              <a:rPr lang="en-US" dirty="0">
                <a:hlinkClick r:id="rId6"/>
              </a:rPr>
              <a:t>https://tinyurl.com/w95pzaj</a:t>
            </a:r>
            <a:endParaRPr lang="en-US" dirty="0"/>
          </a:p>
          <a:p>
            <a:r>
              <a:rPr lang="en-US" dirty="0"/>
              <a:t>UN: </a:t>
            </a:r>
            <a:r>
              <a:rPr lang="en-US" dirty="0">
                <a:hlinkClick r:id="rId7"/>
              </a:rPr>
              <a:t>https://tinyurl.com/y9ffrjv7</a:t>
            </a:r>
            <a:endParaRPr lang="en-US" dirty="0"/>
          </a:p>
          <a:p>
            <a:r>
              <a:rPr lang="en-US" dirty="0"/>
              <a:t>UK: </a:t>
            </a:r>
            <a:r>
              <a:rPr lang="en-US" dirty="0">
                <a:hlinkClick r:id="rId8"/>
              </a:rPr>
              <a:t>https://tinyurl.com/sm35lx7</a:t>
            </a:r>
            <a:endParaRPr lang="en-US" dirty="0"/>
          </a:p>
          <a:p>
            <a:endParaRPr lang="en-US" dirty="0"/>
          </a:p>
        </p:txBody>
      </p:sp>
    </p:spTree>
    <p:extLst>
      <p:ext uri="{BB962C8B-B14F-4D97-AF65-F5344CB8AC3E}">
        <p14:creationId xmlns:p14="http://schemas.microsoft.com/office/powerpoint/2010/main" val="1810238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4C83487-1E2A-4DA5-B80A-686ADD3AA36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4A2729D8-4763-4DA8-9757-FF646E845FE7}"/>
              </a:ext>
            </a:extLst>
          </p:cNvPr>
          <p:cNvSpPr/>
          <p:nvPr/>
        </p:nvSpPr>
        <p:spPr>
          <a:xfrm>
            <a:off x="2828055" y="3124633"/>
            <a:ext cx="4033719" cy="918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9" name="Rectangle 278">
            <a:extLst>
              <a:ext uri="{FF2B5EF4-FFF2-40B4-BE49-F238E27FC236}">
                <a16:creationId xmlns:a16="http://schemas.microsoft.com/office/drawing/2014/main" id="{65925F2F-6FDD-49B4-BCA1-F8B17C6A9A0E}"/>
              </a:ext>
            </a:extLst>
          </p:cNvPr>
          <p:cNvSpPr/>
          <p:nvPr/>
        </p:nvSpPr>
        <p:spPr>
          <a:xfrm>
            <a:off x="6530047" y="5005790"/>
            <a:ext cx="186423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1" name="Rectangle 60">
            <a:extLst>
              <a:ext uri="{FF2B5EF4-FFF2-40B4-BE49-F238E27FC236}">
                <a16:creationId xmlns:a16="http://schemas.microsoft.com/office/drawing/2014/main" id="{0C5093AA-D59B-4EA6-90D3-26ED11ABBC3B}"/>
              </a:ext>
            </a:extLst>
          </p:cNvPr>
          <p:cNvSpPr/>
          <p:nvPr/>
        </p:nvSpPr>
        <p:spPr>
          <a:xfrm>
            <a:off x="4464652" y="5005790"/>
            <a:ext cx="168876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3" name="Rectangle 62">
            <a:extLst>
              <a:ext uri="{FF2B5EF4-FFF2-40B4-BE49-F238E27FC236}">
                <a16:creationId xmlns:a16="http://schemas.microsoft.com/office/drawing/2014/main" id="{0C4DFC73-1E30-4D11-A745-4FC6007C4024}"/>
              </a:ext>
            </a:extLst>
          </p:cNvPr>
          <p:cNvSpPr/>
          <p:nvPr/>
        </p:nvSpPr>
        <p:spPr>
          <a:xfrm>
            <a:off x="2182687" y="1033558"/>
            <a:ext cx="5279478" cy="7491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Rectangle 11">
            <a:extLst>
              <a:ext uri="{FF2B5EF4-FFF2-40B4-BE49-F238E27FC236}">
                <a16:creationId xmlns:a16="http://schemas.microsoft.com/office/drawing/2014/main" id="{DFEB2B12-3833-464E-9359-0B149BDB7715}"/>
              </a:ext>
            </a:extLst>
          </p:cNvPr>
          <p:cNvSpPr/>
          <p:nvPr/>
        </p:nvSpPr>
        <p:spPr>
          <a:xfrm>
            <a:off x="6622901" y="5108134"/>
            <a:ext cx="777075"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sp>
        <p:nvSpPr>
          <p:cNvPr id="13" name="Rectangle 12">
            <a:extLst>
              <a:ext uri="{FF2B5EF4-FFF2-40B4-BE49-F238E27FC236}">
                <a16:creationId xmlns:a16="http://schemas.microsoft.com/office/drawing/2014/main" id="{6E3B011A-089F-4E80-A2AE-1F6756F557D8}"/>
              </a:ext>
            </a:extLst>
          </p:cNvPr>
          <p:cNvSpPr/>
          <p:nvPr/>
        </p:nvSpPr>
        <p:spPr>
          <a:xfrm>
            <a:off x="4571014" y="5113012"/>
            <a:ext cx="746027"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a:t>
            </a:r>
          </a:p>
        </p:txBody>
      </p:sp>
      <p:sp>
        <p:nvSpPr>
          <p:cNvPr id="14" name="TextBox 13">
            <a:extLst>
              <a:ext uri="{FF2B5EF4-FFF2-40B4-BE49-F238E27FC236}">
                <a16:creationId xmlns:a16="http://schemas.microsoft.com/office/drawing/2014/main" id="{59F20140-4D76-422D-8969-57C8589F7F6E}"/>
              </a:ext>
            </a:extLst>
          </p:cNvPr>
          <p:cNvSpPr txBox="1"/>
          <p:nvPr/>
        </p:nvSpPr>
        <p:spPr>
          <a:xfrm>
            <a:off x="6972874" y="6003293"/>
            <a:ext cx="1021433" cy="307777"/>
          </a:xfrm>
          <a:prstGeom prst="rect">
            <a:avLst/>
          </a:prstGeom>
          <a:noFill/>
        </p:spPr>
        <p:txBody>
          <a:bodyPr wrap="none" rtlCol="0">
            <a:spAutoFit/>
          </a:bodyPr>
          <a:lstStyle/>
          <a:p>
            <a:r>
              <a:rPr lang="en-US" sz="1400" dirty="0"/>
              <a:t>Timberland</a:t>
            </a:r>
          </a:p>
        </p:txBody>
      </p:sp>
      <p:sp>
        <p:nvSpPr>
          <p:cNvPr id="20" name="Rectangle 19">
            <a:extLst>
              <a:ext uri="{FF2B5EF4-FFF2-40B4-BE49-F238E27FC236}">
                <a16:creationId xmlns:a16="http://schemas.microsoft.com/office/drawing/2014/main" id="{A23AE8F3-B6BE-498B-8130-8FC03C924068}"/>
              </a:ext>
            </a:extLst>
          </p:cNvPr>
          <p:cNvSpPr/>
          <p:nvPr/>
        </p:nvSpPr>
        <p:spPr>
          <a:xfrm>
            <a:off x="121953" y="5121431"/>
            <a:ext cx="1239526" cy="573732"/>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Oceans</a:t>
            </a:r>
          </a:p>
        </p:txBody>
      </p:sp>
      <p:sp>
        <p:nvSpPr>
          <p:cNvPr id="25" name="TextBox 24">
            <a:extLst>
              <a:ext uri="{FF2B5EF4-FFF2-40B4-BE49-F238E27FC236}">
                <a16:creationId xmlns:a16="http://schemas.microsoft.com/office/drawing/2014/main" id="{7DCE7DE1-1804-4730-9C94-2EE62ADC993C}"/>
              </a:ext>
            </a:extLst>
          </p:cNvPr>
          <p:cNvSpPr txBox="1"/>
          <p:nvPr/>
        </p:nvSpPr>
        <p:spPr>
          <a:xfrm>
            <a:off x="4484893" y="1245487"/>
            <a:ext cx="620683" cy="369332"/>
          </a:xfrm>
          <a:prstGeom prst="rect">
            <a:avLst/>
          </a:prstGeom>
          <a:noFill/>
        </p:spPr>
        <p:txBody>
          <a:bodyPr wrap="none" rtlCol="0">
            <a:spAutoFit/>
          </a:bodyPr>
          <a:lstStyle/>
          <a:p>
            <a:r>
              <a:rPr lang="en-US" dirty="0"/>
              <a:t>GHG</a:t>
            </a:r>
          </a:p>
        </p:txBody>
      </p:sp>
      <p:cxnSp>
        <p:nvCxnSpPr>
          <p:cNvPr id="31" name="Connector: Elbow 30">
            <a:extLst>
              <a:ext uri="{FF2B5EF4-FFF2-40B4-BE49-F238E27FC236}">
                <a16:creationId xmlns:a16="http://schemas.microsoft.com/office/drawing/2014/main" id="{56A8A6E6-D74C-4F9C-BFDD-971E4A80BF28}"/>
              </a:ext>
            </a:extLst>
          </p:cNvPr>
          <p:cNvCxnSpPr>
            <a:cxnSpLocks/>
            <a:stCxn id="240" idx="1"/>
            <a:endCxn id="20" idx="0"/>
          </p:cNvCxnSpPr>
          <p:nvPr/>
        </p:nvCxnSpPr>
        <p:spPr>
          <a:xfrm rot="10800000" flipV="1">
            <a:off x="741716" y="1430153"/>
            <a:ext cx="1952898" cy="3691278"/>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DF57E03-7478-4163-8CEE-6AED9AE2CC7A}"/>
              </a:ext>
            </a:extLst>
          </p:cNvPr>
          <p:cNvCxnSpPr>
            <a:cxnSpLocks/>
            <a:endCxn id="240" idx="2"/>
          </p:cNvCxnSpPr>
          <p:nvPr/>
        </p:nvCxnSpPr>
        <p:spPr>
          <a:xfrm rot="5400000" flipH="1" flipV="1">
            <a:off x="2523079" y="2488682"/>
            <a:ext cx="1601994" cy="12700"/>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93D7E6-1E3F-4794-B04A-37D408741AE3}"/>
              </a:ext>
            </a:extLst>
          </p:cNvPr>
          <p:cNvSpPr txBox="1"/>
          <p:nvPr/>
        </p:nvSpPr>
        <p:spPr>
          <a:xfrm>
            <a:off x="3351852" y="214444"/>
            <a:ext cx="753220" cy="276999"/>
          </a:xfrm>
          <a:prstGeom prst="rect">
            <a:avLst/>
          </a:prstGeom>
          <a:noFill/>
        </p:spPr>
        <p:txBody>
          <a:bodyPr wrap="none" rtlCol="0">
            <a:spAutoFit/>
          </a:bodyPr>
          <a:lstStyle/>
          <a:p>
            <a:r>
              <a:rPr lang="en-US" sz="1200" dirty="0"/>
              <a:t>Warming</a:t>
            </a:r>
          </a:p>
        </p:txBody>
      </p:sp>
      <p:sp>
        <p:nvSpPr>
          <p:cNvPr id="45" name="TextBox 44">
            <a:extLst>
              <a:ext uri="{FF2B5EF4-FFF2-40B4-BE49-F238E27FC236}">
                <a16:creationId xmlns:a16="http://schemas.microsoft.com/office/drawing/2014/main" id="{1640B764-E7A2-4B69-B10E-518989FE3D8B}"/>
              </a:ext>
            </a:extLst>
          </p:cNvPr>
          <p:cNvSpPr txBox="1"/>
          <p:nvPr/>
        </p:nvSpPr>
        <p:spPr>
          <a:xfrm>
            <a:off x="4263497" y="1981744"/>
            <a:ext cx="859486" cy="600164"/>
          </a:xfrm>
          <a:prstGeom prst="rect">
            <a:avLst/>
          </a:prstGeom>
          <a:noFill/>
        </p:spPr>
        <p:txBody>
          <a:bodyPr wrap="square" rtlCol="0">
            <a:spAutoFit/>
          </a:bodyPr>
          <a:lstStyle/>
          <a:p>
            <a:r>
              <a:rPr lang="en-US" sz="1100" dirty="0"/>
              <a:t>Education, Regulation, Incentives</a:t>
            </a:r>
          </a:p>
        </p:txBody>
      </p:sp>
      <p:cxnSp>
        <p:nvCxnSpPr>
          <p:cNvPr id="54" name="Connector: Elbow 53">
            <a:extLst>
              <a:ext uri="{FF2B5EF4-FFF2-40B4-BE49-F238E27FC236}">
                <a16:creationId xmlns:a16="http://schemas.microsoft.com/office/drawing/2014/main" id="{C1DFF733-4960-4C03-9412-32A4CA7E529C}"/>
              </a:ext>
            </a:extLst>
          </p:cNvPr>
          <p:cNvCxnSpPr>
            <a:cxnSpLocks/>
            <a:stCxn id="57" idx="0"/>
          </p:cNvCxnSpPr>
          <p:nvPr/>
        </p:nvCxnSpPr>
        <p:spPr>
          <a:xfrm rot="5400000" flipH="1" flipV="1">
            <a:off x="2771202" y="4533834"/>
            <a:ext cx="1148600" cy="12700"/>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AC44B0E-FF48-40DF-A60D-B3AD8B8F5D8D}"/>
              </a:ext>
            </a:extLst>
          </p:cNvPr>
          <p:cNvSpPr/>
          <p:nvPr/>
        </p:nvSpPr>
        <p:spPr>
          <a:xfrm>
            <a:off x="2725739" y="5108134"/>
            <a:ext cx="1239526" cy="5595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Fossil Fuels</a:t>
            </a:r>
          </a:p>
        </p:txBody>
      </p:sp>
      <p:sp>
        <p:nvSpPr>
          <p:cNvPr id="36" name="Rectangle 35">
            <a:extLst>
              <a:ext uri="{FF2B5EF4-FFF2-40B4-BE49-F238E27FC236}">
                <a16:creationId xmlns:a16="http://schemas.microsoft.com/office/drawing/2014/main" id="{92A5E5E8-B85F-4DBA-9A68-61ADB33A25A1}"/>
              </a:ext>
            </a:extLst>
          </p:cNvPr>
          <p:cNvSpPr/>
          <p:nvPr/>
        </p:nvSpPr>
        <p:spPr>
          <a:xfrm>
            <a:off x="1333174" y="3192252"/>
            <a:ext cx="1091504" cy="775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Population</a:t>
            </a:r>
          </a:p>
          <a:p>
            <a:pPr algn="ctr"/>
            <a:r>
              <a:rPr lang="en-US" sz="1200" dirty="0">
                <a:solidFill>
                  <a:schemeClr val="tx1"/>
                </a:solidFill>
              </a:rPr>
              <a:t>7.7 billion</a:t>
            </a:r>
          </a:p>
        </p:txBody>
      </p:sp>
      <p:sp>
        <p:nvSpPr>
          <p:cNvPr id="41" name="Rectangle 40">
            <a:extLst>
              <a:ext uri="{FF2B5EF4-FFF2-40B4-BE49-F238E27FC236}">
                <a16:creationId xmlns:a16="http://schemas.microsoft.com/office/drawing/2014/main" id="{237E2ED8-F79E-4818-AB89-FBFDA8225FAE}"/>
              </a:ext>
            </a:extLst>
          </p:cNvPr>
          <p:cNvSpPr/>
          <p:nvPr/>
        </p:nvSpPr>
        <p:spPr>
          <a:xfrm>
            <a:off x="4207529" y="241762"/>
            <a:ext cx="1091504" cy="515064"/>
          </a:xfrm>
          <a:prstGeom prst="rect">
            <a:avLst/>
          </a:prstGeom>
          <a:solidFill>
            <a:srgbClr val="E974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Climate</a:t>
            </a:r>
          </a:p>
        </p:txBody>
      </p:sp>
      <p:cxnSp>
        <p:nvCxnSpPr>
          <p:cNvPr id="42" name="Connector: Elbow 41">
            <a:extLst>
              <a:ext uri="{FF2B5EF4-FFF2-40B4-BE49-F238E27FC236}">
                <a16:creationId xmlns:a16="http://schemas.microsoft.com/office/drawing/2014/main" id="{BD2CC374-DF7C-4661-ACAD-4C27DF4DF721}"/>
              </a:ext>
            </a:extLst>
          </p:cNvPr>
          <p:cNvCxnSpPr>
            <a:cxnSpLocks/>
            <a:stCxn id="41" idx="3"/>
            <a:endCxn id="61" idx="2"/>
          </p:cNvCxnSpPr>
          <p:nvPr/>
        </p:nvCxnSpPr>
        <p:spPr>
          <a:xfrm>
            <a:off x="5299033" y="499294"/>
            <a:ext cx="10002" cy="5213898"/>
          </a:xfrm>
          <a:prstGeom prst="bentConnector4">
            <a:avLst>
              <a:gd name="adj1" fmla="val 35047620"/>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3750B74-9A09-4724-8A6D-AE4041C4CAB0}"/>
              </a:ext>
            </a:extLst>
          </p:cNvPr>
          <p:cNvSpPr txBox="1"/>
          <p:nvPr/>
        </p:nvSpPr>
        <p:spPr>
          <a:xfrm>
            <a:off x="2777055" y="2199859"/>
            <a:ext cx="1175322" cy="261610"/>
          </a:xfrm>
          <a:prstGeom prst="rect">
            <a:avLst/>
          </a:prstGeom>
          <a:solidFill>
            <a:schemeClr val="bg1">
              <a:alpha val="86000"/>
            </a:schemeClr>
          </a:solidFill>
        </p:spPr>
        <p:txBody>
          <a:bodyPr wrap="none" rtlCol="0">
            <a:spAutoFit/>
          </a:bodyPr>
          <a:lstStyle/>
          <a:p>
            <a:r>
              <a:rPr lang="en-US" sz="1100" dirty="0"/>
              <a:t>35 Gigatons/Year</a:t>
            </a:r>
          </a:p>
        </p:txBody>
      </p:sp>
      <p:cxnSp>
        <p:nvCxnSpPr>
          <p:cNvPr id="58" name="Connector: Elbow 57">
            <a:extLst>
              <a:ext uri="{FF2B5EF4-FFF2-40B4-BE49-F238E27FC236}">
                <a16:creationId xmlns:a16="http://schemas.microsoft.com/office/drawing/2014/main" id="{98002BC5-9C0B-48A6-9A26-68D4699E1ACF}"/>
              </a:ext>
            </a:extLst>
          </p:cNvPr>
          <p:cNvCxnSpPr>
            <a:cxnSpLocks/>
            <a:stCxn id="36" idx="0"/>
            <a:endCxn id="36" idx="1"/>
          </p:cNvCxnSpPr>
          <p:nvPr/>
        </p:nvCxnSpPr>
        <p:spPr>
          <a:xfrm rot="16200000" flipH="1" flipV="1">
            <a:off x="1412266" y="3113159"/>
            <a:ext cx="387567" cy="545752"/>
          </a:xfrm>
          <a:prstGeom prst="bentConnector4">
            <a:avLst>
              <a:gd name="adj1" fmla="val -58983"/>
              <a:gd name="adj2" fmla="val 141887"/>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5E34B9BE-E862-4A0C-B081-99ABBC7BB0B3}"/>
              </a:ext>
            </a:extLst>
          </p:cNvPr>
          <p:cNvCxnSpPr>
            <a:cxnSpLocks/>
            <a:stCxn id="12" idx="0"/>
          </p:cNvCxnSpPr>
          <p:nvPr/>
        </p:nvCxnSpPr>
        <p:spPr>
          <a:xfrm rot="16200000" flipV="1">
            <a:off x="6122222" y="4218916"/>
            <a:ext cx="1151811" cy="626625"/>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BB9DB4E-446E-4F30-9DDA-AC7BD722C3C0}"/>
              </a:ext>
            </a:extLst>
          </p:cNvPr>
          <p:cNvCxnSpPr>
            <a:cxnSpLocks/>
            <a:stCxn id="36" idx="3"/>
            <a:endCxn id="75" idx="1"/>
          </p:cNvCxnSpPr>
          <p:nvPr/>
        </p:nvCxnSpPr>
        <p:spPr>
          <a:xfrm>
            <a:off x="2424678" y="3579819"/>
            <a:ext cx="403377" cy="4205"/>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65360D4-04E0-4176-8993-39A8E66A6D05}"/>
              </a:ext>
            </a:extLst>
          </p:cNvPr>
          <p:cNvCxnSpPr>
            <a:cxnSpLocks/>
            <a:stCxn id="13" idx="2"/>
            <a:endCxn id="36" idx="2"/>
          </p:cNvCxnSpPr>
          <p:nvPr/>
        </p:nvCxnSpPr>
        <p:spPr>
          <a:xfrm rot="5400000" flipH="1">
            <a:off x="2587307" y="3259005"/>
            <a:ext cx="1648340" cy="3065102"/>
          </a:xfrm>
          <a:prstGeom prst="bentConnector3">
            <a:avLst>
              <a:gd name="adj1" fmla="val -1925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578134CE-859A-4081-86ED-1C9BE27A1BC3}"/>
              </a:ext>
            </a:extLst>
          </p:cNvPr>
          <p:cNvCxnSpPr>
            <a:cxnSpLocks/>
            <a:stCxn id="45" idx="2"/>
          </p:cNvCxnSpPr>
          <p:nvPr/>
        </p:nvCxnSpPr>
        <p:spPr>
          <a:xfrm rot="16200000" flipH="1">
            <a:off x="4423860" y="2851288"/>
            <a:ext cx="542727" cy="3966"/>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179F210-0EC9-47FA-A958-036C34DEB4B9}"/>
              </a:ext>
            </a:extLst>
          </p:cNvPr>
          <p:cNvSpPr txBox="1"/>
          <p:nvPr/>
        </p:nvSpPr>
        <p:spPr>
          <a:xfrm rot="16200000">
            <a:off x="8337" y="2794892"/>
            <a:ext cx="1237839" cy="261610"/>
          </a:xfrm>
          <a:prstGeom prst="rect">
            <a:avLst/>
          </a:prstGeom>
          <a:noFill/>
        </p:spPr>
        <p:txBody>
          <a:bodyPr wrap="none" rtlCol="0">
            <a:spAutoFit/>
          </a:bodyPr>
          <a:lstStyle/>
          <a:p>
            <a:r>
              <a:rPr lang="en-US" sz="1100" dirty="0"/>
              <a:t>~30% of Emissions</a:t>
            </a:r>
          </a:p>
        </p:txBody>
      </p:sp>
      <p:cxnSp>
        <p:nvCxnSpPr>
          <p:cNvPr id="96" name="Connector: Elbow 95">
            <a:extLst>
              <a:ext uri="{FF2B5EF4-FFF2-40B4-BE49-F238E27FC236}">
                <a16:creationId xmlns:a16="http://schemas.microsoft.com/office/drawing/2014/main" id="{18B04E83-52C2-41C7-AF7E-6776B760A764}"/>
              </a:ext>
            </a:extLst>
          </p:cNvPr>
          <p:cNvCxnSpPr>
            <a:cxnSpLocks/>
            <a:endCxn id="158" idx="2"/>
          </p:cNvCxnSpPr>
          <p:nvPr/>
        </p:nvCxnSpPr>
        <p:spPr>
          <a:xfrm rot="5400000" flipH="1" flipV="1">
            <a:off x="5571911" y="2494151"/>
            <a:ext cx="1583795" cy="841"/>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6E4286E-9DC2-421C-A625-6536179597BF}"/>
              </a:ext>
            </a:extLst>
          </p:cNvPr>
          <p:cNvSpPr txBox="1"/>
          <p:nvPr/>
        </p:nvSpPr>
        <p:spPr>
          <a:xfrm>
            <a:off x="1121588" y="1971639"/>
            <a:ext cx="753732" cy="261610"/>
          </a:xfrm>
          <a:prstGeom prst="rect">
            <a:avLst/>
          </a:prstGeom>
          <a:noFill/>
        </p:spPr>
        <p:txBody>
          <a:bodyPr wrap="none" rtlCol="0">
            <a:spAutoFit/>
          </a:bodyPr>
          <a:lstStyle/>
          <a:p>
            <a:r>
              <a:rPr lang="en-US" sz="1100" dirty="0"/>
              <a:t>Education</a:t>
            </a:r>
          </a:p>
        </p:txBody>
      </p:sp>
      <p:sp>
        <p:nvSpPr>
          <p:cNvPr id="125" name="TextBox 124">
            <a:extLst>
              <a:ext uri="{FF2B5EF4-FFF2-40B4-BE49-F238E27FC236}">
                <a16:creationId xmlns:a16="http://schemas.microsoft.com/office/drawing/2014/main" id="{7A5DCD57-0978-47DE-BFA2-79273D4C8239}"/>
              </a:ext>
            </a:extLst>
          </p:cNvPr>
          <p:cNvSpPr txBox="1"/>
          <p:nvPr/>
        </p:nvSpPr>
        <p:spPr>
          <a:xfrm>
            <a:off x="1140824" y="2704780"/>
            <a:ext cx="734496" cy="261610"/>
          </a:xfrm>
          <a:prstGeom prst="rect">
            <a:avLst/>
          </a:prstGeom>
          <a:noFill/>
        </p:spPr>
        <p:txBody>
          <a:bodyPr wrap="none" rtlCol="0">
            <a:spAutoFit/>
          </a:bodyPr>
          <a:lstStyle/>
          <a:p>
            <a:r>
              <a:rPr lang="en-US" sz="1100" dirty="0"/>
              <a:t>+1%/year</a:t>
            </a:r>
          </a:p>
        </p:txBody>
      </p:sp>
      <p:cxnSp>
        <p:nvCxnSpPr>
          <p:cNvPr id="126" name="Connector: Elbow 125">
            <a:extLst>
              <a:ext uri="{FF2B5EF4-FFF2-40B4-BE49-F238E27FC236}">
                <a16:creationId xmlns:a16="http://schemas.microsoft.com/office/drawing/2014/main" id="{9FBA2345-44B7-454B-9F64-656F445B4904}"/>
              </a:ext>
            </a:extLst>
          </p:cNvPr>
          <p:cNvCxnSpPr>
            <a:cxnSpLocks/>
            <a:stCxn id="122" idx="2"/>
            <a:endCxn id="125" idx="0"/>
          </p:cNvCxnSpPr>
          <p:nvPr/>
        </p:nvCxnSpPr>
        <p:spPr>
          <a:xfrm rot="16200000" flipH="1">
            <a:off x="1267498" y="2464205"/>
            <a:ext cx="471531" cy="9618"/>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0699C67-CECD-428E-AEBC-481EE06390DC}"/>
              </a:ext>
            </a:extLst>
          </p:cNvPr>
          <p:cNvPicPr>
            <a:picLocks noChangeAspect="1"/>
          </p:cNvPicPr>
          <p:nvPr/>
        </p:nvPicPr>
        <p:blipFill>
          <a:blip r:embed="rId2"/>
          <a:stretch>
            <a:fillRect/>
          </a:stretch>
        </p:blipFill>
        <p:spPr>
          <a:xfrm>
            <a:off x="3142077" y="3208704"/>
            <a:ext cx="430835" cy="691488"/>
          </a:xfrm>
          <a:prstGeom prst="rect">
            <a:avLst/>
          </a:prstGeom>
        </p:spPr>
      </p:pic>
      <p:pic>
        <p:nvPicPr>
          <p:cNvPr id="133" name="Picture 132">
            <a:extLst>
              <a:ext uri="{FF2B5EF4-FFF2-40B4-BE49-F238E27FC236}">
                <a16:creationId xmlns:a16="http://schemas.microsoft.com/office/drawing/2014/main" id="{169AE4E0-2213-4B1F-890C-B6A215A9A197}"/>
              </a:ext>
            </a:extLst>
          </p:cNvPr>
          <p:cNvPicPr>
            <a:picLocks noChangeAspect="1"/>
          </p:cNvPicPr>
          <p:nvPr/>
        </p:nvPicPr>
        <p:blipFill>
          <a:blip r:embed="rId3"/>
          <a:stretch>
            <a:fillRect/>
          </a:stretch>
        </p:blipFill>
        <p:spPr>
          <a:xfrm>
            <a:off x="4471225" y="3266120"/>
            <a:ext cx="459568" cy="606297"/>
          </a:xfrm>
          <a:prstGeom prst="rect">
            <a:avLst/>
          </a:prstGeom>
        </p:spPr>
      </p:pic>
      <p:pic>
        <p:nvPicPr>
          <p:cNvPr id="136" name="Picture 135">
            <a:extLst>
              <a:ext uri="{FF2B5EF4-FFF2-40B4-BE49-F238E27FC236}">
                <a16:creationId xmlns:a16="http://schemas.microsoft.com/office/drawing/2014/main" id="{3B8F9F2F-BD18-4E41-ACE6-8954E9997D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0650" y="3292339"/>
            <a:ext cx="583354" cy="572645"/>
          </a:xfrm>
          <a:prstGeom prst="rect">
            <a:avLst/>
          </a:prstGeom>
        </p:spPr>
      </p:pic>
      <p:sp>
        <p:nvSpPr>
          <p:cNvPr id="143" name="Rectangle 142">
            <a:extLst>
              <a:ext uri="{FF2B5EF4-FFF2-40B4-BE49-F238E27FC236}">
                <a16:creationId xmlns:a16="http://schemas.microsoft.com/office/drawing/2014/main" id="{F3A46B47-BD0E-43CB-AA99-2A7432F800EC}"/>
              </a:ext>
            </a:extLst>
          </p:cNvPr>
          <p:cNvSpPr/>
          <p:nvPr/>
        </p:nvSpPr>
        <p:spPr>
          <a:xfrm>
            <a:off x="7390213" y="5113012"/>
            <a:ext cx="906333"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Forests</a:t>
            </a:r>
          </a:p>
        </p:txBody>
      </p:sp>
      <p:sp>
        <p:nvSpPr>
          <p:cNvPr id="158" name="Rectangle 157">
            <a:extLst>
              <a:ext uri="{FF2B5EF4-FFF2-40B4-BE49-F238E27FC236}">
                <a16:creationId xmlns:a16="http://schemas.microsoft.com/office/drawing/2014/main" id="{D082FA43-A213-484D-A87A-6C3E79314104}"/>
              </a:ext>
            </a:extLst>
          </p:cNvPr>
          <p:cNvSpPr/>
          <p:nvPr/>
        </p:nvSpPr>
        <p:spPr>
          <a:xfrm>
            <a:off x="5780610" y="1187609"/>
            <a:ext cx="1167238" cy="515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Recycled</a:t>
            </a:r>
          </a:p>
        </p:txBody>
      </p:sp>
      <p:cxnSp>
        <p:nvCxnSpPr>
          <p:cNvPr id="232" name="Connector: Elbow 231">
            <a:extLst>
              <a:ext uri="{FF2B5EF4-FFF2-40B4-BE49-F238E27FC236}">
                <a16:creationId xmlns:a16="http://schemas.microsoft.com/office/drawing/2014/main" id="{41C19E4D-088C-4DF1-AE1E-CE394EE4044B}"/>
              </a:ext>
            </a:extLst>
          </p:cNvPr>
          <p:cNvCxnSpPr>
            <a:cxnSpLocks/>
            <a:stCxn id="158" idx="3"/>
          </p:cNvCxnSpPr>
          <p:nvPr/>
        </p:nvCxnSpPr>
        <p:spPr>
          <a:xfrm>
            <a:off x="6947848" y="1445141"/>
            <a:ext cx="316374" cy="3560649"/>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F33089A3-0C4E-4BB8-8CB8-51F99914FD23}"/>
              </a:ext>
            </a:extLst>
          </p:cNvPr>
          <p:cNvSpPr/>
          <p:nvPr/>
        </p:nvSpPr>
        <p:spPr>
          <a:xfrm>
            <a:off x="2694614" y="1172621"/>
            <a:ext cx="1258923" cy="515064"/>
          </a:xfrm>
          <a:prstGeom prst="rect">
            <a:avLst/>
          </a:prstGeom>
          <a:solidFill>
            <a:srgbClr val="FF7D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Accumulating</a:t>
            </a:r>
          </a:p>
        </p:txBody>
      </p:sp>
      <p:cxnSp>
        <p:nvCxnSpPr>
          <p:cNvPr id="249" name="Connector: Elbow 248">
            <a:extLst>
              <a:ext uri="{FF2B5EF4-FFF2-40B4-BE49-F238E27FC236}">
                <a16:creationId xmlns:a16="http://schemas.microsoft.com/office/drawing/2014/main" id="{2FF10B54-E1A4-4A52-80D3-549B819A6D08}"/>
              </a:ext>
            </a:extLst>
          </p:cNvPr>
          <p:cNvCxnSpPr>
            <a:cxnSpLocks/>
            <a:stCxn id="240" idx="0"/>
            <a:endCxn id="41" idx="1"/>
          </p:cNvCxnSpPr>
          <p:nvPr/>
        </p:nvCxnSpPr>
        <p:spPr>
          <a:xfrm rot="5400000" flipH="1" flipV="1">
            <a:off x="3429139" y="394232"/>
            <a:ext cx="673327" cy="883453"/>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0F20EA43-342C-4CFA-939B-87620EDC0B77}"/>
              </a:ext>
            </a:extLst>
          </p:cNvPr>
          <p:cNvSpPr/>
          <p:nvPr/>
        </p:nvSpPr>
        <p:spPr>
          <a:xfrm>
            <a:off x="5299033" y="5112338"/>
            <a:ext cx="752638"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cxnSp>
        <p:nvCxnSpPr>
          <p:cNvPr id="273" name="Connector: Elbow 272">
            <a:extLst>
              <a:ext uri="{FF2B5EF4-FFF2-40B4-BE49-F238E27FC236}">
                <a16:creationId xmlns:a16="http://schemas.microsoft.com/office/drawing/2014/main" id="{A3D28358-7818-47F2-ADC7-08BA875A7710}"/>
              </a:ext>
            </a:extLst>
          </p:cNvPr>
          <p:cNvCxnSpPr>
            <a:cxnSpLocks/>
            <a:stCxn id="271" idx="0"/>
          </p:cNvCxnSpPr>
          <p:nvPr/>
        </p:nvCxnSpPr>
        <p:spPr>
          <a:xfrm rot="5400000" flipH="1" flipV="1">
            <a:off x="5452076" y="4179600"/>
            <a:ext cx="1156015" cy="709462"/>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D97AFCD8-BF91-42A1-BEC0-4B0C12FC107E}"/>
              </a:ext>
            </a:extLst>
          </p:cNvPr>
          <p:cNvSpPr/>
          <p:nvPr/>
        </p:nvSpPr>
        <p:spPr>
          <a:xfrm>
            <a:off x="4881665" y="6003292"/>
            <a:ext cx="870751" cy="307777"/>
          </a:xfrm>
          <a:prstGeom prst="rect">
            <a:avLst/>
          </a:prstGeom>
        </p:spPr>
        <p:txBody>
          <a:bodyPr wrap="none">
            <a:spAutoFit/>
          </a:bodyPr>
          <a:lstStyle/>
          <a:p>
            <a:r>
              <a:rPr lang="en-US" sz="1400" dirty="0"/>
              <a:t>Farmland</a:t>
            </a:r>
          </a:p>
        </p:txBody>
      </p:sp>
      <p:cxnSp>
        <p:nvCxnSpPr>
          <p:cNvPr id="282" name="Connector: Elbow 281">
            <a:extLst>
              <a:ext uri="{FF2B5EF4-FFF2-40B4-BE49-F238E27FC236}">
                <a16:creationId xmlns:a16="http://schemas.microsoft.com/office/drawing/2014/main" id="{4819DE43-CB81-4BF3-8119-09DCA044B09C}"/>
              </a:ext>
            </a:extLst>
          </p:cNvPr>
          <p:cNvCxnSpPr>
            <a:cxnSpLocks/>
            <a:stCxn id="41" idx="3"/>
            <a:endCxn id="279" idx="2"/>
          </p:cNvCxnSpPr>
          <p:nvPr/>
        </p:nvCxnSpPr>
        <p:spPr>
          <a:xfrm>
            <a:off x="5299033" y="499294"/>
            <a:ext cx="2163132" cy="5213898"/>
          </a:xfrm>
          <a:prstGeom prst="bentConnector4">
            <a:avLst>
              <a:gd name="adj1" fmla="val 161895"/>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6" name="Connector: Elbow 285">
            <a:extLst>
              <a:ext uri="{FF2B5EF4-FFF2-40B4-BE49-F238E27FC236}">
                <a16:creationId xmlns:a16="http://schemas.microsoft.com/office/drawing/2014/main" id="{FC8B6285-58C9-4796-99D3-14D989E51559}"/>
              </a:ext>
            </a:extLst>
          </p:cNvPr>
          <p:cNvCxnSpPr>
            <a:cxnSpLocks/>
            <a:stCxn id="158" idx="1"/>
          </p:cNvCxnSpPr>
          <p:nvPr/>
        </p:nvCxnSpPr>
        <p:spPr>
          <a:xfrm rot="10800000" flipV="1">
            <a:off x="5465358" y="1445140"/>
            <a:ext cx="315253" cy="3569057"/>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3AFE1D65-EAEA-4A88-8653-EDA8FE616479}"/>
              </a:ext>
            </a:extLst>
          </p:cNvPr>
          <p:cNvCxnSpPr>
            <a:cxnSpLocks/>
            <a:stCxn id="63" idx="3"/>
            <a:endCxn id="143" idx="0"/>
          </p:cNvCxnSpPr>
          <p:nvPr/>
        </p:nvCxnSpPr>
        <p:spPr>
          <a:xfrm>
            <a:off x="7462165" y="1408147"/>
            <a:ext cx="381215" cy="3704865"/>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8E20D73D-0884-4B84-A72C-659DF7355408}"/>
              </a:ext>
            </a:extLst>
          </p:cNvPr>
          <p:cNvSpPr/>
          <p:nvPr/>
        </p:nvSpPr>
        <p:spPr>
          <a:xfrm>
            <a:off x="4416537" y="4046692"/>
            <a:ext cx="744884" cy="307777"/>
          </a:xfrm>
          <a:prstGeom prst="rect">
            <a:avLst/>
          </a:prstGeom>
        </p:spPr>
        <p:txBody>
          <a:bodyPr wrap="none">
            <a:spAutoFit/>
          </a:bodyPr>
          <a:lstStyle/>
          <a:p>
            <a:r>
              <a:rPr lang="en-US" sz="1400" dirty="0"/>
              <a:t>Energy</a:t>
            </a:r>
            <a:r>
              <a:rPr lang="en-US" sz="1400" baseline="30000" dirty="0"/>
              <a:t>1</a:t>
            </a:r>
          </a:p>
        </p:txBody>
      </p:sp>
      <p:sp>
        <p:nvSpPr>
          <p:cNvPr id="330" name="TextBox 329">
            <a:extLst>
              <a:ext uri="{FF2B5EF4-FFF2-40B4-BE49-F238E27FC236}">
                <a16:creationId xmlns:a16="http://schemas.microsoft.com/office/drawing/2014/main" id="{2FCE03C1-C41C-42B1-A361-0903F5FF8F1B}"/>
              </a:ext>
            </a:extLst>
          </p:cNvPr>
          <p:cNvSpPr txBox="1"/>
          <p:nvPr/>
        </p:nvSpPr>
        <p:spPr>
          <a:xfrm>
            <a:off x="5371612" y="204861"/>
            <a:ext cx="3389902" cy="276999"/>
          </a:xfrm>
          <a:prstGeom prst="rect">
            <a:avLst/>
          </a:prstGeom>
          <a:noFill/>
        </p:spPr>
        <p:txBody>
          <a:bodyPr wrap="none" rtlCol="0">
            <a:spAutoFit/>
          </a:bodyPr>
          <a:lstStyle/>
          <a:p>
            <a:r>
              <a:rPr lang="en-US" sz="1200" dirty="0"/>
              <a:t>Warming Reducing Farm and Timber Lands By 2100</a:t>
            </a:r>
          </a:p>
        </p:txBody>
      </p:sp>
      <p:sp>
        <p:nvSpPr>
          <p:cNvPr id="359" name="TextBox 358">
            <a:extLst>
              <a:ext uri="{FF2B5EF4-FFF2-40B4-BE49-F238E27FC236}">
                <a16:creationId xmlns:a16="http://schemas.microsoft.com/office/drawing/2014/main" id="{457CE8C4-DE2F-4DA0-9D4F-E8CD86796E95}"/>
              </a:ext>
            </a:extLst>
          </p:cNvPr>
          <p:cNvSpPr txBox="1"/>
          <p:nvPr/>
        </p:nvSpPr>
        <p:spPr>
          <a:xfrm>
            <a:off x="3398861" y="3326691"/>
            <a:ext cx="495649" cy="307777"/>
          </a:xfrm>
          <a:prstGeom prst="rect">
            <a:avLst/>
          </a:prstGeom>
          <a:noFill/>
        </p:spPr>
        <p:txBody>
          <a:bodyPr wrap="none" rtlCol="0">
            <a:spAutoFit/>
          </a:bodyPr>
          <a:lstStyle/>
          <a:p>
            <a:r>
              <a:rPr lang="en-US" sz="1400" dirty="0"/>
              <a:t>85%</a:t>
            </a:r>
          </a:p>
        </p:txBody>
      </p:sp>
      <p:sp>
        <p:nvSpPr>
          <p:cNvPr id="360" name="TextBox 359">
            <a:extLst>
              <a:ext uri="{FF2B5EF4-FFF2-40B4-BE49-F238E27FC236}">
                <a16:creationId xmlns:a16="http://schemas.microsoft.com/office/drawing/2014/main" id="{0B1E5951-16EB-4828-AF10-74D305803558}"/>
              </a:ext>
            </a:extLst>
          </p:cNvPr>
          <p:cNvSpPr txBox="1"/>
          <p:nvPr/>
        </p:nvSpPr>
        <p:spPr>
          <a:xfrm>
            <a:off x="5663300" y="3291030"/>
            <a:ext cx="495649" cy="307777"/>
          </a:xfrm>
          <a:prstGeom prst="rect">
            <a:avLst/>
          </a:prstGeom>
          <a:noFill/>
        </p:spPr>
        <p:txBody>
          <a:bodyPr wrap="none" rtlCol="0">
            <a:spAutoFit/>
          </a:bodyPr>
          <a:lstStyle/>
          <a:p>
            <a:r>
              <a:rPr lang="en-US" sz="1400" dirty="0"/>
              <a:t>10%</a:t>
            </a:r>
          </a:p>
        </p:txBody>
      </p:sp>
      <p:sp>
        <p:nvSpPr>
          <p:cNvPr id="361" name="TextBox 360">
            <a:extLst>
              <a:ext uri="{FF2B5EF4-FFF2-40B4-BE49-F238E27FC236}">
                <a16:creationId xmlns:a16="http://schemas.microsoft.com/office/drawing/2014/main" id="{0FAF2E26-EA8D-42EA-9E88-40D0429D49B9}"/>
              </a:ext>
            </a:extLst>
          </p:cNvPr>
          <p:cNvSpPr txBox="1"/>
          <p:nvPr/>
        </p:nvSpPr>
        <p:spPr>
          <a:xfrm>
            <a:off x="4111725" y="3554448"/>
            <a:ext cx="540533" cy="307777"/>
          </a:xfrm>
          <a:prstGeom prst="rect">
            <a:avLst/>
          </a:prstGeom>
          <a:noFill/>
        </p:spPr>
        <p:txBody>
          <a:bodyPr wrap="none" rtlCol="0">
            <a:spAutoFit/>
          </a:bodyPr>
          <a:lstStyle/>
          <a:p>
            <a:r>
              <a:rPr lang="en-US" sz="1400" dirty="0"/>
              <a:t>2.6%</a:t>
            </a:r>
          </a:p>
        </p:txBody>
      </p:sp>
      <p:sp>
        <p:nvSpPr>
          <p:cNvPr id="362" name="TextBox 361">
            <a:extLst>
              <a:ext uri="{FF2B5EF4-FFF2-40B4-BE49-F238E27FC236}">
                <a16:creationId xmlns:a16="http://schemas.microsoft.com/office/drawing/2014/main" id="{4A37A2D2-8A12-4918-A188-AA59A77AF633}"/>
              </a:ext>
            </a:extLst>
          </p:cNvPr>
          <p:cNvSpPr txBox="1"/>
          <p:nvPr/>
        </p:nvSpPr>
        <p:spPr>
          <a:xfrm>
            <a:off x="197232" y="6428304"/>
            <a:ext cx="6897914" cy="307777"/>
          </a:xfrm>
          <a:prstGeom prst="rect">
            <a:avLst/>
          </a:prstGeom>
          <a:noFill/>
        </p:spPr>
        <p:txBody>
          <a:bodyPr wrap="none" rtlCol="0">
            <a:spAutoFit/>
          </a:bodyPr>
          <a:lstStyle/>
          <a:p>
            <a:r>
              <a:rPr lang="en-US" sz="1400" dirty="0"/>
              <a:t>1. Missing 2% is nuclear. 2.3% of the renewables are hydro most of which is not sustainable. </a:t>
            </a:r>
          </a:p>
        </p:txBody>
      </p:sp>
      <p:cxnSp>
        <p:nvCxnSpPr>
          <p:cNvPr id="367" name="Connector: Elbow 366">
            <a:extLst>
              <a:ext uri="{FF2B5EF4-FFF2-40B4-BE49-F238E27FC236}">
                <a16:creationId xmlns:a16="http://schemas.microsoft.com/office/drawing/2014/main" id="{0D8362E5-4EF9-452A-A7E0-D3DB57DCBB9A}"/>
              </a:ext>
            </a:extLst>
          </p:cNvPr>
          <p:cNvCxnSpPr>
            <a:cxnSpLocks/>
            <a:stCxn id="20" idx="2"/>
            <a:endCxn id="36" idx="2"/>
          </p:cNvCxnSpPr>
          <p:nvPr/>
        </p:nvCxnSpPr>
        <p:spPr>
          <a:xfrm rot="5400000" flipH="1" flipV="1">
            <a:off x="446432" y="4262670"/>
            <a:ext cx="1727777" cy="1137210"/>
          </a:xfrm>
          <a:prstGeom prst="bentConnector3">
            <a:avLst>
              <a:gd name="adj1" fmla="val -13231"/>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D492B863-5475-4A8E-9A7D-276CD65FF96C}"/>
              </a:ext>
            </a:extLst>
          </p:cNvPr>
          <p:cNvSpPr txBox="1"/>
          <p:nvPr/>
        </p:nvSpPr>
        <p:spPr>
          <a:xfrm>
            <a:off x="2527756" y="4648743"/>
            <a:ext cx="819789" cy="461665"/>
          </a:xfrm>
          <a:prstGeom prst="rect">
            <a:avLst/>
          </a:prstGeom>
          <a:noFill/>
        </p:spPr>
        <p:txBody>
          <a:bodyPr wrap="square" rtlCol="0">
            <a:spAutoFit/>
          </a:bodyPr>
          <a:lstStyle/>
          <a:p>
            <a:pPr algn="r"/>
            <a:r>
              <a:rPr lang="en-US" sz="1200" dirty="0"/>
              <a:t>Gone by 2100</a:t>
            </a:r>
          </a:p>
        </p:txBody>
      </p:sp>
    </p:spTree>
    <p:extLst>
      <p:ext uri="{BB962C8B-B14F-4D97-AF65-F5344CB8AC3E}">
        <p14:creationId xmlns:p14="http://schemas.microsoft.com/office/powerpoint/2010/main" val="177177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433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(democracy)</a:t>
            </a: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extLst>
      <p:ext uri="{BB962C8B-B14F-4D97-AF65-F5344CB8AC3E}">
        <p14:creationId xmlns:p14="http://schemas.microsoft.com/office/powerpoint/2010/main" val="2366966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3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DF0F-B652-B564-047E-A23787C194FB}"/>
              </a:ext>
            </a:extLst>
          </p:cNvPr>
          <p:cNvSpPr>
            <a:spLocks noGrp="1"/>
          </p:cNvSpPr>
          <p:nvPr>
            <p:ph type="title"/>
          </p:nvPr>
        </p:nvSpPr>
        <p:spPr/>
        <p:txBody>
          <a:bodyPr/>
          <a:lstStyle/>
          <a:p>
            <a:r>
              <a:rPr lang="en-US" dirty="0"/>
              <a:t>Origins of Western Culture</a:t>
            </a:r>
          </a:p>
        </p:txBody>
      </p:sp>
      <p:sp>
        <p:nvSpPr>
          <p:cNvPr id="3" name="Content Placeholder 2">
            <a:extLst>
              <a:ext uri="{FF2B5EF4-FFF2-40B4-BE49-F238E27FC236}">
                <a16:creationId xmlns:a16="http://schemas.microsoft.com/office/drawing/2014/main" id="{66FF499A-BA80-DB44-6FFF-A751023C25B5}"/>
              </a:ext>
            </a:extLst>
          </p:cNvPr>
          <p:cNvSpPr>
            <a:spLocks noGrp="1"/>
          </p:cNvSpPr>
          <p:nvPr>
            <p:ph idx="1"/>
          </p:nvPr>
        </p:nvSpPr>
        <p:spPr>
          <a:xfrm>
            <a:off x="1066800" y="990600"/>
            <a:ext cx="8077200" cy="6019800"/>
          </a:xfrm>
        </p:spPr>
        <p:txBody>
          <a:bodyPr/>
          <a:lstStyle/>
          <a:p>
            <a:r>
              <a:rPr lang="en-US" dirty="0"/>
              <a:t>Emerged out of Greece about 300 BC</a:t>
            </a:r>
          </a:p>
          <a:p>
            <a:r>
              <a:rPr lang="en-US" dirty="0"/>
              <a:t>Valued:</a:t>
            </a:r>
          </a:p>
          <a:p>
            <a:pPr lvl="1"/>
            <a:r>
              <a:rPr lang="en-US" dirty="0"/>
              <a:t>Wealth, Political power, Fame</a:t>
            </a:r>
          </a:p>
          <a:p>
            <a:r>
              <a:rPr lang="en-US" dirty="0"/>
              <a:t>Achieved this through:</a:t>
            </a:r>
          </a:p>
          <a:p>
            <a:pPr lvl="1"/>
            <a:r>
              <a:rPr lang="en-US" dirty="0"/>
              <a:t>Technology, strategy, hierarchical organization</a:t>
            </a:r>
          </a:p>
          <a:p>
            <a:r>
              <a:rPr lang="en-US" dirty="0"/>
              <a:t>Included:</a:t>
            </a:r>
          </a:p>
          <a:p>
            <a:pPr lvl="1"/>
            <a:r>
              <a:rPr lang="en-US" dirty="0"/>
              <a:t>Extraction (</a:t>
            </a:r>
            <a:r>
              <a:rPr lang="en-US" dirty="0" err="1"/>
              <a:t>i</a:t>
            </a:r>
            <a:r>
              <a:rPr lang="en-US" dirty="0"/>
              <a:t>. e. mining)</a:t>
            </a:r>
          </a:p>
          <a:p>
            <a:pPr lvl="1"/>
            <a:r>
              <a:rPr lang="en-US" dirty="0"/>
              <a:t>Conquering other people and taking their land and resources</a:t>
            </a:r>
          </a:p>
          <a:p>
            <a:pPr lvl="1"/>
            <a:r>
              <a:rPr lang="en-US" dirty="0"/>
              <a:t>People working to death to serve a few</a:t>
            </a:r>
          </a:p>
          <a:p>
            <a:endParaRPr lang="en-US" dirty="0"/>
          </a:p>
        </p:txBody>
      </p:sp>
    </p:spTree>
    <p:extLst>
      <p:ext uri="{BB962C8B-B14F-4D97-AF65-F5344CB8AC3E}">
        <p14:creationId xmlns:p14="http://schemas.microsoft.com/office/powerpoint/2010/main" val="996965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extLst>
      <p:ext uri="{BB962C8B-B14F-4D97-AF65-F5344CB8AC3E}">
        <p14:creationId xmlns:p14="http://schemas.microsoft.com/office/powerpoint/2010/main" val="1143970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8582-33B8-4F76-A973-9B9A058F3C04}"/>
              </a:ext>
            </a:extLst>
          </p:cNvPr>
          <p:cNvSpPr>
            <a:spLocks noGrp="1"/>
          </p:cNvSpPr>
          <p:nvPr>
            <p:ph type="title"/>
          </p:nvPr>
        </p:nvSpPr>
        <p:spPr/>
        <p:txBody>
          <a:bodyPr/>
          <a:lstStyle/>
          <a:p>
            <a:r>
              <a:rPr lang="en-US" dirty="0"/>
              <a:t>Cost of Afghanistan War</a:t>
            </a:r>
          </a:p>
        </p:txBody>
      </p:sp>
      <p:sp>
        <p:nvSpPr>
          <p:cNvPr id="3" name="Content Placeholder 2">
            <a:extLst>
              <a:ext uri="{FF2B5EF4-FFF2-40B4-BE49-F238E27FC236}">
                <a16:creationId xmlns:a16="http://schemas.microsoft.com/office/drawing/2014/main" id="{A8D36CA3-FB54-4359-AAE6-D0DCEAF65F98}"/>
              </a:ext>
            </a:extLst>
          </p:cNvPr>
          <p:cNvSpPr>
            <a:spLocks noGrp="1"/>
          </p:cNvSpPr>
          <p:nvPr>
            <p:ph idx="1"/>
          </p:nvPr>
        </p:nvSpPr>
        <p:spPr/>
        <p:txBody>
          <a:bodyPr/>
          <a:lstStyle/>
          <a:p>
            <a:r>
              <a:rPr lang="en-US" dirty="0"/>
              <a:t>$500 billion, $1600 per US Citizen</a:t>
            </a:r>
          </a:p>
          <a:p>
            <a:endParaRPr lang="en-US" dirty="0"/>
          </a:p>
        </p:txBody>
      </p:sp>
    </p:spTree>
    <p:extLst>
      <p:ext uri="{BB962C8B-B14F-4D97-AF65-F5344CB8AC3E}">
        <p14:creationId xmlns:p14="http://schemas.microsoft.com/office/powerpoint/2010/main" val="420025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5B9C-67B3-4D03-9A62-A920C7EA02F2}"/>
              </a:ext>
            </a:extLst>
          </p:cNvPr>
          <p:cNvSpPr>
            <a:spLocks noGrp="1"/>
          </p:cNvSpPr>
          <p:nvPr>
            <p:ph type="title"/>
          </p:nvPr>
        </p:nvSpPr>
        <p:spPr/>
        <p:txBody>
          <a:bodyPr/>
          <a:lstStyle/>
          <a:p>
            <a:r>
              <a:rPr lang="en-US" dirty="0"/>
              <a:t>Cost of Iraq War</a:t>
            </a:r>
          </a:p>
        </p:txBody>
      </p:sp>
      <p:sp>
        <p:nvSpPr>
          <p:cNvPr id="3" name="Content Placeholder 2">
            <a:extLst>
              <a:ext uri="{FF2B5EF4-FFF2-40B4-BE49-F238E27FC236}">
                <a16:creationId xmlns:a16="http://schemas.microsoft.com/office/drawing/2014/main" id="{28AE1587-AACF-4407-A559-AD1FD4BE773C}"/>
              </a:ext>
            </a:extLst>
          </p:cNvPr>
          <p:cNvSpPr>
            <a:spLocks noGrp="1"/>
          </p:cNvSpPr>
          <p:nvPr>
            <p:ph idx="1"/>
          </p:nvPr>
        </p:nvSpPr>
        <p:spPr/>
        <p:txBody>
          <a:bodyPr/>
          <a:lstStyle/>
          <a:p>
            <a:r>
              <a:rPr lang="en-US" dirty="0"/>
              <a:t>$1.9 trillion, $6,300 per US Citizen</a:t>
            </a:r>
          </a:p>
          <a:p>
            <a:r>
              <a:rPr lang="en-US" dirty="0"/>
              <a:t>$ 2 trillion in future veteran's benefits</a:t>
            </a:r>
          </a:p>
          <a:p>
            <a:r>
              <a:rPr lang="en-US" dirty="0"/>
              <a:t>460,000 Iraqi deaths</a:t>
            </a:r>
          </a:p>
          <a:p>
            <a:r>
              <a:rPr lang="en-US" dirty="0"/>
              <a:t>4,431 US Deaths</a:t>
            </a:r>
          </a:p>
          <a:p>
            <a:r>
              <a:rPr lang="en-US" dirty="0"/>
              <a:t>31,994 US Wounded in action</a:t>
            </a:r>
          </a:p>
          <a:p>
            <a:endParaRPr lang="en-US" dirty="0"/>
          </a:p>
          <a:p>
            <a:endParaRPr lang="en-US" dirty="0"/>
          </a:p>
          <a:p>
            <a:endParaRPr lang="en-US" dirty="0"/>
          </a:p>
        </p:txBody>
      </p:sp>
    </p:spTree>
    <p:extLst>
      <p:ext uri="{BB962C8B-B14F-4D97-AF65-F5344CB8AC3E}">
        <p14:creationId xmlns:p14="http://schemas.microsoft.com/office/powerpoint/2010/main" val="1412999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762000"/>
          <a:ext cx="7886697" cy="541401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387952604"/>
                    </a:ext>
                  </a:extLst>
                </a:gridCol>
                <a:gridCol w="1126671">
                  <a:extLst>
                    <a:ext uri="{9D8B030D-6E8A-4147-A177-3AD203B41FA5}">
                      <a16:colId xmlns:a16="http://schemas.microsoft.com/office/drawing/2014/main" val="2404964881"/>
                    </a:ext>
                  </a:extLst>
                </a:gridCol>
                <a:gridCol w="1126671">
                  <a:extLst>
                    <a:ext uri="{9D8B030D-6E8A-4147-A177-3AD203B41FA5}">
                      <a16:colId xmlns:a16="http://schemas.microsoft.com/office/drawing/2014/main" val="214885961"/>
                    </a:ext>
                  </a:extLst>
                </a:gridCol>
                <a:gridCol w="1126671">
                  <a:extLst>
                    <a:ext uri="{9D8B030D-6E8A-4147-A177-3AD203B41FA5}">
                      <a16:colId xmlns:a16="http://schemas.microsoft.com/office/drawing/2014/main" val="2720718960"/>
                    </a:ext>
                  </a:extLst>
                </a:gridCol>
                <a:gridCol w="1126671">
                  <a:extLst>
                    <a:ext uri="{9D8B030D-6E8A-4147-A177-3AD203B41FA5}">
                      <a16:colId xmlns:a16="http://schemas.microsoft.com/office/drawing/2014/main" val="797330431"/>
                    </a:ext>
                  </a:extLst>
                </a:gridCol>
                <a:gridCol w="1126671">
                  <a:extLst>
                    <a:ext uri="{9D8B030D-6E8A-4147-A177-3AD203B41FA5}">
                      <a16:colId xmlns:a16="http://schemas.microsoft.com/office/drawing/2014/main" val="859940379"/>
                    </a:ext>
                  </a:extLst>
                </a:gridCol>
                <a:gridCol w="1126671">
                  <a:extLst>
                    <a:ext uri="{9D8B030D-6E8A-4147-A177-3AD203B41FA5}">
                      <a16:colId xmlns:a16="http://schemas.microsoft.com/office/drawing/2014/main" val="3220031899"/>
                    </a:ext>
                  </a:extLst>
                </a:gridCol>
              </a:tblGrid>
              <a:tr h="370840">
                <a:tc>
                  <a:txBody>
                    <a:bodyPr/>
                    <a:lstStyle/>
                    <a:p>
                      <a:endParaRPr lang="en-US" dirty="0"/>
                    </a:p>
                  </a:txBody>
                  <a:tcPr marL="47625" marR="47625" marT="47625" marB="47625"/>
                </a:tc>
                <a:tc>
                  <a:txBody>
                    <a:bodyPr/>
                    <a:lstStyle/>
                    <a:p>
                      <a:pPr algn="ctr"/>
                      <a:r>
                        <a:rPr lang="en-US" b="1" dirty="0"/>
                        <a:t>CO</a:t>
                      </a:r>
                      <a:r>
                        <a:rPr lang="en-US" b="1" baseline="-25000" dirty="0"/>
                        <a:t>2</a:t>
                      </a:r>
                      <a:br>
                        <a:rPr lang="en-US" b="1" dirty="0"/>
                      </a:br>
                      <a:r>
                        <a:rPr lang="en-US" b="1" dirty="0"/>
                        <a:t>(Carbon Dioxide)</a:t>
                      </a:r>
                      <a:endParaRPr lang="en-US" dirty="0"/>
                    </a:p>
                  </a:txBody>
                  <a:tcPr marL="47625" marR="47625" marT="47625" marB="47625"/>
                </a:tc>
                <a:tc>
                  <a:txBody>
                    <a:bodyPr/>
                    <a:lstStyle/>
                    <a:p>
                      <a:pPr algn="ctr"/>
                      <a:r>
                        <a:rPr lang="en-US" b="1"/>
                        <a:t>CH</a:t>
                      </a:r>
                      <a:r>
                        <a:rPr lang="en-US" b="1" baseline="-25000"/>
                        <a:t>4</a:t>
                      </a:r>
                      <a:br>
                        <a:rPr lang="en-US" b="1"/>
                      </a:br>
                      <a:r>
                        <a:rPr lang="en-US" b="1"/>
                        <a:t>(Methane)</a:t>
                      </a:r>
                      <a:endParaRPr lang="en-US"/>
                    </a:p>
                  </a:txBody>
                  <a:tcPr marL="47625" marR="47625" marT="47625" marB="47625"/>
                </a:tc>
                <a:tc>
                  <a:txBody>
                    <a:bodyPr/>
                    <a:lstStyle/>
                    <a:p>
                      <a:pPr algn="ctr"/>
                      <a:r>
                        <a:rPr lang="en-US" b="1"/>
                        <a:t>N</a:t>
                      </a:r>
                      <a:r>
                        <a:rPr lang="en-US" b="1" baseline="-25000"/>
                        <a:t>2</a:t>
                      </a:r>
                      <a:r>
                        <a:rPr lang="en-US" b="1"/>
                        <a:t>O</a:t>
                      </a:r>
                      <a:br>
                        <a:rPr lang="en-US" b="1"/>
                      </a:br>
                      <a:r>
                        <a:rPr lang="en-US" b="1"/>
                        <a:t>(Nitrous Oxide)</a:t>
                      </a:r>
                      <a:endParaRPr lang="en-US"/>
                    </a:p>
                  </a:txBody>
                  <a:tcPr marL="47625" marR="47625" marT="47625" marB="47625"/>
                </a:tc>
                <a:tc>
                  <a:txBody>
                    <a:bodyPr/>
                    <a:lstStyle/>
                    <a:p>
                      <a:pPr algn="ctr"/>
                      <a:r>
                        <a:rPr lang="en-US" b="1"/>
                        <a:t>CFC-11</a:t>
                      </a:r>
                      <a:br>
                        <a:rPr lang="en-US" b="1"/>
                      </a:br>
                      <a:r>
                        <a:rPr lang="en-US" b="1"/>
                        <a:t>(Chlorofluoro-carbon-11)</a:t>
                      </a:r>
                      <a:endParaRPr lang="en-US"/>
                    </a:p>
                  </a:txBody>
                  <a:tcPr marL="47625" marR="47625" marT="47625" marB="47625"/>
                </a:tc>
                <a:tc>
                  <a:txBody>
                    <a:bodyPr/>
                    <a:lstStyle/>
                    <a:p>
                      <a:pPr algn="ctr"/>
                      <a:r>
                        <a:rPr lang="en-US" b="1" dirty="0"/>
                        <a:t>HFC-23</a:t>
                      </a:r>
                      <a:br>
                        <a:rPr lang="en-US" b="1" dirty="0"/>
                      </a:br>
                      <a:r>
                        <a:rPr lang="en-US" b="1" dirty="0"/>
                        <a:t>(Hydrofluoro-carbon-23)</a:t>
                      </a:r>
                      <a:endParaRPr lang="en-US" dirty="0"/>
                    </a:p>
                  </a:txBody>
                  <a:tcPr marL="47625" marR="47625" marT="47625" marB="47625"/>
                </a:tc>
                <a:tc>
                  <a:txBody>
                    <a:bodyPr/>
                    <a:lstStyle/>
                    <a:p>
                      <a:pPr algn="ctr"/>
                      <a:r>
                        <a:rPr lang="en-US" b="1" dirty="0"/>
                        <a:t>CF</a:t>
                      </a:r>
                      <a:r>
                        <a:rPr lang="en-US" b="1" baseline="-25000" dirty="0"/>
                        <a:t>4</a:t>
                      </a:r>
                      <a:br>
                        <a:rPr lang="en-US" b="1" dirty="0"/>
                      </a:br>
                      <a:r>
                        <a:rPr lang="en-US" b="1" dirty="0"/>
                        <a:t>(</a:t>
                      </a:r>
                      <a:r>
                        <a:rPr lang="en-US" b="1" dirty="0" err="1"/>
                        <a:t>Perfluoro</a:t>
                      </a:r>
                      <a:r>
                        <a:rPr lang="en-US" b="1" dirty="0"/>
                        <a:t>-methane)</a:t>
                      </a:r>
                      <a:endParaRPr lang="en-US" dirty="0"/>
                    </a:p>
                  </a:txBody>
                  <a:tcPr marL="47625" marR="47625" marT="47625" marB="47625"/>
                </a:tc>
                <a:extLst>
                  <a:ext uri="{0D108BD9-81ED-4DB2-BD59-A6C34878D82A}">
                    <a16:rowId xmlns:a16="http://schemas.microsoft.com/office/drawing/2014/main" val="3077342777"/>
                  </a:ext>
                </a:extLst>
              </a:tr>
              <a:tr h="370840">
                <a:tc>
                  <a:txBody>
                    <a:bodyPr/>
                    <a:lstStyle/>
                    <a:p>
                      <a:pPr algn="ctr"/>
                      <a:r>
                        <a:rPr lang="en-US" dirty="0"/>
                        <a:t>Pre-industrial concentration</a:t>
                      </a:r>
                    </a:p>
                  </a:txBody>
                  <a:tcPr marL="47625" marR="47625" marT="47625" marB="47625"/>
                </a:tc>
                <a:tc>
                  <a:txBody>
                    <a:bodyPr/>
                    <a:lstStyle/>
                    <a:p>
                      <a:pPr algn="ctr"/>
                      <a:r>
                        <a:rPr lang="en-US" dirty="0"/>
                        <a:t>about 280 ppm</a:t>
                      </a:r>
                    </a:p>
                  </a:txBody>
                  <a:tcPr marL="47625" marR="47625" marT="47625" marB="47625"/>
                </a:tc>
                <a:tc>
                  <a:txBody>
                    <a:bodyPr/>
                    <a:lstStyle/>
                    <a:p>
                      <a:pPr algn="ctr"/>
                      <a:r>
                        <a:rPr lang="en-US"/>
                        <a:t>about 700 ppb</a:t>
                      </a:r>
                    </a:p>
                  </a:txBody>
                  <a:tcPr marL="47625" marR="47625" marT="47625" marB="47625"/>
                </a:tc>
                <a:tc>
                  <a:txBody>
                    <a:bodyPr/>
                    <a:lstStyle/>
                    <a:p>
                      <a:pPr algn="ctr"/>
                      <a:r>
                        <a:rPr lang="en-US"/>
                        <a:t>about 270 ppb</a:t>
                      </a:r>
                    </a:p>
                  </a:txBody>
                  <a:tcPr marL="47625" marR="47625" marT="47625" marB="47625"/>
                </a:tc>
                <a:tc>
                  <a:txBody>
                    <a:bodyPr/>
                    <a:lstStyle/>
                    <a:p>
                      <a:pPr algn="ctr"/>
                      <a:r>
                        <a:rPr lang="en-US"/>
                        <a:t>zero</a:t>
                      </a:r>
                    </a:p>
                  </a:txBody>
                  <a:tcPr marL="47625" marR="47625" marT="47625" marB="47625"/>
                </a:tc>
                <a:tc>
                  <a:txBody>
                    <a:bodyPr/>
                    <a:lstStyle/>
                    <a:p>
                      <a:pPr algn="ctr"/>
                      <a:r>
                        <a:rPr lang="en-US"/>
                        <a:t>zero</a:t>
                      </a:r>
                    </a:p>
                  </a:txBody>
                  <a:tcPr marL="47625" marR="47625" marT="47625" marB="47625"/>
                </a:tc>
                <a:tc>
                  <a:txBody>
                    <a:bodyPr/>
                    <a:lstStyle/>
                    <a:p>
                      <a:pPr algn="ctr"/>
                      <a:r>
                        <a:rPr lang="en-US"/>
                        <a:t>40 ppt</a:t>
                      </a:r>
                    </a:p>
                  </a:txBody>
                  <a:tcPr marL="47625" marR="47625" marT="47625" marB="47625"/>
                </a:tc>
                <a:extLst>
                  <a:ext uri="{0D108BD9-81ED-4DB2-BD59-A6C34878D82A}">
                    <a16:rowId xmlns:a16="http://schemas.microsoft.com/office/drawing/2014/main" val="6936783"/>
                  </a:ext>
                </a:extLst>
              </a:tr>
              <a:tr h="370840">
                <a:tc>
                  <a:txBody>
                    <a:bodyPr/>
                    <a:lstStyle/>
                    <a:p>
                      <a:pPr algn="ctr"/>
                      <a:r>
                        <a:rPr lang="en-US"/>
                        <a:t>Concentration in 1998</a:t>
                      </a:r>
                    </a:p>
                  </a:txBody>
                  <a:tcPr marL="47625" marR="47625" marT="47625" marB="47625"/>
                </a:tc>
                <a:tc>
                  <a:txBody>
                    <a:bodyPr/>
                    <a:lstStyle/>
                    <a:p>
                      <a:pPr algn="ctr"/>
                      <a:r>
                        <a:rPr lang="en-US"/>
                        <a:t>365 ppm</a:t>
                      </a:r>
                    </a:p>
                  </a:txBody>
                  <a:tcPr marL="47625" marR="47625" marT="47625" marB="47625"/>
                </a:tc>
                <a:tc>
                  <a:txBody>
                    <a:bodyPr/>
                    <a:lstStyle/>
                    <a:p>
                      <a:pPr algn="ctr"/>
                      <a:r>
                        <a:rPr lang="en-US" dirty="0"/>
                        <a:t>1745 ppb</a:t>
                      </a:r>
                    </a:p>
                  </a:txBody>
                  <a:tcPr marL="47625" marR="47625" marT="47625" marB="47625"/>
                </a:tc>
                <a:tc>
                  <a:txBody>
                    <a:bodyPr/>
                    <a:lstStyle/>
                    <a:p>
                      <a:pPr algn="ctr"/>
                      <a:r>
                        <a:rPr lang="en-US" dirty="0"/>
                        <a:t>314 ppb</a:t>
                      </a:r>
                    </a:p>
                  </a:txBody>
                  <a:tcPr marL="47625" marR="47625" marT="47625" marB="47625"/>
                </a:tc>
                <a:tc>
                  <a:txBody>
                    <a:bodyPr/>
                    <a:lstStyle/>
                    <a:p>
                      <a:pPr algn="ctr"/>
                      <a:r>
                        <a:rPr lang="en-US"/>
                        <a:t>268 ppt</a:t>
                      </a:r>
                    </a:p>
                  </a:txBody>
                  <a:tcPr marL="47625" marR="47625" marT="47625" marB="47625"/>
                </a:tc>
                <a:tc>
                  <a:txBody>
                    <a:bodyPr/>
                    <a:lstStyle/>
                    <a:p>
                      <a:pPr algn="ctr"/>
                      <a:r>
                        <a:rPr lang="en-US"/>
                        <a:t>14 ppt</a:t>
                      </a:r>
                    </a:p>
                  </a:txBody>
                  <a:tcPr marL="47625" marR="47625" marT="47625" marB="47625"/>
                </a:tc>
                <a:tc>
                  <a:txBody>
                    <a:bodyPr/>
                    <a:lstStyle/>
                    <a:p>
                      <a:pPr algn="ctr"/>
                      <a:r>
                        <a:rPr lang="en-US"/>
                        <a:t>80 ppt</a:t>
                      </a:r>
                    </a:p>
                  </a:txBody>
                  <a:tcPr marL="47625" marR="47625" marT="47625" marB="47625"/>
                </a:tc>
                <a:extLst>
                  <a:ext uri="{0D108BD9-81ED-4DB2-BD59-A6C34878D82A}">
                    <a16:rowId xmlns:a16="http://schemas.microsoft.com/office/drawing/2014/main" val="4136690809"/>
                  </a:ext>
                </a:extLst>
              </a:tr>
              <a:tr h="370840">
                <a:tc>
                  <a:txBody>
                    <a:bodyPr/>
                    <a:lstStyle/>
                    <a:p>
                      <a:pPr algn="ctr"/>
                      <a:r>
                        <a:rPr lang="en-US"/>
                        <a:t>Rate of concentration change </a:t>
                      </a:r>
                      <a:r>
                        <a:rPr lang="en-US" b="1" baseline="30000"/>
                        <a:t>b</a:t>
                      </a:r>
                      <a:endParaRPr lang="en-US"/>
                    </a:p>
                  </a:txBody>
                  <a:tcPr marL="47625" marR="47625" marT="47625" marB="47625"/>
                </a:tc>
                <a:tc>
                  <a:txBody>
                    <a:bodyPr/>
                    <a:lstStyle/>
                    <a:p>
                      <a:pPr algn="ctr"/>
                      <a:r>
                        <a:rPr lang="en-US"/>
                        <a:t>1.5 ppm/yr </a:t>
                      </a:r>
                      <a:r>
                        <a:rPr lang="en-US" b="1" baseline="30000"/>
                        <a:t>a</a:t>
                      </a:r>
                      <a:endParaRPr lang="en-US"/>
                    </a:p>
                  </a:txBody>
                  <a:tcPr marL="47625" marR="47625" marT="47625" marB="47625"/>
                </a:tc>
                <a:tc>
                  <a:txBody>
                    <a:bodyPr/>
                    <a:lstStyle/>
                    <a:p>
                      <a:pPr algn="ctr"/>
                      <a:r>
                        <a:rPr lang="en-US"/>
                        <a:t>7.0 ppb/yr </a:t>
                      </a:r>
                      <a:r>
                        <a:rPr lang="en-US" b="1" baseline="30000"/>
                        <a:t>a</a:t>
                      </a:r>
                      <a:endParaRPr lang="en-US"/>
                    </a:p>
                  </a:txBody>
                  <a:tcPr marL="47625" marR="47625" marT="47625" marB="47625"/>
                </a:tc>
                <a:tc>
                  <a:txBody>
                    <a:bodyPr/>
                    <a:lstStyle/>
                    <a:p>
                      <a:pPr algn="ctr"/>
                      <a:r>
                        <a:rPr lang="en-US" dirty="0"/>
                        <a:t>0.8 ppb/</a:t>
                      </a:r>
                      <a:r>
                        <a:rPr lang="en-US" dirty="0" err="1"/>
                        <a:t>yr</a:t>
                      </a:r>
                      <a:endParaRPr lang="en-US" dirty="0"/>
                    </a:p>
                  </a:txBody>
                  <a:tcPr marL="47625" marR="47625" marT="47625" marB="47625"/>
                </a:tc>
                <a:tc>
                  <a:txBody>
                    <a:bodyPr/>
                    <a:lstStyle/>
                    <a:p>
                      <a:pPr algn="ctr"/>
                      <a:r>
                        <a:rPr lang="en-US" dirty="0"/>
                        <a:t>-1.4 </a:t>
                      </a:r>
                      <a:r>
                        <a:rPr lang="en-US" dirty="0" err="1"/>
                        <a:t>ppt</a:t>
                      </a:r>
                      <a:r>
                        <a:rPr lang="en-US" dirty="0"/>
                        <a:t>/</a:t>
                      </a:r>
                      <a:r>
                        <a:rPr lang="en-US" dirty="0" err="1"/>
                        <a:t>yr</a:t>
                      </a:r>
                      <a:endParaRPr lang="en-US" dirty="0"/>
                    </a:p>
                  </a:txBody>
                  <a:tcPr marL="47625" marR="47625" marT="47625" marB="47625"/>
                </a:tc>
                <a:tc>
                  <a:txBody>
                    <a:bodyPr/>
                    <a:lstStyle/>
                    <a:p>
                      <a:pPr algn="ctr"/>
                      <a:r>
                        <a:rPr lang="en-US" dirty="0"/>
                        <a:t>0.55 </a:t>
                      </a:r>
                      <a:r>
                        <a:rPr lang="en-US" dirty="0" err="1"/>
                        <a:t>ppt</a:t>
                      </a:r>
                      <a:r>
                        <a:rPr lang="en-US" dirty="0"/>
                        <a:t>/</a:t>
                      </a:r>
                      <a:r>
                        <a:rPr lang="en-US" dirty="0" err="1"/>
                        <a:t>yr</a:t>
                      </a:r>
                      <a:endParaRPr lang="en-US" dirty="0"/>
                    </a:p>
                  </a:txBody>
                  <a:tcPr marL="47625" marR="47625" marT="47625" marB="47625"/>
                </a:tc>
                <a:tc>
                  <a:txBody>
                    <a:bodyPr/>
                    <a:lstStyle/>
                    <a:p>
                      <a:pPr algn="ctr"/>
                      <a:r>
                        <a:rPr lang="en-US"/>
                        <a:t>1 ppt/yr</a:t>
                      </a:r>
                    </a:p>
                  </a:txBody>
                  <a:tcPr marL="47625" marR="47625" marT="47625" marB="47625"/>
                </a:tc>
                <a:extLst>
                  <a:ext uri="{0D108BD9-81ED-4DB2-BD59-A6C34878D82A}">
                    <a16:rowId xmlns:a16="http://schemas.microsoft.com/office/drawing/2014/main" val="3921285901"/>
                  </a:ext>
                </a:extLst>
              </a:tr>
              <a:tr h="370840">
                <a:tc>
                  <a:txBody>
                    <a:bodyPr/>
                    <a:lstStyle/>
                    <a:p>
                      <a:pPr algn="ctr"/>
                      <a:r>
                        <a:rPr lang="en-US"/>
                        <a:t>Atmospheric lifetime</a:t>
                      </a:r>
                    </a:p>
                  </a:txBody>
                  <a:tcPr marL="47625" marR="47625" marT="47625" marB="47625"/>
                </a:tc>
                <a:tc>
                  <a:txBody>
                    <a:bodyPr/>
                    <a:lstStyle/>
                    <a:p>
                      <a:pPr algn="ctr"/>
                      <a:r>
                        <a:rPr lang="en-US"/>
                        <a:t>5 to 200 yr </a:t>
                      </a:r>
                      <a:r>
                        <a:rPr lang="en-US" b="1" baseline="30000"/>
                        <a:t>c</a:t>
                      </a:r>
                      <a:endParaRPr lang="en-US"/>
                    </a:p>
                  </a:txBody>
                  <a:tcPr marL="47625" marR="47625" marT="47625" marB="47625"/>
                </a:tc>
                <a:tc>
                  <a:txBody>
                    <a:bodyPr/>
                    <a:lstStyle/>
                    <a:p>
                      <a:pPr algn="ctr"/>
                      <a:r>
                        <a:rPr lang="en-US"/>
                        <a:t>12 yr </a:t>
                      </a:r>
                      <a:r>
                        <a:rPr lang="en-US" b="1" baseline="30000"/>
                        <a:t>d</a:t>
                      </a:r>
                      <a:endParaRPr lang="en-US"/>
                    </a:p>
                  </a:txBody>
                  <a:tcPr marL="47625" marR="47625" marT="47625" marB="47625"/>
                </a:tc>
                <a:tc>
                  <a:txBody>
                    <a:bodyPr/>
                    <a:lstStyle/>
                    <a:p>
                      <a:pPr algn="ctr"/>
                      <a:r>
                        <a:rPr lang="en-US"/>
                        <a:t>114 yr </a:t>
                      </a:r>
                      <a:r>
                        <a:rPr lang="en-US" b="1" baseline="30000"/>
                        <a:t>d</a:t>
                      </a:r>
                      <a:endParaRPr lang="en-US"/>
                    </a:p>
                  </a:txBody>
                  <a:tcPr marL="47625" marR="47625" marT="47625" marB="47625"/>
                </a:tc>
                <a:tc>
                  <a:txBody>
                    <a:bodyPr/>
                    <a:lstStyle/>
                    <a:p>
                      <a:pPr algn="ctr"/>
                      <a:r>
                        <a:rPr lang="en-US"/>
                        <a:t>45 yr</a:t>
                      </a:r>
                    </a:p>
                  </a:txBody>
                  <a:tcPr marL="47625" marR="47625" marT="47625" marB="47625"/>
                </a:tc>
                <a:tc>
                  <a:txBody>
                    <a:bodyPr/>
                    <a:lstStyle/>
                    <a:p>
                      <a:pPr algn="ctr"/>
                      <a:r>
                        <a:rPr lang="en-US" dirty="0"/>
                        <a:t>260 </a:t>
                      </a:r>
                      <a:r>
                        <a:rPr lang="en-US" dirty="0" err="1"/>
                        <a:t>yr</a:t>
                      </a:r>
                      <a:endParaRPr lang="en-US" dirty="0"/>
                    </a:p>
                  </a:txBody>
                  <a:tcPr marL="47625" marR="47625" marT="47625" marB="47625"/>
                </a:tc>
                <a:tc>
                  <a:txBody>
                    <a:bodyPr/>
                    <a:lstStyle/>
                    <a:p>
                      <a:pPr algn="ctr"/>
                      <a:r>
                        <a:rPr lang="en-US" dirty="0"/>
                        <a:t>&gt;50,000 y</a:t>
                      </a:r>
                    </a:p>
                  </a:txBody>
                  <a:tcPr marL="47625" marR="47625" marT="47625" marB="47625"/>
                </a:tc>
                <a:extLst>
                  <a:ext uri="{0D108BD9-81ED-4DB2-BD59-A6C34878D82A}">
                    <a16:rowId xmlns:a16="http://schemas.microsoft.com/office/drawing/2014/main" val="2772748160"/>
                  </a:ext>
                </a:extLst>
              </a:tr>
            </a:tbl>
          </a:graphicData>
        </a:graphic>
      </p:graphicFrame>
      <p:sp>
        <p:nvSpPr>
          <p:cNvPr id="5" name="TextBox 4"/>
          <p:cNvSpPr txBox="1"/>
          <p:nvPr/>
        </p:nvSpPr>
        <p:spPr>
          <a:xfrm>
            <a:off x="609600" y="6324600"/>
            <a:ext cx="5142049" cy="369332"/>
          </a:xfrm>
          <a:prstGeom prst="rect">
            <a:avLst/>
          </a:prstGeom>
          <a:noFill/>
        </p:spPr>
        <p:txBody>
          <a:bodyPr wrap="none" rtlCol="0">
            <a:spAutoFit/>
          </a:bodyPr>
          <a:lstStyle/>
          <a:p>
            <a:r>
              <a:rPr lang="en-US" dirty="0">
                <a:hlinkClick r:id="rId2"/>
              </a:rPr>
              <a:t>https://archive.ipcc.ch/ipccreports/tar/wg1/016.htm</a:t>
            </a:r>
            <a:endParaRPr lang="en-US" dirty="0"/>
          </a:p>
        </p:txBody>
      </p:sp>
    </p:spTree>
    <p:extLst>
      <p:ext uri="{BB962C8B-B14F-4D97-AF65-F5344CB8AC3E}">
        <p14:creationId xmlns:p14="http://schemas.microsoft.com/office/powerpoint/2010/main" val="3939848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990600"/>
            <a:ext cx="7696200" cy="5412994"/>
          </a:xfrm>
          <a:prstGeom prst="rect">
            <a:avLst/>
          </a:prstGeom>
        </p:spPr>
      </p:pic>
      <p:sp>
        <p:nvSpPr>
          <p:cNvPr id="5" name="TextBox 4"/>
          <p:cNvSpPr txBox="1"/>
          <p:nvPr/>
        </p:nvSpPr>
        <p:spPr>
          <a:xfrm>
            <a:off x="228600" y="6673334"/>
            <a:ext cx="5491247" cy="369332"/>
          </a:xfrm>
          <a:prstGeom prst="rect">
            <a:avLst/>
          </a:prstGeom>
          <a:noFill/>
        </p:spPr>
        <p:txBody>
          <a:bodyPr wrap="none" rtlCol="0">
            <a:spAutoFit/>
          </a:bodyPr>
          <a:lstStyle/>
          <a:p>
            <a:r>
              <a:rPr lang="en-US"/>
              <a:t>https://archive.ipcc.ch/ipccreports/tar/wg1/figts-10.htm</a:t>
            </a:r>
            <a:endParaRPr lang="en-US" dirty="0"/>
          </a:p>
        </p:txBody>
      </p:sp>
    </p:spTree>
    <p:extLst>
      <p:ext uri="{BB962C8B-B14F-4D97-AF65-F5344CB8AC3E}">
        <p14:creationId xmlns:p14="http://schemas.microsoft.com/office/powerpoint/2010/main" val="1103773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dirty="0"/>
              <a:t>Every year, what we spend on the military could purchase:</a:t>
            </a:r>
          </a:p>
          <a:p>
            <a:pPr lvl="1"/>
            <a:r>
              <a:rPr lang="en-US" altLang="en-US" dirty="0"/>
              <a:t>~350,000 wind turbines</a:t>
            </a:r>
          </a:p>
          <a:p>
            <a:pPr lvl="1"/>
            <a:r>
              <a:rPr lang="en-US" altLang="en-US" dirty="0"/>
              <a:t>~216 million residential PV systems</a:t>
            </a:r>
          </a:p>
          <a:p>
            <a:endParaRPr lang="en-US" altLang="en-US" dirty="0"/>
          </a:p>
          <a:p>
            <a:endParaRPr lang="en-US" altLang="en-US" dirty="0"/>
          </a:p>
        </p:txBody>
      </p:sp>
    </p:spTree>
    <p:extLst>
      <p:ext uri="{BB962C8B-B14F-4D97-AF65-F5344CB8AC3E}">
        <p14:creationId xmlns:p14="http://schemas.microsoft.com/office/powerpoint/2010/main" val="3925337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2770853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extLst>
      <p:ext uri="{BB962C8B-B14F-4D97-AF65-F5344CB8AC3E}">
        <p14:creationId xmlns:p14="http://schemas.microsoft.com/office/powerpoint/2010/main" val="64173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16295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extLst>
      <p:ext uri="{BB962C8B-B14F-4D97-AF65-F5344CB8AC3E}">
        <p14:creationId xmlns:p14="http://schemas.microsoft.com/office/powerpoint/2010/main" val="355307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inquiry and logic</a:t>
            </a:r>
          </a:p>
          <a:p>
            <a:r>
              <a:rPr lang="en-US" dirty="0"/>
              <a:t>Mathematics, geometry, architecture</a:t>
            </a:r>
          </a:p>
          <a:p>
            <a:r>
              <a:rPr lang="en-US" dirty="0"/>
              <a:t>Women, immigrants and slaves could not be citizens</a:t>
            </a:r>
          </a:p>
          <a:p>
            <a:r>
              <a:rPr lang="en-US" dirty="0"/>
              <a:t>Gods were personified</a:t>
            </a:r>
          </a:p>
          <a:p>
            <a:pPr lvl="1"/>
            <a:r>
              <a:rPr lang="en-US" dirty="0"/>
              <a:t>Hero worship</a:t>
            </a:r>
          </a:p>
          <a:p>
            <a:r>
              <a:rPr lang="en-US" dirty="0"/>
              <a:t>Extracted copper, tin, gold</a:t>
            </a:r>
          </a:p>
          <a:p>
            <a:pPr lvl="1"/>
            <a:r>
              <a:rPr lang="en-US" dirty="0"/>
              <a:t>Weapons and wealth</a:t>
            </a:r>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3"/>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4103806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extLst>
      <p:ext uri="{BB962C8B-B14F-4D97-AF65-F5344CB8AC3E}">
        <p14:creationId xmlns:p14="http://schemas.microsoft.com/office/powerpoint/2010/main" val="1191669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82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73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1C56-D1B7-4A2D-5F98-CF8C0B776B1D}"/>
              </a:ext>
            </a:extLst>
          </p:cNvPr>
          <p:cNvSpPr>
            <a:spLocks noGrp="1"/>
          </p:cNvSpPr>
          <p:nvPr>
            <p:ph type="title"/>
          </p:nvPr>
        </p:nvSpPr>
        <p:spPr/>
        <p:txBody>
          <a:bodyPr/>
          <a:lstStyle/>
          <a:p>
            <a:r>
              <a:rPr lang="en-US" dirty="0"/>
              <a:t>Other Cultures are Different</a:t>
            </a:r>
          </a:p>
        </p:txBody>
      </p:sp>
      <p:sp>
        <p:nvSpPr>
          <p:cNvPr id="3" name="Content Placeholder 2">
            <a:extLst>
              <a:ext uri="{FF2B5EF4-FFF2-40B4-BE49-F238E27FC236}">
                <a16:creationId xmlns:a16="http://schemas.microsoft.com/office/drawing/2014/main" id="{B58106D1-523A-1518-8B1F-FC9FB4FF6128}"/>
              </a:ext>
            </a:extLst>
          </p:cNvPr>
          <p:cNvSpPr>
            <a:spLocks noGrp="1"/>
          </p:cNvSpPr>
          <p:nvPr>
            <p:ph idx="1"/>
          </p:nvPr>
        </p:nvSpPr>
        <p:spPr/>
        <p:txBody>
          <a:bodyPr/>
          <a:lstStyle/>
          <a:p>
            <a:r>
              <a:rPr lang="en-US" dirty="0"/>
              <a:t>Values:</a:t>
            </a:r>
          </a:p>
          <a:p>
            <a:pPr lvl="1"/>
            <a:r>
              <a:rPr lang="en-US" dirty="0"/>
              <a:t>Having a healthy, satisfying life</a:t>
            </a:r>
          </a:p>
          <a:p>
            <a:pPr lvl="1"/>
            <a:r>
              <a:rPr lang="en-US" dirty="0"/>
              <a:t>Family, community</a:t>
            </a:r>
          </a:p>
          <a:p>
            <a:pPr lvl="1"/>
            <a:r>
              <a:rPr lang="en-US" dirty="0"/>
              <a:t>Church, religion, spirituality</a:t>
            </a:r>
          </a:p>
          <a:p>
            <a:r>
              <a:rPr lang="en-US" dirty="0"/>
              <a:t>Achieved through:</a:t>
            </a:r>
          </a:p>
          <a:p>
            <a:pPr lvl="1"/>
            <a:r>
              <a:rPr lang="en-US" dirty="0"/>
              <a:t>Learning locally </a:t>
            </a:r>
          </a:p>
          <a:p>
            <a:pPr lvl="1"/>
            <a:r>
              <a:rPr lang="en-US" dirty="0"/>
              <a:t>Working together, helping each other</a:t>
            </a:r>
          </a:p>
          <a:p>
            <a:pPr lvl="1"/>
            <a:r>
              <a:rPr lang="en-US" dirty="0"/>
              <a:t>Personal reflection, meditation</a:t>
            </a:r>
          </a:p>
          <a:p>
            <a:pPr lvl="1"/>
            <a:endParaRPr lang="en-US" dirty="0"/>
          </a:p>
        </p:txBody>
      </p:sp>
    </p:spTree>
    <p:extLst>
      <p:ext uri="{BB962C8B-B14F-4D97-AF65-F5344CB8AC3E}">
        <p14:creationId xmlns:p14="http://schemas.microsoft.com/office/powerpoint/2010/main" val="774371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1664242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cause disasters</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6" name="Picture 2" descr="The Roman Empire, explained in 40 maps - Vox">
            <a:extLst>
              <a:ext uri="{FF2B5EF4-FFF2-40B4-BE49-F238E27FC236}">
                <a16:creationId xmlns:a16="http://schemas.microsoft.com/office/drawing/2014/main" id="{6146DAA4-A261-229A-D3B8-D0F52B414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B08054-27E8-F476-0A06-D7200D76CFFD}"/>
              </a:ext>
            </a:extLst>
          </p:cNvPr>
          <p:cNvSpPr txBox="1"/>
          <p:nvPr/>
        </p:nvSpPr>
        <p:spPr>
          <a:xfrm>
            <a:off x="-32657" y="6596390"/>
            <a:ext cx="5604419" cy="261610"/>
          </a:xfrm>
          <a:prstGeom prst="rect">
            <a:avLst/>
          </a:prstGeom>
          <a:noFill/>
        </p:spPr>
        <p:txBody>
          <a:bodyPr wrap="none" rtlCol="0">
            <a:spAutoFit/>
          </a:bodyPr>
          <a:lstStyle/>
          <a:p>
            <a:r>
              <a:rPr lang="en-US" sz="1100" dirty="0"/>
              <a:t>https://www.vox.com/world/2018/6/19/17469176/roman-empire-maps-history-explained</a:t>
            </a:r>
          </a:p>
        </p:txBody>
      </p:sp>
    </p:spTree>
    <p:extLst>
      <p:ext uri="{BB962C8B-B14F-4D97-AF65-F5344CB8AC3E}">
        <p14:creationId xmlns:p14="http://schemas.microsoft.com/office/powerpoint/2010/main" val="416584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11190</TotalTime>
  <Words>4347</Words>
  <Application>Microsoft Office PowerPoint</Application>
  <PresentationFormat>On-screen Show (4:3)</PresentationFormat>
  <Paragraphs>733</Paragraphs>
  <Slides>141</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Calibri</vt:lpstr>
      <vt:lpstr>Default Design</vt:lpstr>
      <vt:lpstr>My Goals</vt:lpstr>
      <vt:lpstr>Dimensions of Perspective</vt:lpstr>
      <vt:lpstr>Definition of Culture</vt:lpstr>
      <vt:lpstr>What do you see?</vt:lpstr>
      <vt:lpstr>Origins of Western Culture</vt:lpstr>
      <vt:lpstr>Greek Culture</vt:lpstr>
      <vt:lpstr>Other Cultures are Different</vt:lpstr>
      <vt:lpstr>You have to know the past to understand the present. - Carl Sagan</vt:lpstr>
      <vt:lpstr>PowerPoint Presentation</vt:lpstr>
      <vt:lpstr>Arabian Expansion</vt:lpstr>
      <vt:lpstr>Spanish Empire</vt:lpstr>
      <vt:lpstr>PowerPoint Presentation</vt:lpstr>
      <vt:lpstr>British Empire</vt:lpstr>
      <vt:lpstr>Dominant Cultures</vt:lpstr>
      <vt:lpstr>Africa 1883</vt:lpstr>
      <vt:lpstr>PowerPoint Presentation</vt:lpstr>
      <vt:lpstr>The German Perspective</vt:lpstr>
      <vt:lpstr>World War I</vt:lpstr>
      <vt:lpstr>PowerPoint Presentation</vt:lpstr>
      <vt:lpstr>Germany, 1932</vt:lpstr>
      <vt:lpstr>PowerPoint Presentation</vt:lpstr>
      <vt:lpstr>PowerPoint Presentation</vt:lpstr>
      <vt:lpstr>WW II</vt:lpstr>
      <vt:lpstr>United Nations</vt:lpstr>
      <vt:lpstr>PowerPoint Presentation</vt:lpstr>
      <vt:lpstr>Armed Conflict</vt:lpstr>
      <vt:lpstr>PowerPoint Presentation</vt:lpstr>
      <vt:lpstr>PowerPoint Presentation</vt:lpstr>
      <vt:lpstr>In 239 years, 222 years at war</vt:lpstr>
      <vt:lpstr>PowerPoint Presentation</vt:lpstr>
      <vt:lpstr>Military-Related Spending</vt:lpstr>
      <vt:lpstr>Cost of Post-9/11 Wars</vt:lpstr>
      <vt:lpstr>PowerPoint Presentation</vt:lpstr>
      <vt:lpstr>Military-Industrial Complex</vt:lpstr>
      <vt:lpstr>What will the world look like in 2100?</vt:lpstr>
      <vt:lpstr>Threats</vt:lpstr>
      <vt:lpstr>PowerPoint Presentation</vt:lpstr>
      <vt:lpstr>Jim’s Theory</vt:lpstr>
      <vt:lpstr>Power Corrupts</vt:lpstr>
      <vt:lpstr>Leads to</vt:lpstr>
      <vt:lpstr>What can we do?</vt:lpstr>
      <vt:lpstr>Additional Sources</vt:lpstr>
      <vt:lpstr>Additional Slides</vt:lpstr>
      <vt:lpstr>PowerPoint Presentation</vt:lpstr>
      <vt:lpstr>PowerPoint Presentation</vt:lpstr>
      <vt:lpstr>Hypothesis</vt:lpstr>
      <vt:lpstr>PowerPoint Presentation</vt:lpstr>
      <vt:lpstr>As GIS Professionals</vt:lpstr>
      <vt:lpstr>Global Change</vt:lpstr>
      <vt:lpstr>PowerPoint Presentation</vt:lpstr>
      <vt:lpstr>Cost of Afghanistan War</vt:lpstr>
      <vt:lpstr>Cost of Iraq War</vt:lpstr>
      <vt:lpstr>PowerPoint Presentation</vt:lpstr>
      <vt:lpstr>PowerPoint Presentation</vt:lpstr>
      <vt:lpstr>1.3 Trillion Dollars Buys</vt:lpstr>
      <vt:lpstr>Tight Oil</vt:lpstr>
      <vt:lpstr>Renewable Energy Momentum Has Passed The Tipping Point</vt:lpstr>
      <vt:lpstr>PowerPoint Presentation</vt:lpstr>
      <vt:lpstr>PowerPoint Presentation</vt:lpstr>
      <vt:lpstr>Macedonian Empire</vt:lpstr>
      <vt:lpstr>To Understand, You have to see it from their perspective</vt:lpstr>
      <vt:lpstr>Fall-Scale Nuclear “Exchange”</vt:lpstr>
      <vt:lpstr>In Summary</vt:lpstr>
      <vt:lpstr>Future of Life Maps</vt:lpstr>
      <vt:lpstr>PowerPoint Presentation</vt:lpstr>
      <vt:lpstr>Military-Industrial-Oil Complex?</vt:lpstr>
      <vt:lpstr>PowerPoint Presentation</vt:lpstr>
      <vt:lpstr>Trump’s Proposed Changes:</vt:lpstr>
      <vt:lpstr>Summary</vt:lpstr>
      <vt:lpstr>MSP</vt:lpstr>
      <vt:lpstr>Nuclear Arsenal</vt:lpstr>
      <vt:lpstr>The Military Industrial Complex</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The League of Nations</vt:lpstr>
      <vt:lpstr>Global Potential Energy</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lpstr>Armed Conflict to Drop to 1 in 12 countries by 2050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James J Graham</cp:lastModifiedBy>
  <cp:revision>258</cp:revision>
  <dcterms:created xsi:type="dcterms:W3CDTF">2008-05-04T17:53:48Z</dcterms:created>
  <dcterms:modified xsi:type="dcterms:W3CDTF">2023-12-01T20:10:42Z</dcterms:modified>
</cp:coreProperties>
</file>