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F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9" autoAdjust="0"/>
    <p:restoredTop sz="91474" autoAdjust="0"/>
  </p:normalViewPr>
  <p:slideViewPr>
    <p:cSldViewPr>
      <p:cViewPr varScale="1">
        <p:scale>
          <a:sx n="97" d="100"/>
          <a:sy n="97" d="100"/>
        </p:scale>
        <p:origin x="-12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F1A1087-7073-49BE-9B4B-127F8A0E45F8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A08F12A-7FAD-44B7-BC95-20B1752E2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32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B5610DF0-B591-4974-8CFB-E9FED9992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50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1FCB53-5A0E-4B71-9650-43F8C2A742C0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9867" tIns="44934" rIns="89867" bIns="44934"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CB366D-B7A7-44B8-9F1B-0430F3A10DC2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The spatial reference appears to be wrong!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32AA58-16DE-4A33-A2C1-822F93E750A7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E32800-4EB7-4C53-954D-72963D1BA55F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The flight characteristics also apply to satellites and cause the images to be rather strange shapes within a rectangular raster grid</a:t>
            </a:r>
          </a:p>
          <a:p>
            <a:pPr eaLnBrk="1" hangingPunct="1"/>
            <a:r>
              <a:rPr lang="en-US" altLang="en-US" smtClean="0">
                <a:latin typeface="Arial" charset="0"/>
              </a:rPr>
              <a:t>The good news is that preprocessed, orthorectified images have all the distortion removed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E5455D-ABB8-476C-A50E-0DC385FE3FBF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550863"/>
            <a:ext cx="8237537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" y="2754313"/>
            <a:ext cx="5697538" cy="6080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92100" y="6196013"/>
            <a:ext cx="190500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6375" y="6196013"/>
            <a:ext cx="398145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6938" y="6196013"/>
            <a:ext cx="1676400" cy="458787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F9EC6B5-D7D3-461D-AAB4-41DFFB2F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4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10975-9E47-425F-AF15-37C69C90F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7513" y="138113"/>
            <a:ext cx="2195512" cy="5921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800" y="138113"/>
            <a:ext cx="6437313" cy="592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31582-8B6F-4FE8-8BEA-291A32C1E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BE320-445B-4103-B12A-924AE84F3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4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F7166-7BA4-4115-8427-FC2767E8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2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2E2AA-851B-4236-9B2B-3E4B81AAE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3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167DD-19E1-40A4-A2CE-10A41D085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1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17BB0-4806-42B4-828E-703D975F7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16BC9-06E8-4AB1-9D28-584792DA8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6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C2C41-1DBF-4B02-A3B8-1B0DA1F12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2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5C16D-4181-41D6-8600-3A666FFA0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5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138113"/>
            <a:ext cx="73437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652588"/>
            <a:ext cx="87852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9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248400"/>
            <a:ext cx="289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2214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22092FD1-8DF7-4E6A-9808-A2C239D07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Spatial Resolution in Digital Images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60488" y="1219200"/>
            <a:ext cx="7043737" cy="2168525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Digital Images</a:t>
            </a:r>
          </a:p>
          <a:p>
            <a:pPr lvl="1" eaLnBrk="1" hangingPunct="1"/>
            <a:r>
              <a:rPr lang="en-US" altLang="en-US" sz="2000" smtClean="0"/>
              <a:t>“Size” can change easily (zoom, subset, mosaic)</a:t>
            </a:r>
          </a:p>
          <a:p>
            <a:pPr lvl="1" eaLnBrk="1" hangingPunct="1"/>
            <a:r>
              <a:rPr lang="en-US" altLang="en-US" sz="2000" smtClean="0"/>
              <a:t>Pixel size is assumed not to change within an image</a:t>
            </a:r>
          </a:p>
          <a:p>
            <a:pPr lvl="1" eaLnBrk="1" hangingPunct="1"/>
            <a:r>
              <a:rPr lang="en-US" altLang="en-US" sz="2000" smtClean="0"/>
              <a:t>Scale is referenced to physical size of the pixel</a:t>
            </a:r>
          </a:p>
          <a:p>
            <a:pPr lvl="4" eaLnBrk="1" hangingPunct="1">
              <a:buFontTx/>
              <a:buNone/>
            </a:pPr>
            <a:r>
              <a:rPr lang="en-US" altLang="en-US" smtClean="0"/>
              <a:t>1 pixel = 30 meters (Landsat 7)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pic>
        <p:nvPicPr>
          <p:cNvPr id="22533" name="Picture 5" descr="res_1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2205038" cy="2209800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res_10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0"/>
            <a:ext cx="2209800" cy="2205038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res_30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2209800" cy="2197100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209800" y="601980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ea typeface="ＭＳ Ｐゴシック" pitchFamily="34" charset="-128"/>
              </a:rPr>
              <a:t>1 m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495800" y="60198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ea typeface="ＭＳ Ｐゴシック" pitchFamily="34" charset="-128"/>
              </a:rPr>
              <a:t>10 m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315200" y="601980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ea typeface="ＭＳ Ｐゴシック" pitchFamily="34" charset="-128"/>
              </a:rPr>
              <a:t>30 m</a:t>
            </a:r>
          </a:p>
        </p:txBody>
      </p:sp>
    </p:spTree>
    <p:extLst>
      <p:ext uri="{BB962C8B-B14F-4D97-AF65-F5344CB8AC3E}">
        <p14:creationId xmlns:p14="http://schemas.microsoft.com/office/powerpoint/2010/main" val="17093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Continuous vs. Categorized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Continuous:</a:t>
            </a:r>
          </a:p>
          <a:p>
            <a:pPr lvl="1" eaLnBrk="1" hangingPunct="1"/>
            <a:r>
              <a:rPr lang="en-US" altLang="en-US" smtClean="0"/>
              <a:t>Like photographs</a:t>
            </a:r>
          </a:p>
          <a:p>
            <a:pPr lvl="1" eaLnBrk="1" hangingPunct="1"/>
            <a:r>
              <a:rPr lang="en-US" altLang="en-US" smtClean="0"/>
              <a:t>Satellite and aerial photos</a:t>
            </a:r>
          </a:p>
          <a:p>
            <a:pPr lvl="1" eaLnBrk="1" hangingPunct="1"/>
            <a:r>
              <a:rPr lang="en-US" altLang="en-US" smtClean="0"/>
              <a:t>Best for analysis</a:t>
            </a:r>
          </a:p>
          <a:p>
            <a:pPr eaLnBrk="1" hangingPunct="1"/>
            <a:r>
              <a:rPr lang="en-US" altLang="en-US" smtClean="0"/>
              <a:t>Categorized or discrete</a:t>
            </a:r>
          </a:p>
          <a:p>
            <a:pPr lvl="1" eaLnBrk="1" hangingPunct="1"/>
            <a:r>
              <a:rPr lang="en-US" altLang="en-US" smtClean="0"/>
              <a:t>Land Cover</a:t>
            </a:r>
          </a:p>
          <a:p>
            <a:pPr lvl="1" eaLnBrk="1" hangingPunct="1"/>
            <a:r>
              <a:rPr lang="en-US" altLang="en-US" smtClean="0"/>
              <a:t>Eco-regions</a:t>
            </a:r>
          </a:p>
          <a:p>
            <a:pPr lvl="1" eaLnBrk="1" hangingPunct="1"/>
            <a:r>
              <a:rPr lang="en-US" altLang="en-US" smtClean="0"/>
              <a:t>Limited analysis</a:t>
            </a:r>
          </a:p>
          <a:p>
            <a:pPr lvl="1" eaLnBrk="1" hangingPunct="1"/>
            <a:r>
              <a:rPr lang="en-US" altLang="en-US" smtClean="0"/>
              <a:t>Careful on precision and accuracy</a:t>
            </a:r>
          </a:p>
        </p:txBody>
      </p:sp>
    </p:spTree>
    <p:extLst>
      <p:ext uri="{BB962C8B-B14F-4D97-AF65-F5344CB8AC3E}">
        <p14:creationId xmlns:p14="http://schemas.microsoft.com/office/powerpoint/2010/main" val="1051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Categorical vs. Continuous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2772" name="Picture 5" descr="lg-nlcd06-lc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43434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02038"/>
            <a:ext cx="4724400" cy="32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TextBox 1"/>
          <p:cNvSpPr txBox="1">
            <a:spLocks noChangeArrowheads="1"/>
          </p:cNvSpPr>
          <p:nvPr/>
        </p:nvSpPr>
        <p:spPr bwMode="auto">
          <a:xfrm>
            <a:off x="5562600" y="121920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Land cover</a:t>
            </a:r>
          </a:p>
        </p:txBody>
      </p:sp>
      <p:sp>
        <p:nvSpPr>
          <p:cNvPr id="32775" name="TextBox 2"/>
          <p:cNvSpPr txBox="1">
            <a:spLocks noChangeArrowheads="1"/>
          </p:cNvSpPr>
          <p:nvPr/>
        </p:nvSpPr>
        <p:spPr bwMode="auto">
          <a:xfrm>
            <a:off x="2503488" y="6096000"/>
            <a:ext cx="1903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/>
              <a:t>Digital Elevation </a:t>
            </a:r>
          </a:p>
          <a:p>
            <a:pPr algn="r" eaLnBrk="1" hangingPunct="1"/>
            <a:r>
              <a:rPr lang="en-US" altLang="en-US"/>
              <a:t>Model (DEM)</a:t>
            </a:r>
          </a:p>
        </p:txBody>
      </p:sp>
    </p:spTree>
    <p:extLst>
      <p:ext uri="{BB962C8B-B14F-4D97-AF65-F5344CB8AC3E}">
        <p14:creationId xmlns:p14="http://schemas.microsoft.com/office/powerpoint/2010/main" val="25086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Raster Sources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Scanned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Topos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Remotely Sensed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Aerial Photos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Satellite Photos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Digital Elevation Models (DEM)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Derived Rasters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Hill shade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Slope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Aspect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Statistical Spatial Analysis</a:t>
            </a:r>
          </a:p>
        </p:txBody>
      </p:sp>
    </p:spTree>
    <p:extLst>
      <p:ext uri="{BB962C8B-B14F-4D97-AF65-F5344CB8AC3E}">
        <p14:creationId xmlns:p14="http://schemas.microsoft.com/office/powerpoint/2010/main" val="2062881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Digital Raster Graphic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7818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770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Digital Elevation Model (DEM)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28700"/>
            <a:ext cx="7620000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1295400" y="6389688"/>
            <a:ext cx="340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Each pixel value is an elevation</a:t>
            </a:r>
          </a:p>
        </p:txBody>
      </p:sp>
    </p:spTree>
    <p:extLst>
      <p:ext uri="{BB962C8B-B14F-4D97-AF65-F5344CB8AC3E}">
        <p14:creationId xmlns:p14="http://schemas.microsoft.com/office/powerpoint/2010/main" val="767295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1143000"/>
          </a:xfrm>
        </p:spPr>
        <p:txBody>
          <a:bodyPr/>
          <a:lstStyle/>
          <a:p>
            <a:r>
              <a:rPr lang="en-US" altLang="en-US" sz="3600" smtClean="0"/>
              <a:t>Digital Orthophoto Quadrangles (DOQ)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Digial Orthophoto Quarter Quad (DOQQ)</a:t>
            </a:r>
          </a:p>
          <a:p>
            <a:r>
              <a:rPr lang="en-US" altLang="en-US" smtClean="0"/>
              <a:t>1 meter aerial photos</a:t>
            </a:r>
          </a:p>
          <a:p>
            <a:endParaRPr lang="en-US" altLang="en-US" smtClean="0"/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1182688" y="6445250"/>
            <a:ext cx="566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http://egsc.usgs.gov/isb/pubs/factsheets/fs05701.html</a:t>
            </a: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24624"/>
            <a:ext cx="7072574" cy="367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803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Flight Characteristics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7081838" cy="4132263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673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LandSat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4114800" cy="1981200"/>
          </a:xfrm>
        </p:spPr>
        <p:txBody>
          <a:bodyPr/>
          <a:lstStyle/>
          <a:p>
            <a:r>
              <a:rPr lang="en-US" altLang="en-US" smtClean="0"/>
              <a:t>7 Bands</a:t>
            </a:r>
          </a:p>
          <a:p>
            <a:r>
              <a:rPr lang="en-US" altLang="en-US" smtClean="0"/>
              <a:t>30m, 15m bw</a:t>
            </a:r>
          </a:p>
          <a:p>
            <a:r>
              <a:rPr lang="en-US" altLang="en-US" smtClean="0"/>
              <a:t>Entire earth</a:t>
            </a:r>
          </a:p>
        </p:txBody>
      </p:sp>
      <p:pic>
        <p:nvPicPr>
          <p:cNvPr id="38916" name="Picture 4" descr="http://landsat.gsfc.nasa.gov/images/lg_jpg/landsat7_orbi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0"/>
            <a:ext cx="37480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http://eoimages.gsfc.nasa.gov/images/imagerecords/0/422/landsat_first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13075"/>
            <a:ext cx="39624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3200400"/>
            <a:ext cx="3733800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/>
              <a:t>Twice a month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/>
              <a:t>26 years of coverage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/>
              <a:t>“Free”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/>
              <a:t>EROS Data Center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8919" name="TextBox 7"/>
          <p:cNvSpPr txBox="1">
            <a:spLocks noChangeArrowheads="1"/>
          </p:cNvSpPr>
          <p:nvPr/>
        </p:nvSpPr>
        <p:spPr bwMode="auto">
          <a:xfrm>
            <a:off x="5105400" y="6488113"/>
            <a:ext cx="1249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NASA.gov</a:t>
            </a:r>
          </a:p>
        </p:txBody>
      </p:sp>
    </p:spTree>
    <p:extLst>
      <p:ext uri="{BB962C8B-B14F-4D97-AF65-F5344CB8AC3E}">
        <p14:creationId xmlns:p14="http://schemas.microsoft.com/office/powerpoint/2010/main" val="1752354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National Land Cover Dataset (NLCD)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66800" y="1066800"/>
            <a:ext cx="304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ea typeface="ＭＳ Ｐゴシック" pitchFamily="34" charset="-128"/>
              </a:rPr>
              <a:t>Based on Landsat Imagery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ea typeface="ＭＳ Ｐゴシック" pitchFamily="34" charset="-128"/>
              </a:rPr>
              <a:t>21 Classes based on cover type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486400" y="62484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ea typeface="ＭＳ Ｐゴシック" pitchFamily="34" charset="-128"/>
              </a:rPr>
              <a:t>NLCD for Washington DC</a:t>
            </a:r>
          </a:p>
        </p:txBody>
      </p:sp>
      <p:pic>
        <p:nvPicPr>
          <p:cNvPr id="39941" name="Picture 5" descr="nlcd2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4953000" cy="3252788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dc-nlc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4267200" cy="3454400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7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NLCD Coding Scheme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858000"/>
            <a:ext cx="4419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11 - Open water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12 - Perennial Ice/Snow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21 - Low Intensity Residential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22 - High Intensity Residential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23 - Commercial/Industrial/Transportation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31 - Bare Rock/Sand/Clay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32 - Quarries/Strip Mines/Gravel Pits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33 - Transitional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41 - Deciduous Forest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42 - Evergreen Forest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43 - Mixed Forest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51 - Shrubland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61 - Orchards/Vineyards/Other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71 - Grassland/Herbaceous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81 - Pasture/Hay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82 - Row Crops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83 - Small Grains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84 - Fallow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85 - Urban/Recreational Grasses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91 - Woody Wetlands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92 - Emergent Herbaceous Wetlands </a:t>
            </a:r>
          </a:p>
        </p:txBody>
      </p:sp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79488"/>
            <a:ext cx="6400800" cy="587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96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4 Resolutions of Rasters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8077200" cy="5257800"/>
          </a:xfrm>
        </p:spPr>
        <p:txBody>
          <a:bodyPr/>
          <a:lstStyle/>
          <a:p>
            <a:pPr eaLnBrk="1" hangingPunct="1"/>
            <a:r>
              <a:rPr lang="en-US" altLang="en-US" smtClean="0"/>
              <a:t>Spatial:</a:t>
            </a:r>
          </a:p>
          <a:p>
            <a:pPr lvl="1" eaLnBrk="1" hangingPunct="1"/>
            <a:r>
              <a:rPr lang="en-US" altLang="en-US" smtClean="0"/>
              <a:t>X and Y resolution (10 cm to 1 km)</a:t>
            </a:r>
          </a:p>
          <a:p>
            <a:pPr eaLnBrk="1" hangingPunct="1"/>
            <a:r>
              <a:rPr lang="en-US" altLang="en-US" smtClean="0"/>
              <a:t>Spectral:</a:t>
            </a:r>
          </a:p>
          <a:p>
            <a:pPr lvl="1" eaLnBrk="1" hangingPunct="1"/>
            <a:r>
              <a:rPr lang="en-US" altLang="en-US" smtClean="0"/>
              <a:t>3 for photos, 7 Landsat, 256 MODIS</a:t>
            </a:r>
          </a:p>
          <a:p>
            <a:pPr eaLnBrk="1" hangingPunct="1"/>
            <a:r>
              <a:rPr lang="en-US" altLang="en-US" smtClean="0"/>
              <a:t>Temporal:</a:t>
            </a:r>
          </a:p>
          <a:p>
            <a:pPr lvl="1" eaLnBrk="1" hangingPunct="1"/>
            <a:r>
              <a:rPr lang="en-US" altLang="en-US" smtClean="0"/>
              <a:t>Daily for MODIS, 15 days for Landsat, every few years for SRTM</a:t>
            </a:r>
          </a:p>
          <a:p>
            <a:pPr eaLnBrk="1" hangingPunct="1"/>
            <a:r>
              <a:rPr lang="en-US" altLang="en-US" smtClean="0"/>
              <a:t>Radiometric:</a:t>
            </a:r>
          </a:p>
          <a:p>
            <a:pPr lvl="1" eaLnBrk="1" hangingPunct="1"/>
            <a:r>
              <a:rPr lang="en-US" altLang="en-US" smtClean="0"/>
              <a:t>8 bits=0 to 255 (256 shades)</a:t>
            </a:r>
          </a:p>
        </p:txBody>
      </p:sp>
    </p:spTree>
    <p:extLst>
      <p:ext uri="{BB962C8B-B14F-4D97-AF65-F5344CB8AC3E}">
        <p14:creationId xmlns:p14="http://schemas.microsoft.com/office/powerpoint/2010/main" val="19709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Change over time</a:t>
            </a:r>
          </a:p>
        </p:txBody>
      </p:sp>
      <p:pic>
        <p:nvPicPr>
          <p:cNvPr id="41987" name="Picture 7" descr="lg-nlcd06-lc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09688"/>
            <a:ext cx="32766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9" descr="lg-nlcd06-lc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52888"/>
            <a:ext cx="327660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1" descr="lg-nlcd06-lc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57488"/>
            <a:ext cx="335280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12"/>
          <p:cNvSpPr txBox="1">
            <a:spLocks noChangeArrowheads="1"/>
          </p:cNvSpPr>
          <p:nvPr/>
        </p:nvSpPr>
        <p:spPr bwMode="auto">
          <a:xfrm>
            <a:off x="2819400" y="36718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1992</a:t>
            </a:r>
          </a:p>
        </p:txBody>
      </p:sp>
      <p:sp>
        <p:nvSpPr>
          <p:cNvPr id="41991" name="Text Box 13"/>
          <p:cNvSpPr txBox="1">
            <a:spLocks noChangeArrowheads="1"/>
          </p:cNvSpPr>
          <p:nvPr/>
        </p:nvSpPr>
        <p:spPr bwMode="auto">
          <a:xfrm>
            <a:off x="2819400" y="64912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2001</a:t>
            </a:r>
          </a:p>
        </p:txBody>
      </p:sp>
      <p:sp>
        <p:nvSpPr>
          <p:cNvPr id="41992" name="Text Box 14"/>
          <p:cNvSpPr txBox="1">
            <a:spLocks noChangeArrowheads="1"/>
          </p:cNvSpPr>
          <p:nvPr/>
        </p:nvSpPr>
        <p:spPr bwMode="auto">
          <a:xfrm>
            <a:off x="6781800" y="51958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4290633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4114800" cy="1981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256 Bands</a:t>
            </a:r>
          </a:p>
          <a:p>
            <a:pPr>
              <a:defRPr/>
            </a:pPr>
            <a:r>
              <a:rPr lang="en-US" dirty="0" smtClean="0"/>
              <a:t>250m</a:t>
            </a:r>
          </a:p>
          <a:p>
            <a:pPr>
              <a:defRPr/>
            </a:pPr>
            <a:r>
              <a:rPr lang="en-US" dirty="0" smtClean="0"/>
              <a:t>Entire earth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Twice a </a:t>
            </a:r>
            <a:r>
              <a:rPr lang="en-US" dirty="0" smtClean="0"/>
              <a:t>day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43012" name="Picture 4" descr="http://modis-sr.ltdri.org/rationale/sc2-mod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3886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Smoke from Indochina fires over 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533400"/>
            <a:ext cx="4464050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4"/>
          <p:cNvSpPr txBox="1">
            <a:spLocks noChangeArrowheads="1"/>
          </p:cNvSpPr>
          <p:nvPr/>
        </p:nvSpPr>
        <p:spPr bwMode="auto">
          <a:xfrm>
            <a:off x="4724400" y="152400"/>
            <a:ext cx="3633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Fires smoke and haze over China</a:t>
            </a:r>
          </a:p>
        </p:txBody>
      </p:sp>
      <p:sp>
        <p:nvSpPr>
          <p:cNvPr id="43015" name="TextBox 5"/>
          <p:cNvSpPr txBox="1">
            <a:spLocks noChangeArrowheads="1"/>
          </p:cNvSpPr>
          <p:nvPr/>
        </p:nvSpPr>
        <p:spPr bwMode="auto">
          <a:xfrm>
            <a:off x="7894638" y="6472238"/>
            <a:ext cx="1249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NASA.gov</a:t>
            </a:r>
          </a:p>
        </p:txBody>
      </p:sp>
    </p:spTree>
    <p:extLst>
      <p:ext uri="{BB962C8B-B14F-4D97-AF65-F5344CB8AC3E}">
        <p14:creationId xmlns:p14="http://schemas.microsoft.com/office/powerpoint/2010/main" val="2877052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MODIS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4036" name="Picture 5" descr="cofire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781800" cy="5087938"/>
          </a:xfrm>
          <a:prstGeom prst="rect">
            <a:avLst/>
          </a:prstGeom>
          <a:noFill/>
          <a:ln w="222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661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3"/>
          <p:cNvSpPr>
            <a:spLocks noChangeArrowheads="1"/>
          </p:cNvSpPr>
          <p:nvPr/>
        </p:nvSpPr>
        <p:spPr bwMode="auto">
          <a:xfrm>
            <a:off x="0" y="-76200"/>
            <a:ext cx="9144000" cy="693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114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MODIS Vegetation Continuous Fields, Collection 3</a:t>
            </a:r>
          </a:p>
        </p:txBody>
      </p:sp>
      <p:pic>
        <p:nvPicPr>
          <p:cNvPr id="45060" name="Picture 3" descr="contad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 descr="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5600700"/>
            <a:ext cx="286861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5" descr="g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6057900"/>
            <a:ext cx="28575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6" descr="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6515100"/>
            <a:ext cx="28797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4279900" y="5143500"/>
            <a:ext cx="1863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Bare ground</a:t>
            </a:r>
          </a:p>
        </p:txBody>
      </p:sp>
      <p:sp>
        <p:nvSpPr>
          <p:cNvPr id="45065" name="Text Box 8"/>
          <p:cNvSpPr txBox="1">
            <a:spLocks noChangeArrowheads="1"/>
          </p:cNvSpPr>
          <p:nvPr/>
        </p:nvSpPr>
        <p:spPr bwMode="auto">
          <a:xfrm>
            <a:off x="3971925" y="5675313"/>
            <a:ext cx="280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Grass/shrubs/moss</a:t>
            </a:r>
          </a:p>
        </p:txBody>
      </p:sp>
      <p:sp>
        <p:nvSpPr>
          <p:cNvPr id="45066" name="Text Box 9"/>
          <p:cNvSpPr txBox="1">
            <a:spLocks noChangeArrowheads="1"/>
          </p:cNvSpPr>
          <p:nvPr/>
        </p:nvSpPr>
        <p:spPr bwMode="auto">
          <a:xfrm>
            <a:off x="4743450" y="6121400"/>
            <a:ext cx="96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Trees</a:t>
            </a:r>
          </a:p>
        </p:txBody>
      </p:sp>
      <p:sp>
        <p:nvSpPr>
          <p:cNvPr id="45067" name="Text Box 10"/>
          <p:cNvSpPr txBox="1">
            <a:spLocks noChangeArrowheads="1"/>
          </p:cNvSpPr>
          <p:nvPr/>
        </p:nvSpPr>
        <p:spPr bwMode="auto">
          <a:xfrm>
            <a:off x="3209925" y="5924550"/>
            <a:ext cx="47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0%</a:t>
            </a:r>
          </a:p>
        </p:txBody>
      </p:sp>
      <p:sp>
        <p:nvSpPr>
          <p:cNvPr id="45068" name="Text Box 11"/>
          <p:cNvSpPr txBox="1">
            <a:spLocks noChangeArrowheads="1"/>
          </p:cNvSpPr>
          <p:nvPr/>
        </p:nvSpPr>
        <p:spPr bwMode="auto">
          <a:xfrm>
            <a:off x="6650038" y="5929313"/>
            <a:ext cx="703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100%</a:t>
            </a:r>
          </a:p>
        </p:txBody>
      </p:sp>
      <p:sp>
        <p:nvSpPr>
          <p:cNvPr id="45069" name="Text Box 12"/>
          <p:cNvSpPr txBox="1">
            <a:spLocks noChangeArrowheads="1"/>
          </p:cNvSpPr>
          <p:nvPr/>
        </p:nvSpPr>
        <p:spPr bwMode="auto">
          <a:xfrm>
            <a:off x="990600" y="5867400"/>
            <a:ext cx="206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Percent cover</a:t>
            </a:r>
          </a:p>
        </p:txBody>
      </p:sp>
    </p:spTree>
    <p:extLst>
      <p:ext uri="{BB962C8B-B14F-4D97-AF65-F5344CB8AC3E}">
        <p14:creationId xmlns:p14="http://schemas.microsoft.com/office/powerpoint/2010/main" val="23447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Derived Rasters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1219200"/>
            <a:ext cx="8153400" cy="495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Land Cover from satellite and aerial</a:t>
            </a:r>
          </a:p>
          <a:p>
            <a:pPr eaLnBrk="1" hangingPunct="1"/>
            <a:r>
              <a:rPr lang="en-US" altLang="en-US" sz="2800" smtClean="0"/>
              <a:t>Topography: Slope, aspect, hillshade</a:t>
            </a:r>
          </a:p>
          <a:p>
            <a:pPr eaLnBrk="1" hangingPunct="1"/>
            <a:r>
              <a:rPr lang="en-US" altLang="en-US" sz="2800" smtClean="0"/>
              <a:t>Ecoregions</a:t>
            </a:r>
          </a:p>
          <a:p>
            <a:pPr eaLnBrk="1" hangingPunct="1"/>
            <a:r>
              <a:rPr lang="en-US" altLang="en-US" sz="2800" smtClean="0"/>
              <a:t>Suitable Habitat</a:t>
            </a:r>
          </a:p>
          <a:p>
            <a:pPr eaLnBrk="1" hangingPunct="1"/>
            <a:r>
              <a:rPr lang="en-US" altLang="en-US" sz="2800" smtClean="0"/>
              <a:t>Flood plains</a:t>
            </a:r>
          </a:p>
          <a:p>
            <a:pPr eaLnBrk="1" hangingPunct="1"/>
            <a:r>
              <a:rPr lang="en-US" altLang="en-US" sz="2800" smtClean="0"/>
              <a:t>Geological Regions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4444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GeoReferenced File Formats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GRID: ESRI’s format</a:t>
            </a:r>
          </a:p>
          <a:p>
            <a:pPr eaLnBrk="1" hangingPunct="1"/>
            <a:r>
              <a:rPr lang="en-US" altLang="en-US" smtClean="0"/>
              <a:t>GeoTIFF: Excellent support</a:t>
            </a:r>
          </a:p>
          <a:p>
            <a:pPr eaLnBrk="1" hangingPunct="1"/>
            <a:r>
              <a:rPr lang="en-US" altLang="en-US" smtClean="0"/>
              <a:t>MrSID: LizardTech</a:t>
            </a:r>
          </a:p>
          <a:p>
            <a:pPr eaLnBrk="1" hangingPunct="1"/>
            <a:r>
              <a:rPr lang="en-US" altLang="en-US" smtClean="0"/>
              <a:t>IMG: ERDAS</a:t>
            </a:r>
          </a:p>
          <a:p>
            <a:pPr eaLnBrk="1" hangingPunct="1"/>
            <a:r>
              <a:rPr lang="en-US" altLang="en-US" smtClean="0"/>
              <a:t>ECW: ERMapper</a:t>
            </a:r>
          </a:p>
          <a:p>
            <a:pPr eaLnBrk="1" hangingPunct="1"/>
            <a:r>
              <a:rPr lang="en-US" altLang="en-US" smtClean="0"/>
              <a:t>BIL, BIP, BSQ: See header</a:t>
            </a:r>
          </a:p>
          <a:p>
            <a:pPr eaLnBrk="1" hangingPunct="1"/>
            <a:r>
              <a:rPr lang="en-US" altLang="en-US" smtClean="0"/>
              <a:t>“ASCII” or “GRID ASCII” (asc)</a:t>
            </a:r>
          </a:p>
          <a:p>
            <a:pPr eaLnBrk="1" hangingPunct="1"/>
            <a:r>
              <a:rPr lang="en-US" altLang="en-US" smtClean="0"/>
              <a:t>Lots of others…</a:t>
            </a: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1066800" y="6381750"/>
            <a:ext cx="816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/>
              <a:t>See: http://www.gdal.org/formats_list.html</a:t>
            </a:r>
          </a:p>
          <a:p>
            <a:pPr eaLnBrk="1" hangingPunct="1"/>
            <a:r>
              <a:rPr lang="en-US" altLang="en-US" sz="1200"/>
              <a:t>http://webhelp.esri.com/arcgisdesktop/9.3/index.cfm?topicname=Technical_specifications_for_raster_dataset_formats</a:t>
            </a:r>
          </a:p>
        </p:txBody>
      </p:sp>
    </p:spTree>
    <p:extLst>
      <p:ext uri="{BB962C8B-B14F-4D97-AF65-F5344CB8AC3E}">
        <p14:creationId xmlns:p14="http://schemas.microsoft.com/office/powerpoint/2010/main" val="33153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World Files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7924800" cy="56388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Contains:</a:t>
            </a:r>
          </a:p>
          <a:p>
            <a:pPr lvl="1" eaLnBrk="1" hangingPunct="1"/>
            <a:r>
              <a:rPr lang="en-US" altLang="en-US" smtClean="0"/>
              <a:t>X-dimension Pixel size in map units</a:t>
            </a:r>
          </a:p>
          <a:p>
            <a:pPr lvl="1" eaLnBrk="1" hangingPunct="1"/>
            <a:r>
              <a:rPr lang="en-US" altLang="en-US" smtClean="0"/>
              <a:t>Y-axis rotation</a:t>
            </a:r>
          </a:p>
          <a:p>
            <a:pPr lvl="1" eaLnBrk="1" hangingPunct="1"/>
            <a:r>
              <a:rPr lang="en-US" altLang="en-US" smtClean="0"/>
              <a:t>X-axis rotation</a:t>
            </a:r>
          </a:p>
          <a:p>
            <a:pPr lvl="1" eaLnBrk="1" hangingPunct="1"/>
            <a:r>
              <a:rPr lang="en-US" altLang="en-US" smtClean="0"/>
              <a:t>Y- dimension Pixel size in map units (negative)</a:t>
            </a:r>
          </a:p>
          <a:p>
            <a:pPr lvl="1" eaLnBrk="1" hangingPunct="1"/>
            <a:r>
              <a:rPr lang="en-US" altLang="en-US" smtClean="0"/>
              <a:t>X-coordinate of upper-left pixel</a:t>
            </a:r>
          </a:p>
          <a:p>
            <a:pPr lvl="1" eaLnBrk="1" hangingPunct="1"/>
            <a:r>
              <a:rPr lang="en-US" altLang="en-US" smtClean="0"/>
              <a:t>Y-coordinate of upper-left pixel</a:t>
            </a:r>
          </a:p>
          <a:p>
            <a:pPr eaLnBrk="1" hangingPunct="1"/>
            <a:r>
              <a:rPr lang="en-US" altLang="en-US" smtClean="0"/>
              <a:t>Image file contains width and height</a:t>
            </a:r>
          </a:p>
          <a:p>
            <a:pPr eaLnBrk="1" hangingPunct="1"/>
            <a:r>
              <a:rPr lang="en-US" altLang="en-US" smtClean="0"/>
              <a:t>TIFF World File: “.tfw”</a:t>
            </a:r>
          </a:p>
          <a:p>
            <a:pPr eaLnBrk="1" hangingPunct="1"/>
            <a:r>
              <a:rPr lang="en-US" altLang="en-US" smtClean="0"/>
              <a:t>JPEG World File: “jfw”</a:t>
            </a:r>
          </a:p>
        </p:txBody>
      </p:sp>
    </p:spTree>
    <p:extLst>
      <p:ext uri="{BB962C8B-B14F-4D97-AF65-F5344CB8AC3E}">
        <p14:creationId xmlns:p14="http://schemas.microsoft.com/office/powerpoint/2010/main" val="4481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ASCII format (asc)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ncols         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nrows         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xllcorner     0.0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yllcorner     0.0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cellsize      50.0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NODATA_value  -9999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-9999 -9999 5 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-9999 20 100 36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3 8 35 10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32 42 50 6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88 75 27 9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13 5 1 -9999</a:t>
            </a:r>
          </a:p>
        </p:txBody>
      </p:sp>
      <p:sp>
        <p:nvSpPr>
          <p:cNvPr id="50180" name="TextBox 1"/>
          <p:cNvSpPr txBox="1">
            <a:spLocks noChangeArrowheads="1"/>
          </p:cNvSpPr>
          <p:nvPr/>
        </p:nvSpPr>
        <p:spPr bwMode="auto">
          <a:xfrm>
            <a:off x="4902200" y="6149975"/>
            <a:ext cx="4260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See:</a:t>
            </a:r>
          </a:p>
          <a:p>
            <a:pPr eaLnBrk="1" hangingPunct="1"/>
            <a:r>
              <a:rPr lang="en-US" altLang="en-US" sz="2000"/>
              <a:t>http://en.wikipedia.org/wiki/Esri_grid</a:t>
            </a:r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971800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Tagged Image File Format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TIFF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Can be georeferenced (GeoTIFF)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Can tell in ArcCatalog or ArcMap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TIFF w/world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Also need Projection and Datum (prj?)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Can be compressed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Run-length – Categorical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LZW – Categorical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Huffman encoding – Categorical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JPEG- Continuous data (don’t used on Categorical data!)</a:t>
            </a:r>
          </a:p>
        </p:txBody>
      </p:sp>
    </p:spTree>
    <p:extLst>
      <p:ext uri="{BB962C8B-B14F-4D97-AF65-F5344CB8AC3E}">
        <p14:creationId xmlns:p14="http://schemas.microsoft.com/office/powerpoint/2010/main" val="17539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JPEG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Joint Photographic Experts Group</a:t>
            </a:r>
          </a:p>
          <a:p>
            <a:pPr eaLnBrk="1" hangingPunct="1"/>
            <a:r>
              <a:rPr lang="en-US" altLang="en-US" smtClean="0"/>
              <a:t>Widest used photo format</a:t>
            </a:r>
          </a:p>
          <a:p>
            <a:pPr eaLnBrk="1" hangingPunct="1"/>
            <a:r>
              <a:rPr lang="en-US" altLang="en-US" smtClean="0"/>
              <a:t>Can be Georeferened with a world file and a “prj” file</a:t>
            </a:r>
          </a:p>
          <a:p>
            <a:pPr eaLnBrk="1" hangingPunct="1"/>
            <a:r>
              <a:rPr lang="en-US" altLang="en-US" smtClean="0"/>
              <a:t>JPEG2000</a:t>
            </a:r>
          </a:p>
          <a:p>
            <a:pPr lvl="1" eaLnBrk="1" hangingPunct="1"/>
            <a:r>
              <a:rPr lang="en-US" altLang="en-US" smtClean="0"/>
              <a:t>Completely new format!</a:t>
            </a:r>
          </a:p>
          <a:p>
            <a:pPr lvl="1" eaLnBrk="1" hangingPunct="1"/>
            <a:r>
              <a:rPr lang="en-US" altLang="en-US" smtClean="0"/>
              <a:t>Can be georeferenced</a:t>
            </a:r>
          </a:p>
          <a:p>
            <a:pPr lvl="1" eaLnBrk="1" hangingPunct="1"/>
            <a:r>
              <a:rPr lang="en-US" altLang="en-US" smtClean="0"/>
              <a:t>Not really adopted</a:t>
            </a:r>
          </a:p>
        </p:txBody>
      </p:sp>
    </p:spTree>
    <p:extLst>
      <p:ext uri="{BB962C8B-B14F-4D97-AF65-F5344CB8AC3E}">
        <p14:creationId xmlns:p14="http://schemas.microsoft.com/office/powerpoint/2010/main" val="1437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334375" cy="43053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324600" y="4876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ea typeface="ＭＳ Ｐゴシック" pitchFamily="34" charset="-128"/>
              </a:rPr>
              <a:t>+ Temporal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>
                <a:ea typeface="ＭＳ Ｐゴシック" pitchFamily="34" charset="-128"/>
              </a:rPr>
              <a:t>Radiometric </a:t>
            </a:r>
          </a:p>
          <a:p>
            <a:pPr algn="ctr" eaLnBrk="1" hangingPunct="1"/>
            <a:r>
              <a:rPr lang="en-US" altLang="en-US" sz="2400">
                <a:ea typeface="ＭＳ Ｐゴシック" pitchFamily="34" charset="-128"/>
              </a:rPr>
              <a:t>Resolution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4 Resolutions of Rasters</a:t>
            </a:r>
          </a:p>
        </p:txBody>
      </p:sp>
    </p:spTree>
    <p:extLst>
      <p:ext uri="{BB962C8B-B14F-4D97-AF65-F5344CB8AC3E}">
        <p14:creationId xmlns:p14="http://schemas.microsoft.com/office/powerpoint/2010/main" val="1629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GRIDS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ESRI’s native raster format</a:t>
            </a:r>
          </a:p>
          <a:p>
            <a:pPr eaLnBrk="1" hangingPunct="1"/>
            <a:r>
              <a:rPr lang="en-US" altLang="en-US" smtClean="0"/>
              <a:t>Pyramids</a:t>
            </a:r>
          </a:p>
          <a:p>
            <a:pPr eaLnBrk="1" hangingPunct="1"/>
            <a:r>
              <a:rPr lang="en-US" altLang="en-US" smtClean="0"/>
              <a:t>Not an exchange format!</a:t>
            </a:r>
          </a:p>
          <a:p>
            <a:pPr eaLnBrk="1" hangingPunct="1"/>
            <a:r>
              <a:rPr lang="en-US" altLang="en-US" smtClean="0"/>
              <a:t>Lots of files, easy to corrupt by moving part of the files (always use ArcCatalog to move these)</a:t>
            </a:r>
          </a:p>
          <a:p>
            <a:pPr eaLnBrk="1" hangingPunct="1"/>
            <a:r>
              <a:rPr lang="en-US" altLang="en-US" smtClean="0"/>
              <a:t>Being replaced by “IMG” files?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53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IMG – ERDAS Imagine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Esri’s new default</a:t>
            </a:r>
          </a:p>
          <a:p>
            <a:pPr eaLnBrk="1" hangingPunct="1"/>
            <a:r>
              <a:rPr lang="en-US" altLang="en-US" smtClean="0"/>
              <a:t>Internal geo-referencing</a:t>
            </a:r>
          </a:p>
          <a:p>
            <a:pPr eaLnBrk="1" hangingPunct="1"/>
            <a:r>
              <a:rPr lang="en-US" altLang="en-US" smtClean="0"/>
              <a:t>Recommended over Grids</a:t>
            </a:r>
          </a:p>
        </p:txBody>
      </p:sp>
    </p:spTree>
    <p:extLst>
      <p:ext uri="{BB962C8B-B14F-4D97-AF65-F5344CB8AC3E}">
        <p14:creationId xmlns:p14="http://schemas.microsoft.com/office/powerpoint/2010/main" val="39937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Geo-Referenced Raster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85225" cy="44069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Known Projection and Datum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2895600" y="2057400"/>
          <a:ext cx="4486275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3" imgW="4486901" imgH="4667902" progId="Paint.Picture">
                  <p:embed/>
                </p:oleObj>
              </mc:Choice>
              <mc:Fallback>
                <p:oleObj name="Bitmap Image" r:id="rId3" imgW="4486901" imgH="46679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57400"/>
                        <a:ext cx="4486275" cy="466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905000" y="20574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(X1,Y1)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905000" y="63246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(X2,Y2)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391400" y="20574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(X4,Y4)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391400" y="63246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(X3,Y3)</a:t>
            </a:r>
          </a:p>
        </p:txBody>
      </p:sp>
    </p:spTree>
    <p:extLst>
      <p:ext uri="{BB962C8B-B14F-4D97-AF65-F5344CB8AC3E}">
        <p14:creationId xmlns:p14="http://schemas.microsoft.com/office/powerpoint/2010/main" val="14512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Geo-Referenced Raster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85225" cy="44069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Known Projection and Datum</a:t>
            </a:r>
          </a:p>
          <a:p>
            <a:pPr eaLnBrk="1" hangingPunct="1"/>
            <a:r>
              <a:rPr lang="en-US" altLang="en-US" dirty="0" smtClean="0"/>
              <a:t>Width and height of a pixel in map units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429000" y="2590800"/>
          <a:ext cx="3516313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Bitmap Image" r:id="rId3" imgW="4486901" imgH="4667902" progId="Paint.Picture">
                  <p:embed/>
                </p:oleObj>
              </mc:Choice>
              <mc:Fallback>
                <p:oleObj name="Bitmap Image" r:id="rId3" imgW="4486901" imgH="46679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590800"/>
                        <a:ext cx="3516313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438400" y="25908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(X1,Y1)</a:t>
            </a:r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4419600" y="624840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Width in Pixels</a:t>
            </a:r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7010400" y="396240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Height in pixels</a:t>
            </a:r>
          </a:p>
        </p:txBody>
      </p:sp>
    </p:spTree>
    <p:extLst>
      <p:ext uri="{BB962C8B-B14F-4D97-AF65-F5344CB8AC3E}">
        <p14:creationId xmlns:p14="http://schemas.microsoft.com/office/powerpoint/2010/main" val="37086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Geo-Referenced Raster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85225" cy="44069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Known Projection and Datum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895600" y="2057400"/>
          <a:ext cx="4486275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Bitmap Image" r:id="rId3" imgW="4486901" imgH="4667902" progId="Paint.Picture">
                  <p:embed/>
                </p:oleObj>
              </mc:Choice>
              <mc:Fallback>
                <p:oleObj name="Bitmap Image" r:id="rId3" imgW="4486901" imgH="46679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57400"/>
                        <a:ext cx="4486275" cy="466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905000" y="20574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(X1,Y1)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7391400" y="63246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(X3,Y3)</a:t>
            </a:r>
          </a:p>
        </p:txBody>
      </p:sp>
    </p:spTree>
    <p:extLst>
      <p:ext uri="{BB962C8B-B14F-4D97-AF65-F5344CB8AC3E}">
        <p14:creationId xmlns:p14="http://schemas.microsoft.com/office/powerpoint/2010/main" val="37024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What’s Wrong with this Picture?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3962400" cy="2133600"/>
          </a:xfrm>
        </p:spPr>
        <p:txBody>
          <a:bodyPr/>
          <a:lstStyle/>
          <a:p>
            <a:r>
              <a:rPr lang="en-US" altLang="en-US" smtClean="0"/>
              <a:t>Elevation data for the intertidal zone of the Gulf of Mexico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7896225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514725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391400" y="3124200"/>
            <a:ext cx="10668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1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“No-Data” or NULL Values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Rasters are always rectangular</a:t>
            </a:r>
          </a:p>
          <a:p>
            <a:pPr eaLnBrk="1" hangingPunct="1"/>
            <a:r>
              <a:rPr lang="en-US" altLang="en-US" smtClean="0"/>
              <a:t>No-Data values are “transparent” and are not used for calcualations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7277100" cy="3552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7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NoData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924800" cy="4953000"/>
          </a:xfrm>
        </p:spPr>
        <p:txBody>
          <a:bodyPr/>
          <a:lstStyle/>
          <a:p>
            <a:r>
              <a:rPr lang="en-US" altLang="en-US" smtClean="0"/>
              <a:t>Background: Bathymetry (depth) of the Gulf (black areas are NoData)</a:t>
            </a:r>
          </a:p>
          <a:p>
            <a:r>
              <a:rPr lang="en-US" altLang="en-US" smtClean="0"/>
              <a:t>Red is adult shrimp habitat with all other areas “masked” out as “NoData”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35338"/>
            <a:ext cx="7277100" cy="3552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design template">
  <a:themeElements>
    <a:clrScheme name="Glass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as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design template</Template>
  <TotalTime>0</TotalTime>
  <Words>875</Words>
  <Application>Microsoft Office PowerPoint</Application>
  <PresentationFormat>On-screen Show (4:3)</PresentationFormat>
  <Paragraphs>216</Paragraphs>
  <Slides>31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Glass design template</vt:lpstr>
      <vt:lpstr>Bitmap Image</vt:lpstr>
      <vt:lpstr>Spatial Resolution in Digital Images</vt:lpstr>
      <vt:lpstr>4 Resolutions of Rasters</vt:lpstr>
      <vt:lpstr>4 Resolutions of Rasters</vt:lpstr>
      <vt:lpstr>Geo-Referenced Raster</vt:lpstr>
      <vt:lpstr>Geo-Referenced Raster</vt:lpstr>
      <vt:lpstr>Geo-Referenced Raster</vt:lpstr>
      <vt:lpstr>What’s Wrong with this Picture?</vt:lpstr>
      <vt:lpstr>“No-Data” or NULL Values</vt:lpstr>
      <vt:lpstr>NoData</vt:lpstr>
      <vt:lpstr>Continuous vs. Categorized</vt:lpstr>
      <vt:lpstr>Categorical vs. Continuous</vt:lpstr>
      <vt:lpstr>Raster Sources</vt:lpstr>
      <vt:lpstr>Digital Raster Graphic</vt:lpstr>
      <vt:lpstr>Digital Elevation Model (DEM)</vt:lpstr>
      <vt:lpstr>Digital Orthophoto Quadrangles (DOQ)</vt:lpstr>
      <vt:lpstr>Flight Characteristics</vt:lpstr>
      <vt:lpstr>LandSat</vt:lpstr>
      <vt:lpstr>National Land Cover Dataset (NLCD)</vt:lpstr>
      <vt:lpstr>NLCD Coding Scheme </vt:lpstr>
      <vt:lpstr>Change over time</vt:lpstr>
      <vt:lpstr>MODIS</vt:lpstr>
      <vt:lpstr>MODIS</vt:lpstr>
      <vt:lpstr>MODIS Vegetation Continuous Fields, Collection 3</vt:lpstr>
      <vt:lpstr>Derived Rasters</vt:lpstr>
      <vt:lpstr>GeoReferenced File Formats</vt:lpstr>
      <vt:lpstr>World Files</vt:lpstr>
      <vt:lpstr>ASCII format (asc)</vt:lpstr>
      <vt:lpstr>Tagged Image File Format</vt:lpstr>
      <vt:lpstr>JPEG</vt:lpstr>
      <vt:lpstr>GRIDS</vt:lpstr>
      <vt:lpstr>IMG – ERDAS Imagine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2012-03-19T23:07:24Z</dcterms:created>
  <dcterms:modified xsi:type="dcterms:W3CDTF">2014-10-23T15:19:13Z</dcterms:modified>
</cp:coreProperties>
</file>