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305" r:id="rId2"/>
    <p:sldId id="309" r:id="rId3"/>
    <p:sldId id="311" r:id="rId4"/>
    <p:sldId id="310" r:id="rId5"/>
    <p:sldId id="312" r:id="rId6"/>
    <p:sldId id="30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9F9F9"/>
    <a:srgbClr val="F2F2F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27" autoAdjust="0"/>
    <p:restoredTop sz="97815" autoAdjust="0"/>
  </p:normalViewPr>
  <p:slideViewPr>
    <p:cSldViewPr>
      <p:cViewPr varScale="1">
        <p:scale>
          <a:sx n="98" d="100"/>
          <a:sy n="9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DB4DBA6-C2D5-462E-9389-7181E4FC4065}" type="datetimeFigureOut">
              <a:rPr lang="en-US"/>
              <a:pPr>
                <a:defRPr/>
              </a:pPr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C0DE086-68FC-48F8-8BF5-A33DDCD2C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56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B8FA37B8-B560-4883-8DF8-BF38E2EC9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80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BC9767-155F-4624-BFCF-EB7F7769A11F}" type="slidenum">
              <a:rPr lang="en-US"/>
              <a:pPr>
                <a:spcBef>
                  <a:spcPct val="0"/>
                </a:spcBef>
              </a:pPr>
              <a:t>1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816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638" y="550863"/>
            <a:ext cx="8237537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375" y="2754313"/>
            <a:ext cx="5697538" cy="6080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92100" y="6196013"/>
            <a:ext cx="1905000" cy="4587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46375" y="6196013"/>
            <a:ext cx="3981450" cy="4587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46938" y="6196013"/>
            <a:ext cx="1676400" cy="458787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62BD7AEE-3B1C-412B-ABA5-7FA27A996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4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D6F469-861B-4A41-8F2E-4ED673EB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3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7513" y="138113"/>
            <a:ext cx="2195512" cy="5921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800" y="138113"/>
            <a:ext cx="6437313" cy="5921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4FA088-9456-4A68-86A8-1D0B35C36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97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75" y="138113"/>
            <a:ext cx="7343775" cy="846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7800" y="1652588"/>
            <a:ext cx="4316413" cy="44069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6613" y="1652588"/>
            <a:ext cx="4316412" cy="44069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086032-3D38-417E-9C5A-9BB78F2DE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52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F1783D-53B6-4A38-B43C-1D9DE1220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9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805E89-EC99-4FD0-9666-CA1C4E1A3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800" y="1652588"/>
            <a:ext cx="4316413" cy="4406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52588"/>
            <a:ext cx="4316412" cy="4406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263F8B-86A6-43B7-B49C-AB9CE5749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7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DDFF9D-B2ED-4705-A379-172E72E08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0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68BB2F-2683-4244-959E-1DBDE854E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3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28094B-C154-4C82-8224-70E86E19F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0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18A89D-D166-4B36-9408-54A392C419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57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160E99-B882-48E4-BAC2-2102F2A12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1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6375" y="138113"/>
            <a:ext cx="7343775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800" y="1652588"/>
            <a:ext cx="8785225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398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7538" y="6248400"/>
            <a:ext cx="289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0725" y="62214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 b="0" smtClean="0"/>
            </a:lvl1pPr>
          </a:lstStyle>
          <a:p>
            <a:pPr>
              <a:defRPr/>
            </a:pPr>
            <a:fld id="{DA9B2C40-8131-4C7D-87B0-40EFD5684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  <p:sldLayoutId id="214748425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gis_lay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228600"/>
            <a:ext cx="1284287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304800" y="3581400"/>
            <a:ext cx="4953000" cy="954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</a:rPr>
              <a:t>What you really need to do to be successful with GIS Data!</a:t>
            </a:r>
            <a:endParaRPr lang="en-US" sz="2800" dirty="0">
              <a:latin typeface="Times New Roman" panose="02020603050405020304" pitchFamily="18" charset="0"/>
            </a:endParaRPr>
          </a:p>
        </p:txBody>
      </p:sp>
      <p:sp>
        <p:nvSpPr>
          <p:cNvPr id="16389" name="WordArt 3"/>
          <p:cNvSpPr>
            <a:spLocks noChangeArrowheads="1" noChangeShapeType="1" noTextEdit="1"/>
          </p:cNvSpPr>
          <p:nvPr/>
        </p:nvSpPr>
        <p:spPr bwMode="auto">
          <a:xfrm>
            <a:off x="2103438" y="415925"/>
            <a:ext cx="6430962" cy="1155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248FA4"/>
                    </a:gs>
                    <a:gs pos="100000">
                      <a:srgbClr val="B9C4C7"/>
                    </a:gs>
                  </a:gsLst>
                  <a:lin ang="5400000" scaled="1"/>
                </a:gra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EMP 580</a:t>
            </a:r>
            <a:endParaRPr lang="en-US" sz="4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248FA4"/>
                  </a:gs>
                  <a:gs pos="100000">
                    <a:srgbClr val="B9C4C7"/>
                  </a:gs>
                </a:gsLst>
                <a:lin ang="5400000" scaled="1"/>
              </a:gra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are going to see…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85225" cy="5715000"/>
          </a:xfrm>
        </p:spPr>
        <p:txBody>
          <a:bodyPr/>
          <a:lstStyle/>
          <a:p>
            <a:r>
              <a:rPr lang="en-US" dirty="0" smtClean="0"/>
              <a:t>Data sets in many different spatial references, especially:</a:t>
            </a:r>
          </a:p>
          <a:p>
            <a:pPr lvl="1"/>
            <a:r>
              <a:rPr lang="en-US" dirty="0" smtClean="0"/>
              <a:t>Datums: NAD27, NAD83, WGS84, some WGS72</a:t>
            </a:r>
          </a:p>
          <a:p>
            <a:pPr lvl="1"/>
            <a:r>
              <a:rPr lang="en-US" dirty="0" smtClean="0"/>
              <a:t>Projections: UTM, State Plane, Geographic, Albers…</a:t>
            </a:r>
          </a:p>
          <a:p>
            <a:pPr lvl="1"/>
            <a:r>
              <a:rPr lang="en-US" dirty="0" smtClean="0"/>
              <a:t>Units: US Feet, Meters, Nautical Miles, a few others</a:t>
            </a:r>
          </a:p>
          <a:p>
            <a:r>
              <a:rPr lang="en-US" dirty="0" smtClean="0"/>
              <a:t>Data sets with:</a:t>
            </a:r>
          </a:p>
          <a:p>
            <a:pPr lvl="1"/>
            <a:r>
              <a:rPr lang="en-US" dirty="0" smtClean="0"/>
              <a:t>Properly defined spatial references (80%?)</a:t>
            </a:r>
          </a:p>
          <a:p>
            <a:pPr lvl="1"/>
            <a:r>
              <a:rPr lang="en-US" dirty="0" smtClean="0"/>
              <a:t>Undefined spatial references (lots)</a:t>
            </a:r>
          </a:p>
          <a:p>
            <a:pPr lvl="1"/>
            <a:r>
              <a:rPr lang="en-US" dirty="0" smtClean="0"/>
              <a:t>Incorrect spatial references (a few)</a:t>
            </a:r>
          </a:p>
          <a:p>
            <a:r>
              <a:rPr lang="en-US" dirty="0" smtClean="0"/>
              <a:t>Organizations with:</a:t>
            </a:r>
          </a:p>
          <a:p>
            <a:pPr lvl="1"/>
            <a:r>
              <a:rPr lang="en-US" dirty="0" smtClean="0"/>
              <a:t>A standard spatial reference</a:t>
            </a:r>
          </a:p>
          <a:p>
            <a:pPr lvl="1"/>
            <a:r>
              <a:rPr lang="en-US" dirty="0" smtClean="0"/>
              <a:t>No idea what a spatial reference 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66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85225" cy="5205412"/>
          </a:xfrm>
        </p:spPr>
        <p:txBody>
          <a:bodyPr/>
          <a:lstStyle/>
          <a:p>
            <a:r>
              <a:rPr lang="en-US" sz="2800" dirty="0" smtClean="0"/>
              <a:t>If a spatial data set does not have a defined Coordinate System (Spatial Reference System) then it’s relationship to the earth is not defined.  These data sets should not be used until their Spatial Reference System is defined.</a:t>
            </a:r>
          </a:p>
          <a:p>
            <a:r>
              <a:rPr lang="en-US" sz="2800" dirty="0" smtClean="0"/>
              <a:t>If a spatial data set has the wrong Coordinate System, it will be improperly referenced to the earth. </a:t>
            </a:r>
            <a:r>
              <a:rPr lang="en-US" sz="2800" dirty="0"/>
              <a:t>These data sets should not be used until their Spatial Reference System is </a:t>
            </a:r>
            <a:r>
              <a:rPr lang="en-US" sz="2800" dirty="0" smtClean="0"/>
              <a:t>correctly defined.</a:t>
            </a:r>
          </a:p>
          <a:p>
            <a:r>
              <a:rPr lang="en-US" sz="2800" dirty="0" smtClean="0"/>
              <a:t>Error will be reduced and performance increased if all datasets used together are in the same Spatial Reference System.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41779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do…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your organization doesn’t have a standard spatial reference:</a:t>
            </a:r>
          </a:p>
          <a:p>
            <a:pPr lvl="1"/>
            <a:r>
              <a:rPr lang="en-US" dirty="0" smtClean="0"/>
              <a:t>Define one</a:t>
            </a:r>
          </a:p>
          <a:p>
            <a:r>
              <a:rPr lang="en-US" dirty="0" smtClean="0"/>
              <a:t>I recommend:</a:t>
            </a:r>
          </a:p>
          <a:p>
            <a:pPr lvl="1"/>
            <a:r>
              <a:rPr lang="en-US" dirty="0" smtClean="0"/>
              <a:t>WGS84 for the Datum</a:t>
            </a:r>
          </a:p>
          <a:p>
            <a:pPr lvl="1"/>
            <a:r>
              <a:rPr lang="en-US" dirty="0" smtClean="0"/>
              <a:t>An appropriate projection based on the area</a:t>
            </a:r>
          </a:p>
          <a:p>
            <a:pPr lvl="1"/>
            <a:r>
              <a:rPr lang="en-US" dirty="0" smtClean="0"/>
              <a:t>Meters for the units</a:t>
            </a:r>
          </a:p>
          <a:p>
            <a:r>
              <a:rPr lang="en-US" dirty="0" smtClean="0"/>
              <a:t>Also, setup a folder structure to keep the data organized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6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Folder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449" y="1524000"/>
            <a:ext cx="8785225" cy="4406900"/>
          </a:xfrm>
        </p:spPr>
        <p:txBody>
          <a:bodyPr/>
          <a:lstStyle/>
          <a:p>
            <a:r>
              <a:rPr lang="en-US" dirty="0" smtClean="0"/>
              <a:t>1_Originals</a:t>
            </a:r>
          </a:p>
          <a:p>
            <a:pPr lvl="1"/>
            <a:r>
              <a:rPr lang="en-US" dirty="0" err="1" smtClean="0"/>
              <a:t>Humboldt_County</a:t>
            </a:r>
            <a:endParaRPr lang="en-US" dirty="0" smtClean="0"/>
          </a:p>
          <a:p>
            <a:pPr lvl="1"/>
            <a:r>
              <a:rPr lang="en-US" dirty="0" smtClean="0"/>
              <a:t>California</a:t>
            </a:r>
          </a:p>
          <a:p>
            <a:r>
              <a:rPr lang="en-US" dirty="0" smtClean="0"/>
              <a:t>2_Working</a:t>
            </a:r>
          </a:p>
          <a:p>
            <a:pPr lvl="1"/>
            <a:r>
              <a:rPr lang="en-US" dirty="0" smtClean="0"/>
              <a:t>WGS84_UTM_10_North_Meters</a:t>
            </a:r>
          </a:p>
          <a:p>
            <a:pPr lvl="2"/>
            <a:r>
              <a:rPr lang="en-US" dirty="0" smtClean="0"/>
              <a:t>California</a:t>
            </a:r>
          </a:p>
          <a:p>
            <a:pPr lvl="2"/>
            <a:r>
              <a:rPr lang="en-US" dirty="0" err="1" smtClean="0"/>
              <a:t>Humboldt_County</a:t>
            </a:r>
            <a:endParaRPr lang="en-US" dirty="0" smtClean="0"/>
          </a:p>
          <a:p>
            <a:pPr lvl="1"/>
            <a:r>
              <a:rPr lang="en-US" dirty="0" smtClean="0"/>
              <a:t>WGS84_Geographic</a:t>
            </a:r>
          </a:p>
          <a:p>
            <a:pPr lvl="1"/>
            <a:r>
              <a:rPr lang="en-US" dirty="0" smtClean="0"/>
              <a:t>WGS84_Albers_Equal_Area_North_America</a:t>
            </a:r>
          </a:p>
          <a:p>
            <a:r>
              <a:rPr lang="en-US" dirty="0" smtClean="0"/>
              <a:t>3_Final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322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" y="1652588"/>
            <a:ext cx="8785225" cy="5205412"/>
          </a:xfrm>
        </p:spPr>
        <p:txBody>
          <a:bodyPr/>
          <a:lstStyle/>
          <a:p>
            <a:r>
              <a:rPr lang="en-US" dirty="0" smtClean="0"/>
              <a:t>Download data into “1_Originals”</a:t>
            </a:r>
          </a:p>
          <a:p>
            <a:r>
              <a:rPr lang="en-US" dirty="0" smtClean="0"/>
              <a:t>Make sure the spatial reference is defined and correct</a:t>
            </a:r>
          </a:p>
          <a:p>
            <a:r>
              <a:rPr lang="en-US" dirty="0" smtClean="0"/>
              <a:t>After all the spatial references are properly defined:</a:t>
            </a:r>
          </a:p>
          <a:p>
            <a:pPr lvl="1"/>
            <a:r>
              <a:rPr lang="en-US" dirty="0" smtClean="0"/>
              <a:t>“Project” the data sets into the spatial reference you want to work in</a:t>
            </a:r>
          </a:p>
          <a:p>
            <a:pPr lvl="1"/>
            <a:r>
              <a:rPr lang="en-US" dirty="0" smtClean="0"/>
              <a:t>Store them in “2_Working”</a:t>
            </a:r>
          </a:p>
          <a:p>
            <a:r>
              <a:rPr lang="en-US" dirty="0" smtClean="0"/>
              <a:t>Now we’re ready to rumble!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233943"/>
      </p:ext>
    </p:extLst>
  </p:cSld>
  <p:clrMapOvr>
    <a:masterClrMapping/>
  </p:clrMapOvr>
</p:sld>
</file>

<file path=ppt/theme/theme1.xml><?xml version="1.0" encoding="utf-8"?>
<a:theme xmlns:a="http://schemas.openxmlformats.org/drawingml/2006/main" name="Glass design template">
  <a:themeElements>
    <a:clrScheme name="Glass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lass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design template</Template>
  <TotalTime>0</TotalTime>
  <Words>317</Words>
  <Application>Microsoft Office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Glass design template</vt:lpstr>
      <vt:lpstr>PowerPoint Presentation</vt:lpstr>
      <vt:lpstr>What you are going to see…</vt:lpstr>
      <vt:lpstr>Key Points</vt:lpstr>
      <vt:lpstr>What you should do…</vt:lpstr>
      <vt:lpstr>Suggested Folder Structure</vt:lpstr>
      <vt:lpstr>Process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2012-02-08T17:34:05Z</dcterms:created>
  <dcterms:modified xsi:type="dcterms:W3CDTF">2015-08-23T18:15:28Z</dcterms:modified>
</cp:coreProperties>
</file>