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399" r:id="rId2"/>
    <p:sldId id="389" r:id="rId3"/>
    <p:sldId id="392" r:id="rId4"/>
    <p:sldId id="344" r:id="rId5"/>
    <p:sldId id="346" r:id="rId6"/>
    <p:sldId id="351" r:id="rId7"/>
    <p:sldId id="393" r:id="rId8"/>
    <p:sldId id="394" r:id="rId9"/>
    <p:sldId id="395" r:id="rId10"/>
    <p:sldId id="396" r:id="rId11"/>
    <p:sldId id="397" r:id="rId12"/>
    <p:sldId id="398" r:id="rId13"/>
    <p:sldId id="352" r:id="rId14"/>
    <p:sldId id="353" r:id="rId15"/>
    <p:sldId id="402" r:id="rId16"/>
    <p:sldId id="300" r:id="rId17"/>
    <p:sldId id="302" r:id="rId18"/>
    <p:sldId id="403" r:id="rId19"/>
    <p:sldId id="404" r:id="rId20"/>
    <p:sldId id="405" r:id="rId21"/>
    <p:sldId id="324" r:id="rId22"/>
    <p:sldId id="406" r:id="rId23"/>
    <p:sldId id="281" r:id="rId24"/>
    <p:sldId id="276" r:id="rId25"/>
    <p:sldId id="277" r:id="rId26"/>
    <p:sldId id="407" r:id="rId27"/>
    <p:sldId id="285" r:id="rId28"/>
    <p:sldId id="279" r:id="rId29"/>
    <p:sldId id="408" r:id="rId30"/>
    <p:sldId id="409" r:id="rId31"/>
    <p:sldId id="410" r:id="rId32"/>
    <p:sldId id="411" r:id="rId33"/>
    <p:sldId id="338" r:id="rId34"/>
    <p:sldId id="337" r:id="rId35"/>
    <p:sldId id="400" r:id="rId36"/>
    <p:sldId id="401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9F9F9"/>
    <a:srgbClr val="F2F2F2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7" autoAdjust="0"/>
    <p:restoredTop sz="86856" autoAdjust="0"/>
  </p:normalViewPr>
  <p:slideViewPr>
    <p:cSldViewPr>
      <p:cViewPr varScale="1">
        <p:scale>
          <a:sx n="86" d="100"/>
          <a:sy n="86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42B014C-AA51-4DA0-9E06-9A35A081082E}" type="datetimeFigureOut">
              <a:rPr lang="en-US"/>
              <a:pPr>
                <a:defRPr/>
              </a:pPr>
              <a:t>8/23/2015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3544CCC-4067-4859-959A-1270C0339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52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57BB6926-8E39-4413-8690-F893971DD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52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BC30C5-BA9A-4BEB-B6EF-A1647C2E8F00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666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2CB4AC5-7E83-49F4-BE4E-922A41A4224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67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2CB4AC5-7E83-49F4-BE4E-922A41A4224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13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0A5B63-28B0-4592-A86B-9FF3F407A405}" type="slidenum">
              <a:rPr lang="en-US"/>
              <a:pPr>
                <a:spcBef>
                  <a:spcPct val="0"/>
                </a:spcBef>
              </a:pPr>
              <a:t>13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15FF6C-B062-4ADE-ACD8-8376838B4453}" type="slidenum">
              <a:rPr lang="en-US"/>
              <a:pPr>
                <a:spcBef>
                  <a:spcPct val="0"/>
                </a:spcBef>
              </a:pPr>
              <a:t>14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572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 shape is preserved, size is 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BB6926-8E39-4413-8690-F893971DDAB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37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A58253-AF78-454C-83A6-E145C6C10DF3}" type="slidenum">
              <a:rPr lang="en-US"/>
              <a:pPr>
                <a:spcBef>
                  <a:spcPct val="0"/>
                </a:spcBef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39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DC1E21-7137-4419-A323-FC71D5B6CAD1}" type="slidenum">
              <a:rPr lang="en-US"/>
              <a:pPr>
                <a:spcBef>
                  <a:spcPct val="0"/>
                </a:spcBef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01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Entire world is</a:t>
            </a:r>
            <a:r>
              <a:rPr lang="en-US" baseline="0" dirty="0" smtClean="0"/>
              <a:t> divided into northern and southern hemispheres and then broken up into 6 degree slices.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BB6926-8E39-4413-8690-F893971DDAB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79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16870F-E6C6-40A4-8E6B-D6422DE6D6D7}" type="slidenum">
              <a:rPr lang="en-US"/>
              <a:pPr>
                <a:spcBef>
                  <a:spcPct val="0"/>
                </a:spcBef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24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E2FC5F-5049-4557-B0E8-DAB430FC510D}" type="slidenum">
              <a:rPr lang="en-US"/>
              <a:pPr>
                <a:spcBef>
                  <a:spcPct val="0"/>
                </a:spcBef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1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594F4F-7FA2-41BA-BD75-60A753A1F8C3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831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BCA8AC-438B-418C-9B5D-3F958A8FE74B}" type="slidenum">
              <a:rPr lang="en-US"/>
              <a:pPr>
                <a:spcBef>
                  <a:spcPct val="0"/>
                </a:spcBef>
              </a:pPr>
              <a:t>24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17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189A11-772E-4497-AC29-FA74B4A5F78C}" type="slidenum">
              <a:rPr lang="en-US"/>
              <a:pPr>
                <a:spcBef>
                  <a:spcPct val="0"/>
                </a:spcBef>
              </a:pPr>
              <a:t>25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56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91901C-5F50-45FE-B860-40A89E599A4A}" type="slidenum">
              <a:rPr lang="en-US"/>
              <a:pPr>
                <a:spcBef>
                  <a:spcPct val="0"/>
                </a:spcBef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20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1AA3B4-E5A7-4923-83C8-F27E3A292126}" type="slidenum">
              <a:rPr lang="en-US"/>
              <a:pPr>
                <a:spcBef>
                  <a:spcPct val="0"/>
                </a:spcBef>
              </a:pPr>
              <a:t>28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90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C4A908-4D5F-491E-81E7-69D83F3C18F3}" type="slidenum">
              <a:rPr lang="en-US"/>
              <a:pPr>
                <a:spcBef>
                  <a:spcPct val="0"/>
                </a:spcBef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2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9DB922-BF87-45B4-AD7F-EC2930EB7EDC}" type="slidenum">
              <a:rPr lang="en-US"/>
              <a:pPr>
                <a:spcBef>
                  <a:spcPct val="0"/>
                </a:spcBef>
              </a:pPr>
              <a:t>34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61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4"/>
          <p:cNvSpPr>
            <a:spLocks noGrp="1" noChangeArrowheads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7E42870D-87F0-4A39-8C79-8CCE0340AFE8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99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4"/>
          <p:cNvSpPr>
            <a:spLocks noGrp="1" noChangeArrowheads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A37791DD-FEB9-403F-A06C-0A1D5175E86D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5288" cy="4103688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22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757012-EF47-4211-B76F-8E40E6AEDA1E}" type="slidenum">
              <a:rPr lang="en-US"/>
              <a:pPr>
                <a:spcBef>
                  <a:spcPct val="0"/>
                </a:spcBef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37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B538F2-9D4E-4823-8D86-4BEDD8540AC4}" type="slidenum">
              <a:rPr lang="en-US"/>
              <a:pPr>
                <a:spcBef>
                  <a:spcPct val="0"/>
                </a:spcBef>
              </a:pPr>
              <a:t>5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54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090E4C-DF3F-4AD2-B52E-590CF76A5431}" type="slidenum">
              <a:rPr lang="en-US"/>
              <a:pPr>
                <a:spcBef>
                  <a:spcPct val="0"/>
                </a:spcBef>
              </a:pPr>
              <a:t>6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060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Created by Chris </a:t>
            </a:r>
            <a:r>
              <a:rPr lang="en-US" dirty="0" err="1" smtClean="0"/>
              <a:t>Ringo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2CB4AC5-7E83-49F4-BE4E-922A41A4224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Mercator is a conformal cylindrical projection, and stretches</a:t>
            </a:r>
            <a:r>
              <a:rPr lang="en-US" baseline="0" dirty="0" smtClean="0"/>
              <a:t> out higher latitudes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2CB4AC5-7E83-49F4-BE4E-922A41A4224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97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2CB4AC5-7E83-49F4-BE4E-922A41A4224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3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Hey, they look the same!</a:t>
            </a:r>
          </a:p>
          <a:p>
            <a:endParaRPr lang="en-US" dirty="0" smtClean="0"/>
          </a:p>
          <a:p>
            <a:r>
              <a:rPr lang="en-US" dirty="0" smtClean="0"/>
              <a:t>ESRI</a:t>
            </a:r>
            <a:r>
              <a:rPr lang="en-US" baseline="0" dirty="0" smtClean="0"/>
              <a:t> uses this projection to display a geographic coordinate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2CB4AC5-7E83-49F4-BE4E-922A41A4224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18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638" y="550863"/>
            <a:ext cx="8237537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6375" y="2754313"/>
            <a:ext cx="5697538" cy="6080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92100" y="6196013"/>
            <a:ext cx="1905000" cy="4587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6375" y="6196013"/>
            <a:ext cx="3981450" cy="4587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46938" y="6196013"/>
            <a:ext cx="1676400" cy="458787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CD970645-54E1-4CB0-A67E-03C86338D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1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E742BF-AC67-4976-B034-A7D89A4B4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88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7513" y="138113"/>
            <a:ext cx="2195512" cy="5921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138113"/>
            <a:ext cx="6437313" cy="5921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EFD66F-9926-473D-B594-E5CEBF311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138113"/>
            <a:ext cx="7343775" cy="846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652588"/>
            <a:ext cx="4316413" cy="44069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3" y="1652588"/>
            <a:ext cx="4316412" cy="44069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3B9F57-4D88-4D2F-B398-909BD7808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4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7E79F2-0E4D-4316-8B93-C5AF4CCDB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5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988171-9B07-40F8-8B71-B3022F4D8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3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652588"/>
            <a:ext cx="4316413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52588"/>
            <a:ext cx="4316412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4CBC4A-7051-40DD-A36A-5E1D47F0D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95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B7042A-BEB0-4915-978E-5B537E550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B2E3F8-15D9-49C5-B213-94AFA9DEB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8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E5A3D6-372C-454F-A702-19B492D5E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50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053F77-C7B1-45DA-A4B9-2437CDCA7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4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8A25A1-C34E-4FB5-A0B2-BCFA97869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10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" y="138113"/>
            <a:ext cx="73437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1652588"/>
            <a:ext cx="8785225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9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7538" y="6248400"/>
            <a:ext cx="289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0725" y="62214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 b="0" smtClean="0"/>
            </a:lvl1pPr>
          </a:lstStyle>
          <a:p>
            <a:pPr>
              <a:defRPr/>
            </a:pPr>
            <a:fld id="{998EBB0A-EF3B-4DAD-967A-866EF382D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geonames.usgs.gov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652588"/>
            <a:ext cx="8785225" cy="5129212"/>
          </a:xfrm>
        </p:spPr>
        <p:txBody>
          <a:bodyPr/>
          <a:lstStyle/>
          <a:p>
            <a:r>
              <a:rPr lang="en-US" dirty="0" smtClean="0"/>
              <a:t>To visualize spatial data on a 2d surface, it must be “Projected</a:t>
            </a:r>
          </a:p>
          <a:p>
            <a:r>
              <a:rPr lang="en-US" dirty="0" smtClean="0"/>
              <a:t>We cannot project spatial data to 2d without some distortion</a:t>
            </a:r>
          </a:p>
          <a:p>
            <a:r>
              <a:rPr lang="en-US" dirty="0" smtClean="0"/>
              <a:t>Common projected systems in the US include:</a:t>
            </a:r>
          </a:p>
          <a:p>
            <a:pPr lvl="1"/>
            <a:r>
              <a:rPr lang="en-US" dirty="0" smtClean="0"/>
              <a:t>Universal Transverse Mercator</a:t>
            </a:r>
          </a:p>
          <a:p>
            <a:pPr lvl="1"/>
            <a:r>
              <a:rPr lang="en-US" dirty="0" smtClean="0"/>
              <a:t>State Plane</a:t>
            </a:r>
          </a:p>
          <a:p>
            <a:pPr lvl="1"/>
            <a:r>
              <a:rPr lang="en-US" dirty="0" smtClean="0"/>
              <a:t>Albers</a:t>
            </a:r>
          </a:p>
          <a:p>
            <a:pPr lvl="1"/>
            <a:r>
              <a:rPr lang="en-US" dirty="0" smtClean="0"/>
              <a:t>Lambert</a:t>
            </a:r>
          </a:p>
          <a:p>
            <a:pPr lvl="1"/>
            <a:r>
              <a:rPr lang="en-US" dirty="0" smtClean="0"/>
              <a:t>Geographic on a 2d surface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0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Visualizing distortion:</a:t>
            </a:r>
            <a:br>
              <a:rPr lang="en-US" dirty="0" smtClean="0"/>
            </a:br>
            <a:r>
              <a:rPr lang="en-US" dirty="0" smtClean="0"/>
              <a:t>what happens to Justin </a:t>
            </a:r>
            <a:r>
              <a:rPr lang="en-US" dirty="0" err="1" smtClean="0"/>
              <a:t>Bieber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5" y="2075330"/>
            <a:ext cx="7391399" cy="4782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190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Visualizing distortion:</a:t>
            </a:r>
            <a:br>
              <a:rPr lang="en-US" dirty="0" smtClean="0"/>
            </a:br>
            <a:r>
              <a:rPr lang="en-US" dirty="0" smtClean="0"/>
              <a:t>what happens to Justin </a:t>
            </a:r>
            <a:r>
              <a:rPr lang="en-US" dirty="0" err="1" smtClean="0"/>
              <a:t>Bieber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1" y="2075331"/>
            <a:ext cx="7391399" cy="47826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077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Visualizing distortion:</a:t>
            </a:r>
            <a:br>
              <a:rPr lang="en-US" dirty="0" smtClean="0"/>
            </a:br>
            <a:r>
              <a:rPr lang="en-US" dirty="0" smtClean="0"/>
              <a:t>what happens to Justin </a:t>
            </a:r>
            <a:r>
              <a:rPr lang="en-US" dirty="0" err="1" smtClean="0"/>
              <a:t>Bieber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2075331"/>
            <a:ext cx="7391399" cy="47826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404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8775" y="1652588"/>
            <a:ext cx="8785225" cy="44069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dirty="0" smtClean="0"/>
              <a:t>Types of projections: </a:t>
            </a:r>
          </a:p>
          <a:p>
            <a:pPr marL="1030288" lvl="1" indent="-290513">
              <a:buFontTx/>
              <a:buNone/>
              <a:defRPr/>
            </a:pPr>
            <a:endParaRPr lang="en-US" sz="2400" dirty="0" smtClean="0"/>
          </a:p>
          <a:p>
            <a:pPr marL="1030288" indent="-290513">
              <a:defRPr/>
            </a:pPr>
            <a:r>
              <a:rPr lang="en-US" sz="2800" dirty="0" smtClean="0"/>
              <a:t>Conformal projections</a:t>
            </a:r>
          </a:p>
          <a:p>
            <a:pPr marL="1430338" lvl="1" indent="-290513">
              <a:defRPr/>
            </a:pPr>
            <a:r>
              <a:rPr lang="en-US" sz="2400" dirty="0" smtClean="0"/>
              <a:t>Preserve shapes and angles </a:t>
            </a:r>
          </a:p>
          <a:p>
            <a:pPr marL="1030288" indent="-290513">
              <a:defRPr/>
            </a:pPr>
            <a:r>
              <a:rPr lang="en-US" sz="2800" dirty="0" smtClean="0"/>
              <a:t>Equal area projection </a:t>
            </a:r>
          </a:p>
          <a:p>
            <a:pPr marL="1030288" indent="-290513">
              <a:defRPr/>
            </a:pPr>
            <a:r>
              <a:rPr lang="en-US" sz="2800" dirty="0" smtClean="0"/>
              <a:t>Equidistant projections</a:t>
            </a:r>
          </a:p>
          <a:p>
            <a:pPr marL="1030288" indent="-290513">
              <a:defRPr/>
            </a:pPr>
            <a:r>
              <a:rPr lang="en-US" sz="2800" dirty="0" smtClean="0"/>
              <a:t>True-direction projections</a:t>
            </a:r>
          </a:p>
          <a:p>
            <a:pPr>
              <a:buFontTx/>
              <a:buNone/>
              <a:defRPr/>
            </a:pPr>
            <a:endParaRPr lang="en-US" sz="2400" dirty="0" smtClean="0"/>
          </a:p>
          <a:p>
            <a:pPr>
              <a:buFontTx/>
              <a:buNone/>
              <a:defRPr/>
            </a:pPr>
            <a:endParaRPr lang="en-US" dirty="0" smtClean="0"/>
          </a:p>
        </p:txBody>
      </p:sp>
      <p:sp>
        <p:nvSpPr>
          <p:cNvPr id="53251" name="WordArt 3"/>
          <p:cNvSpPr>
            <a:spLocks noChangeArrowheads="1" noChangeShapeType="1" noTextEdit="1"/>
          </p:cNvSpPr>
          <p:nvPr/>
        </p:nvSpPr>
        <p:spPr bwMode="auto">
          <a:xfrm>
            <a:off x="279400" y="247650"/>
            <a:ext cx="49784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Map Projections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3886200" y="2754313"/>
            <a:ext cx="292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b="0" dirty="0"/>
              <a:t>Note the size of Greenland</a:t>
            </a:r>
          </a:p>
        </p:txBody>
      </p:sp>
      <p:pic>
        <p:nvPicPr>
          <p:cNvPr id="552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0003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300" name="Straight Arrow Connector 7"/>
          <p:cNvCxnSpPr>
            <a:cxnSpLocks noChangeShapeType="1"/>
            <a:stCxn id="55298" idx="1"/>
          </p:cNvCxnSpPr>
          <p:nvPr/>
        </p:nvCxnSpPr>
        <p:spPr bwMode="auto">
          <a:xfrm rot="10800000" flipV="1">
            <a:off x="1752600" y="2938463"/>
            <a:ext cx="2133600" cy="1095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140200" y="3211513"/>
            <a:ext cx="347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Greenland: </a:t>
            </a:r>
            <a:r>
              <a:rPr lang="en-US" sz="1800" b="0" dirty="0"/>
              <a:t>0.8 million sq. miles</a:t>
            </a:r>
          </a:p>
        </p:txBody>
      </p:sp>
      <p:sp>
        <p:nvSpPr>
          <p:cNvPr id="55302" name="Rectangle 9"/>
          <p:cNvSpPr>
            <a:spLocks noChangeArrowheads="1"/>
          </p:cNvSpPr>
          <p:nvPr/>
        </p:nvSpPr>
        <p:spPr bwMode="auto">
          <a:xfrm>
            <a:off x="4135438" y="3592513"/>
            <a:ext cx="3103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Africa: </a:t>
            </a:r>
            <a:r>
              <a:rPr lang="en-US" sz="1800" b="0" dirty="0"/>
              <a:t>11.6 million sq. miles</a:t>
            </a:r>
          </a:p>
        </p:txBody>
      </p:sp>
      <p:sp>
        <p:nvSpPr>
          <p:cNvPr id="55303" name="Rectangle 6"/>
          <p:cNvSpPr>
            <a:spLocks noChangeArrowheads="1"/>
          </p:cNvSpPr>
          <p:nvPr/>
        </p:nvSpPr>
        <p:spPr bwMode="auto">
          <a:xfrm>
            <a:off x="533400" y="1219200"/>
            <a:ext cx="148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/>
              <a:t>Mercator</a:t>
            </a:r>
          </a:p>
        </p:txBody>
      </p:sp>
      <p:sp>
        <p:nvSpPr>
          <p:cNvPr id="55304" name="Rectangle 10"/>
          <p:cNvSpPr>
            <a:spLocks noChangeArrowheads="1"/>
          </p:cNvSpPr>
          <p:nvPr/>
        </p:nvSpPr>
        <p:spPr bwMode="auto">
          <a:xfrm>
            <a:off x="3886200" y="2297113"/>
            <a:ext cx="347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Conformal </a:t>
            </a:r>
            <a:r>
              <a:rPr lang="en-US" sz="1800" b="0" dirty="0"/>
              <a:t>and </a:t>
            </a:r>
            <a:r>
              <a:rPr lang="en-US" sz="1800" dirty="0"/>
              <a:t>True-Direction.</a:t>
            </a:r>
          </a:p>
        </p:txBody>
      </p:sp>
      <p:sp>
        <p:nvSpPr>
          <p:cNvPr id="55305" name="WordArt 3"/>
          <p:cNvSpPr>
            <a:spLocks noChangeArrowheads="1" noChangeShapeType="1" noTextEdit="1"/>
          </p:cNvSpPr>
          <p:nvPr/>
        </p:nvSpPr>
        <p:spPr bwMode="auto">
          <a:xfrm>
            <a:off x="279400" y="247650"/>
            <a:ext cx="49784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Map Projections</a:t>
            </a:r>
          </a:p>
        </p:txBody>
      </p:sp>
      <p:sp>
        <p:nvSpPr>
          <p:cNvPr id="55306" name="TextBox 9"/>
          <p:cNvSpPr txBox="1">
            <a:spLocks noChangeArrowheads="1"/>
          </p:cNvSpPr>
          <p:nvPr/>
        </p:nvSpPr>
        <p:spPr bwMode="auto">
          <a:xfrm>
            <a:off x="3810000" y="1687513"/>
            <a:ext cx="304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Family: Cylindrical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Mercator with Tissot Ellipses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le:Tissot merca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8" y="1139414"/>
            <a:ext cx="61626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1917" y="6477000"/>
            <a:ext cx="125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132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fig3-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3624263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WordArt 5"/>
          <p:cNvSpPr>
            <a:spLocks noChangeArrowheads="1" noChangeShapeType="1" noTextEdit="1"/>
          </p:cNvSpPr>
          <p:nvPr/>
        </p:nvSpPr>
        <p:spPr bwMode="auto">
          <a:xfrm>
            <a:off x="279400" y="247650"/>
            <a:ext cx="45974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In Theory...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8775" y="1676400"/>
            <a:ext cx="8785225" cy="44069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100" b="1" u="sng" smtClean="0"/>
              <a:t>Projecting</a:t>
            </a:r>
            <a:r>
              <a:rPr lang="en-US" sz="2100" b="1" smtClean="0"/>
              <a:t> Latitude and Longitude to UTM:</a:t>
            </a:r>
          </a:p>
          <a:p>
            <a:pPr>
              <a:lnSpc>
                <a:spcPct val="80000"/>
              </a:lnSpc>
            </a:pPr>
            <a:endParaRPr lang="en-US" sz="21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100" smtClean="0"/>
              <a:t>y = northing = K1 + K2p2 + K3p4, where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100" smtClean="0"/>
          </a:p>
          <a:p>
            <a:pPr>
              <a:lnSpc>
                <a:spcPct val="80000"/>
              </a:lnSpc>
            </a:pPr>
            <a:r>
              <a:rPr lang="en-US" sz="2100" smtClean="0"/>
              <a:t>K1 = Sk0, </a:t>
            </a:r>
          </a:p>
          <a:p>
            <a:pPr>
              <a:lnSpc>
                <a:spcPct val="80000"/>
              </a:lnSpc>
            </a:pPr>
            <a:r>
              <a:rPr lang="en-US" sz="2100" smtClean="0"/>
              <a:t>K2 = k0sin21" nu sin(lat)cos(lat)/2 </a:t>
            </a:r>
          </a:p>
          <a:p>
            <a:pPr>
              <a:lnSpc>
                <a:spcPct val="80000"/>
              </a:lnSpc>
            </a:pPr>
            <a:r>
              <a:rPr lang="en-US" sz="2100" smtClean="0"/>
              <a:t>K3 = [k0sin41" nu sin(lat)cos3(lat)/24][(5 - tan2(lat) + 9e'2cos2(lat) + 4e'4cos4(lat)] </a:t>
            </a:r>
          </a:p>
          <a:p>
            <a:pPr>
              <a:lnSpc>
                <a:spcPct val="80000"/>
              </a:lnSpc>
            </a:pPr>
            <a:endParaRPr lang="en-US" sz="21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100" smtClean="0"/>
              <a:t>x = easting = K4p + K5p3, where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100" smtClean="0"/>
          </a:p>
          <a:p>
            <a:pPr>
              <a:lnSpc>
                <a:spcPct val="80000"/>
              </a:lnSpc>
            </a:pPr>
            <a:r>
              <a:rPr lang="en-US" sz="2100" smtClean="0"/>
              <a:t>K4 = k0sin1" nu cos(lat) </a:t>
            </a:r>
          </a:p>
          <a:p>
            <a:pPr>
              <a:lnSpc>
                <a:spcPct val="80000"/>
              </a:lnSpc>
            </a:pPr>
            <a:r>
              <a:rPr lang="en-US" sz="2100" smtClean="0"/>
              <a:t>K5 = (k0sin31" nu cos3(lat)/6)[1 - tan2(lat) + e'2cos2(lat)] </a:t>
            </a:r>
          </a:p>
          <a:p>
            <a:pPr>
              <a:lnSpc>
                <a:spcPct val="80000"/>
              </a:lnSpc>
            </a:pPr>
            <a:endParaRPr lang="en-US" sz="2100" smtClean="0"/>
          </a:p>
        </p:txBody>
      </p:sp>
      <p:sp>
        <p:nvSpPr>
          <p:cNvPr id="65539" name="WordArt 7"/>
          <p:cNvSpPr>
            <a:spLocks noChangeArrowheads="1" noChangeShapeType="1" noTextEdit="1"/>
          </p:cNvSpPr>
          <p:nvPr/>
        </p:nvSpPr>
        <p:spPr bwMode="auto">
          <a:xfrm>
            <a:off x="279400" y="247650"/>
            <a:ext cx="45974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In Reality...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Mercator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LonInRadians</a:t>
            </a:r>
            <a:r>
              <a:rPr lang="en-US" dirty="0" smtClean="0"/>
              <a:t>=Longitude * 0.01745329252</a:t>
            </a:r>
          </a:p>
          <a:p>
            <a:r>
              <a:rPr lang="en-US" dirty="0" err="1" smtClean="0"/>
              <a:t>LatInRadians</a:t>
            </a:r>
            <a:r>
              <a:rPr lang="en-US" dirty="0" smtClean="0"/>
              <a:t>=Latitude * </a:t>
            </a:r>
            <a:r>
              <a:rPr lang="en-US" dirty="0"/>
              <a:t>0.01745329252</a:t>
            </a:r>
            <a:endParaRPr lang="en-US" dirty="0" smtClean="0"/>
          </a:p>
          <a:p>
            <a:r>
              <a:rPr lang="en-US" dirty="0" smtClean="0"/>
              <a:t>Easting = </a:t>
            </a:r>
            <a:r>
              <a:rPr lang="en-US" dirty="0" err="1" smtClean="0"/>
              <a:t>LonInRadians</a:t>
            </a:r>
            <a:r>
              <a:rPr lang="en-US" dirty="0" smtClean="0"/>
              <a:t> * </a:t>
            </a:r>
            <a:r>
              <a:rPr lang="en-US" dirty="0"/>
              <a:t>6378137.0 </a:t>
            </a:r>
            <a:endParaRPr lang="en-US" dirty="0" smtClean="0"/>
          </a:p>
          <a:p>
            <a:pPr lvl="1"/>
            <a:r>
              <a:rPr lang="en-US" dirty="0" smtClean="0"/>
              <a:t>Multiply by the radius of the earth</a:t>
            </a:r>
          </a:p>
          <a:p>
            <a:r>
              <a:rPr lang="en-US" dirty="0" smtClean="0"/>
              <a:t>Northing = </a:t>
            </a:r>
            <a:r>
              <a:rPr lang="en-US" dirty="0"/>
              <a:t>3189068.5 </a:t>
            </a:r>
            <a:r>
              <a:rPr lang="en-US" dirty="0" smtClean="0"/>
              <a:t>*</a:t>
            </a:r>
          </a:p>
          <a:p>
            <a:pPr marL="457200" lvl="1" indent="0">
              <a:buNone/>
            </a:pPr>
            <a:r>
              <a:rPr lang="en-US" dirty="0" smtClean="0"/>
              <a:t>Log((1+Sin(</a:t>
            </a:r>
            <a:r>
              <a:rPr lang="en-US" dirty="0" err="1" smtClean="0"/>
              <a:t>LatRadians</a:t>
            </a:r>
            <a:r>
              <a:rPr lang="en-US" dirty="0" smtClean="0"/>
              <a:t>))/(1-Sin(</a:t>
            </a:r>
            <a:r>
              <a:rPr lang="en-US" dirty="0" err="1" smtClean="0"/>
              <a:t>LatInRadians</a:t>
            </a:r>
            <a:r>
              <a:rPr lang="en-US" dirty="0" smtClean="0"/>
              <a:t>)))</a:t>
            </a:r>
          </a:p>
          <a:p>
            <a:pPr marL="457200" lvl="1" indent="0">
              <a:buNone/>
            </a:pPr>
            <a:r>
              <a:rPr lang="en-US" dirty="0" smtClean="0"/>
              <a:t>- This one is more complicated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26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Transverse Mercator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078037"/>
            <a:ext cx="8001000" cy="4779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 rot="16200000">
            <a:off x="241758" y="31872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222522" y="493984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152400" y="4468018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039589" y="160020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60, 6 degree zones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3" idx="1"/>
          </p:cNvCxnSpPr>
          <p:nvPr/>
        </p:nvCxnSpPr>
        <p:spPr bwMode="auto">
          <a:xfrm flipH="1">
            <a:off x="1143000" y="1784866"/>
            <a:ext cx="289658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23" idx="3"/>
          </p:cNvCxnSpPr>
          <p:nvPr/>
        </p:nvCxnSpPr>
        <p:spPr bwMode="auto">
          <a:xfrm>
            <a:off x="6276099" y="1784866"/>
            <a:ext cx="2867901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71865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800" y="1652588"/>
            <a:ext cx="8785225" cy="459581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“Projects” spherical data onto 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2d (planar) surface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 smtClean="0"/>
          </a:p>
        </p:txBody>
      </p:sp>
      <p:pic>
        <p:nvPicPr>
          <p:cNvPr id="84995" name="Picture 4" descr="fig3-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3624263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5"/>
          <p:cNvSpPr txBox="1">
            <a:spLocks noChangeArrowheads="1"/>
          </p:cNvSpPr>
          <p:nvPr/>
        </p:nvSpPr>
        <p:spPr bwMode="auto">
          <a:xfrm>
            <a:off x="441325" y="4608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800"/>
          </a:p>
        </p:txBody>
      </p:sp>
      <p:sp>
        <p:nvSpPr>
          <p:cNvPr id="84997" name="WordArt 6"/>
          <p:cNvSpPr>
            <a:spLocks noChangeArrowheads="1" noChangeShapeType="1" noTextEdit="1"/>
          </p:cNvSpPr>
          <p:nvPr/>
        </p:nvSpPr>
        <p:spPr bwMode="auto">
          <a:xfrm>
            <a:off x="206375" y="171450"/>
            <a:ext cx="45974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Map Projections</a:t>
            </a:r>
          </a:p>
        </p:txBody>
      </p:sp>
    </p:spTree>
    <p:extLst>
      <p:ext uri="{BB962C8B-B14F-4D97-AF65-F5344CB8AC3E}">
        <p14:creationId xmlns:p14="http://schemas.microsoft.com/office/powerpoint/2010/main" val="264564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UTM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76600" y="2438400"/>
            <a:ext cx="2057400" cy="3276600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371600" y="5715000"/>
            <a:ext cx="6248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1676400" y="3263900"/>
            <a:ext cx="1588" cy="2463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1676400" y="4030663"/>
            <a:ext cx="2743200" cy="222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859213" y="3581400"/>
            <a:ext cx="3317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573588" y="4648200"/>
            <a:ext cx="3333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1663700" y="6096000"/>
            <a:ext cx="2692400" cy="31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130425" y="5867400"/>
            <a:ext cx="1246188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500,000 meters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481513" y="4102100"/>
            <a:ext cx="1587" cy="1625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311900" y="5370513"/>
            <a:ext cx="979488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Equator</a:t>
            </a: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343400" y="5715000"/>
            <a:ext cx="1588" cy="533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626100" y="3694113"/>
            <a:ext cx="2487613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500,000 Easting (X)‏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4,000,000 Northing (Y)‏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334000" y="2438400"/>
            <a:ext cx="18288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762625" y="2073275"/>
            <a:ext cx="16287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84° N Latitude</a:t>
            </a:r>
          </a:p>
        </p:txBody>
      </p:sp>
    </p:spTree>
    <p:extLst>
      <p:ext uri="{BB962C8B-B14F-4D97-AF65-F5344CB8AC3E}">
        <p14:creationId xmlns:p14="http://schemas.microsoft.com/office/powerpoint/2010/main" val="3323696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 l="21945" t="31333" r="7731" b="22000"/>
          <a:stretch>
            <a:fillRect/>
          </a:stretch>
        </p:blipFill>
        <p:spPr bwMode="auto">
          <a:xfrm>
            <a:off x="228600" y="1905000"/>
            <a:ext cx="8594725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683" name="TextBox 6"/>
          <p:cNvSpPr txBox="1">
            <a:spLocks noChangeArrowheads="1"/>
          </p:cNvSpPr>
          <p:nvPr/>
        </p:nvSpPr>
        <p:spPr bwMode="auto">
          <a:xfrm>
            <a:off x="685800" y="1524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/>
              <a:t>UTM Zone 10 North</a:t>
            </a:r>
          </a:p>
        </p:txBody>
      </p:sp>
      <p:cxnSp>
        <p:nvCxnSpPr>
          <p:cNvPr id="71684" name="Straight Arrow Connector 8"/>
          <p:cNvCxnSpPr>
            <a:cxnSpLocks noChangeShapeType="1"/>
          </p:cNvCxnSpPr>
          <p:nvPr/>
        </p:nvCxnSpPr>
        <p:spPr bwMode="auto">
          <a:xfrm rot="5400000">
            <a:off x="1790700" y="1943100"/>
            <a:ext cx="2286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685" name="WordArt 18"/>
          <p:cNvSpPr>
            <a:spLocks noChangeArrowheads="1" noChangeShapeType="1" noTextEdit="1"/>
          </p:cNvSpPr>
          <p:nvPr/>
        </p:nvSpPr>
        <p:spPr bwMode="auto">
          <a:xfrm>
            <a:off x="206375" y="247650"/>
            <a:ext cx="7032625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Projected Coordinate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UTM Zones in the CONUS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00200"/>
            <a:ext cx="7350125" cy="525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8234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800" y="2070100"/>
            <a:ext cx="8785225" cy="4406900"/>
          </a:xfrm>
        </p:spPr>
        <p:txBody>
          <a:bodyPr/>
          <a:lstStyle/>
          <a:p>
            <a:r>
              <a:rPr lang="en-US" sz="2400" smtClean="0"/>
              <a:t>For southern zones the northing origin is 10,000,000 meters south of the equator and 500,000 meters west of Central Meridian. </a:t>
            </a:r>
          </a:p>
          <a:p>
            <a:endParaRPr lang="en-US" sz="2400" smtClean="0"/>
          </a:p>
          <a:p>
            <a:r>
              <a:rPr lang="en-US" sz="2400" smtClean="0"/>
              <a:t>10,000,000 meters south of the equator, Northings = 0</a:t>
            </a:r>
          </a:p>
          <a:p>
            <a:endParaRPr lang="en-US" sz="2400" smtClean="0"/>
          </a:p>
          <a:p>
            <a:r>
              <a:rPr lang="en-US" sz="2400" smtClean="0"/>
              <a:t>At the equator Northings = 10,000,000. </a:t>
            </a:r>
          </a:p>
          <a:p>
            <a:endParaRPr lang="en-US" sz="2400" smtClean="0"/>
          </a:p>
          <a:p>
            <a:r>
              <a:rPr lang="en-US" sz="2400" smtClean="0"/>
              <a:t>This ensures that only positive coordinate values are observed for southern UTM zones. </a:t>
            </a:r>
          </a:p>
        </p:txBody>
      </p:sp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288925" y="1411288"/>
            <a:ext cx="3348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/>
              <a:t>Southern UTM Zones:</a:t>
            </a:r>
          </a:p>
        </p:txBody>
      </p:sp>
      <p:sp>
        <p:nvSpPr>
          <p:cNvPr id="77828" name="WordArt 18"/>
          <p:cNvSpPr>
            <a:spLocks noChangeArrowheads="1" noChangeShapeType="1" noTextEdit="1"/>
          </p:cNvSpPr>
          <p:nvPr/>
        </p:nvSpPr>
        <p:spPr bwMode="auto">
          <a:xfrm>
            <a:off x="206375" y="247650"/>
            <a:ext cx="7032625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Projected Coordinate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Plane Coordinate System (SPS or SPCS</a:t>
            </a:r>
            <a:r>
              <a:rPr lang="en-US" dirty="0" smtClean="0"/>
              <a:t>):</a:t>
            </a:r>
            <a:endParaRPr lang="en-US" dirty="0"/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47800"/>
            <a:ext cx="6400800" cy="5486400"/>
          </a:xfrm>
        </p:spPr>
        <p:txBody>
          <a:bodyPr/>
          <a:lstStyle/>
          <a:p>
            <a:pPr indent="-168275">
              <a:lnSpc>
                <a:spcPct val="80000"/>
              </a:lnSpc>
              <a:defRPr/>
            </a:pPr>
            <a:r>
              <a:rPr lang="en-US" sz="1800" dirty="0" smtClean="0"/>
              <a:t>Only applicable in the U.S.</a:t>
            </a:r>
          </a:p>
          <a:p>
            <a:pPr indent="-168275">
              <a:lnSpc>
                <a:spcPct val="80000"/>
              </a:lnSpc>
              <a:buFontTx/>
              <a:buNone/>
              <a:defRPr/>
            </a:pPr>
            <a:endParaRPr lang="en-US" sz="1800" dirty="0" smtClean="0"/>
          </a:p>
          <a:p>
            <a:pPr indent="-168275">
              <a:lnSpc>
                <a:spcPct val="80000"/>
              </a:lnSpc>
              <a:defRPr/>
            </a:pPr>
            <a:r>
              <a:rPr lang="en-US" sz="1800" dirty="0" smtClean="0"/>
              <a:t>Zones </a:t>
            </a:r>
          </a:p>
          <a:p>
            <a:pPr marL="739775" lvl="1" indent="-231775">
              <a:lnSpc>
                <a:spcPct val="80000"/>
              </a:lnSpc>
              <a:defRPr/>
            </a:pPr>
            <a:r>
              <a:rPr lang="en-US" sz="1600" dirty="0" smtClean="0"/>
              <a:t>Defined by county or state lines. </a:t>
            </a:r>
          </a:p>
          <a:p>
            <a:pPr marL="739775" lvl="1" indent="-231775">
              <a:lnSpc>
                <a:spcPct val="80000"/>
              </a:lnSpc>
              <a:defRPr/>
            </a:pPr>
            <a:r>
              <a:rPr lang="en-US" sz="1600" dirty="0" smtClean="0"/>
              <a:t>Different number of zones for each state.</a:t>
            </a:r>
          </a:p>
          <a:p>
            <a:pPr marL="739775" lvl="1" indent="-231775">
              <a:lnSpc>
                <a:spcPct val="80000"/>
              </a:lnSpc>
              <a:defRPr/>
            </a:pPr>
            <a:r>
              <a:rPr lang="en-US" sz="1600" dirty="0" smtClean="0"/>
              <a:t>Sometimes identified by the Federal Information Processing</a:t>
            </a:r>
          </a:p>
          <a:p>
            <a:pPr marL="739775" lvl="1" indent="-231775">
              <a:lnSpc>
                <a:spcPct val="80000"/>
              </a:lnSpc>
              <a:buFontTx/>
              <a:buNone/>
              <a:defRPr/>
            </a:pPr>
            <a:r>
              <a:rPr lang="en-US" sz="1600" dirty="0" smtClean="0"/>
              <a:t>     System (FIPS) Codes.</a:t>
            </a:r>
          </a:p>
          <a:p>
            <a:pPr marL="342900" lvl="1" indent="-168275">
              <a:lnSpc>
                <a:spcPct val="80000"/>
              </a:lnSpc>
              <a:buFontTx/>
              <a:buNone/>
              <a:defRPr/>
            </a:pPr>
            <a:endParaRPr lang="en-US" sz="1600" dirty="0" smtClean="0"/>
          </a:p>
          <a:p>
            <a:pPr indent="-168275">
              <a:lnSpc>
                <a:spcPct val="80000"/>
              </a:lnSpc>
              <a:defRPr/>
            </a:pPr>
            <a:r>
              <a:rPr lang="en-US" sz="1800" dirty="0" smtClean="0"/>
              <a:t>Two basic types of map projections: </a:t>
            </a:r>
          </a:p>
          <a:p>
            <a:pPr marL="677863" lvl="1" indent="-168275">
              <a:lnSpc>
                <a:spcPct val="80000"/>
              </a:lnSpc>
              <a:defRPr/>
            </a:pPr>
            <a:r>
              <a:rPr lang="en-US" sz="1600" dirty="0" smtClean="0"/>
              <a:t>The Lambert conformal Conic (for e – w oriented  zones)</a:t>
            </a:r>
          </a:p>
          <a:p>
            <a:pPr marL="1025525" lvl="2" indent="-168275">
              <a:lnSpc>
                <a:spcPct val="80000"/>
              </a:lnSpc>
              <a:defRPr/>
            </a:pPr>
            <a:r>
              <a:rPr lang="en-US" sz="1400" dirty="0" smtClean="0"/>
              <a:t>Two standard parallels (secant).</a:t>
            </a:r>
          </a:p>
          <a:p>
            <a:pPr marL="677863" lvl="1" indent="-168275">
              <a:lnSpc>
                <a:spcPct val="80000"/>
              </a:lnSpc>
              <a:defRPr/>
            </a:pPr>
            <a:r>
              <a:rPr lang="en-US" sz="1600" dirty="0" smtClean="0"/>
              <a:t>Transverse Mercator (for n – s oriented zones).</a:t>
            </a:r>
          </a:p>
          <a:p>
            <a:pPr marL="677863" lvl="1" indent="-168275">
              <a:lnSpc>
                <a:spcPct val="80000"/>
              </a:lnSpc>
              <a:defRPr/>
            </a:pPr>
            <a:r>
              <a:rPr lang="en-US" sz="1400" dirty="0" smtClean="0"/>
              <a:t>(Alaska also uses oblique Mercator).</a:t>
            </a:r>
          </a:p>
          <a:p>
            <a:pPr marL="342900" lvl="1" indent="-168275">
              <a:lnSpc>
                <a:spcPct val="80000"/>
              </a:lnSpc>
              <a:defRPr/>
            </a:pPr>
            <a:endParaRPr lang="en-US" sz="1600" dirty="0" smtClean="0"/>
          </a:p>
          <a:p>
            <a:pPr marL="342900" lvl="1" indent="-168275">
              <a:lnSpc>
                <a:spcPct val="80000"/>
              </a:lnSpc>
              <a:buFontTx/>
              <a:buNone/>
              <a:defRPr/>
            </a:pPr>
            <a:endParaRPr lang="en-US" sz="1600" dirty="0" smtClean="0"/>
          </a:p>
          <a:p>
            <a:pPr indent="-168275">
              <a:lnSpc>
                <a:spcPct val="80000"/>
              </a:lnSpc>
              <a:defRPr/>
            </a:pPr>
            <a:r>
              <a:rPr lang="en-US" sz="1900" dirty="0" smtClean="0"/>
              <a:t>Units: Feet or Meters.</a:t>
            </a:r>
          </a:p>
          <a:p>
            <a:pPr indent="-168275">
              <a:lnSpc>
                <a:spcPct val="80000"/>
              </a:lnSpc>
              <a:defRPr/>
            </a:pPr>
            <a:endParaRPr lang="en-US" sz="1900" dirty="0" smtClean="0"/>
          </a:p>
          <a:p>
            <a:pPr indent="-168275">
              <a:lnSpc>
                <a:spcPct val="80000"/>
              </a:lnSpc>
              <a:defRPr/>
            </a:pPr>
            <a:r>
              <a:rPr lang="en-US" sz="1800" dirty="0" smtClean="0"/>
              <a:t>Distance distortions are kept below 1 part in 10,000</a:t>
            </a:r>
          </a:p>
          <a:p>
            <a:pPr lvl="1">
              <a:lnSpc>
                <a:spcPct val="80000"/>
              </a:lnSpc>
              <a:buFontTx/>
              <a:buNone/>
              <a:defRPr/>
            </a:pPr>
            <a:endParaRPr lang="en-US" sz="1600" dirty="0" smtClean="0"/>
          </a:p>
          <a:p>
            <a:pPr>
              <a:lnSpc>
                <a:spcPct val="80000"/>
              </a:lnSpc>
              <a:defRPr/>
            </a:pPr>
            <a:endParaRPr lang="en-US" sz="2500" dirty="0" smtClean="0"/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2500" b="1" dirty="0" smtClean="0"/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2500" b="1" dirty="0" smtClean="0"/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2500" b="1" dirty="0" smtClean="0"/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sz="2500" dirty="0" smtClean="0"/>
          </a:p>
        </p:txBody>
      </p:sp>
      <p:pic>
        <p:nvPicPr>
          <p:cNvPr id="4404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962400"/>
            <a:ext cx="2965303" cy="27556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sp_us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54864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Plane Zones By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5923"/>
            <a:ext cx="5972175" cy="684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08560"/>
            <a:ext cx="3243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http://www-group.slac.stanford.edu/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429000" y="1066800"/>
            <a:ext cx="19812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1264" y="17623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California State Plane Zones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5341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6" descr="fig3-2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7449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Projections used for State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2" name="Text Box 12"/>
          <p:cNvSpPr txBox="1">
            <a:spLocks noChangeArrowheads="1"/>
          </p:cNvSpPr>
          <p:nvPr/>
        </p:nvSpPr>
        <p:spPr bwMode="auto">
          <a:xfrm>
            <a:off x="533400" y="17526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State Plane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Projection: </a:t>
            </a:r>
            <a:r>
              <a:rPr lang="en-US" dirty="0" err="1" smtClean="0"/>
              <a:t>Lambert_Conformal_Conic</a:t>
            </a:r>
            <a:endParaRPr lang="en-US" dirty="0"/>
          </a:p>
          <a:p>
            <a:r>
              <a:rPr lang="en-US" dirty="0" err="1"/>
              <a:t>False_Easting</a:t>
            </a:r>
            <a:r>
              <a:rPr lang="en-US" dirty="0" smtClean="0"/>
              <a:t>: 2000000.00000000</a:t>
            </a:r>
            <a:endParaRPr lang="en-US" dirty="0"/>
          </a:p>
          <a:p>
            <a:r>
              <a:rPr lang="en-US" dirty="0" err="1"/>
              <a:t>False_Northing</a:t>
            </a:r>
            <a:r>
              <a:rPr lang="en-US" dirty="0" smtClean="0"/>
              <a:t>: 0.00000000</a:t>
            </a:r>
            <a:endParaRPr lang="en-US" dirty="0"/>
          </a:p>
          <a:p>
            <a:r>
              <a:rPr lang="en-US" dirty="0" err="1"/>
              <a:t>Central_Meridian</a:t>
            </a:r>
            <a:r>
              <a:rPr lang="en-US" dirty="0" smtClean="0"/>
              <a:t>: -</a:t>
            </a:r>
            <a:r>
              <a:rPr lang="en-US" dirty="0"/>
              <a:t>122.00000000</a:t>
            </a:r>
          </a:p>
          <a:p>
            <a:r>
              <a:rPr lang="en-US" dirty="0"/>
              <a:t>Standard_Parallel_1</a:t>
            </a:r>
            <a:r>
              <a:rPr lang="en-US" dirty="0" smtClean="0"/>
              <a:t>: 40.00000000</a:t>
            </a:r>
            <a:endParaRPr lang="en-US" dirty="0"/>
          </a:p>
          <a:p>
            <a:r>
              <a:rPr lang="en-US" dirty="0"/>
              <a:t>Standard_Parallel_2</a:t>
            </a:r>
            <a:r>
              <a:rPr lang="en-US" dirty="0" smtClean="0"/>
              <a:t>: 41.66666667</a:t>
            </a:r>
            <a:endParaRPr lang="en-US" dirty="0"/>
          </a:p>
          <a:p>
            <a:r>
              <a:rPr lang="en-US" dirty="0" err="1"/>
              <a:t>Latitude_Of_Origin</a:t>
            </a:r>
            <a:r>
              <a:rPr lang="en-US" dirty="0" smtClean="0"/>
              <a:t>: 39.33333333</a:t>
            </a:r>
            <a:endParaRPr lang="en-US" dirty="0"/>
          </a:p>
          <a:p>
            <a:r>
              <a:rPr lang="en-US" dirty="0"/>
              <a:t>Linear Unit</a:t>
            </a:r>
            <a:r>
              <a:rPr lang="en-US" dirty="0" smtClean="0"/>
              <a:t>: </a:t>
            </a:r>
            <a:r>
              <a:rPr lang="en-US" dirty="0" err="1" smtClean="0"/>
              <a:t>Foot_US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State Plane Zone I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5005488" cy="371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4343400" y="1524000"/>
            <a:ext cx="0" cy="480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85800" y="3924300"/>
            <a:ext cx="784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205909" y="115466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-122.000 Longitude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21572" y="326765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39.333</a:t>
            </a:r>
          </a:p>
          <a:p>
            <a:r>
              <a:rPr lang="en-US" dirty="0" smtClean="0"/>
              <a:t>Latitude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457200" y="3924300"/>
            <a:ext cx="3886200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stealth" w="lg" len="lg"/>
            <a:tailEnd type="non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07744" y="3406149"/>
            <a:ext cx="1531188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2,000,000, 0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35052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0,0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8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WordArt 6"/>
          <p:cNvSpPr>
            <a:spLocks noChangeArrowheads="1" noChangeShapeType="1" noTextEdit="1"/>
          </p:cNvSpPr>
          <p:nvPr/>
        </p:nvSpPr>
        <p:spPr bwMode="auto">
          <a:xfrm>
            <a:off x="206375" y="171450"/>
            <a:ext cx="45974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Map Projections</a:t>
            </a:r>
          </a:p>
        </p:txBody>
      </p:sp>
      <p:pic>
        <p:nvPicPr>
          <p:cNvPr id="9113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33463"/>
            <a:ext cx="78486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5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Lambert Conformal Conic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Popular for maps of North America.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511" y="2514600"/>
            <a:ext cx="63150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52419" y="64886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Georeference.org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941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138113"/>
            <a:ext cx="7718425" cy="846137"/>
          </a:xfrm>
        </p:spPr>
        <p:txBody>
          <a:bodyPr/>
          <a:lstStyle/>
          <a:p>
            <a:r>
              <a:rPr lang="en-US" dirty="0" smtClean="0"/>
              <a:t>North American Albers Equal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4444"/>
            <a:ext cx="5314950" cy="525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953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138113"/>
            <a:ext cx="7870825" cy="846137"/>
          </a:xfrm>
        </p:spPr>
        <p:txBody>
          <a:bodyPr/>
          <a:lstStyle/>
          <a:p>
            <a:r>
              <a:rPr lang="en-US" dirty="0"/>
              <a:t>North American Albers Equal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79" y="1676400"/>
            <a:ext cx="668655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081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From one projected coordinate system to another (same datums)</a:t>
            </a:r>
          </a:p>
        </p:txBody>
      </p:sp>
      <p:pic>
        <p:nvPicPr>
          <p:cNvPr id="96259" name="Picture 4" descr="fig3-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" b="56462"/>
          <a:stretch>
            <a:fillRect/>
          </a:stretch>
        </p:blipFill>
        <p:spPr bwMode="auto">
          <a:xfrm>
            <a:off x="685800" y="2971800"/>
            <a:ext cx="78486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Oval 5"/>
          <p:cNvSpPr>
            <a:spLocks noChangeArrowheads="1"/>
          </p:cNvSpPr>
          <p:nvPr/>
        </p:nvSpPr>
        <p:spPr bwMode="auto">
          <a:xfrm>
            <a:off x="381000" y="5029200"/>
            <a:ext cx="2133600" cy="9906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61" name="Oval 6"/>
          <p:cNvSpPr>
            <a:spLocks noChangeArrowheads="1"/>
          </p:cNvSpPr>
          <p:nvPr/>
        </p:nvSpPr>
        <p:spPr bwMode="auto">
          <a:xfrm>
            <a:off x="6781800" y="4953000"/>
            <a:ext cx="2133600" cy="10668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96262" name="WordArt 18"/>
          <p:cNvSpPr>
            <a:spLocks noChangeArrowheads="1" noChangeShapeType="1" noTextEdit="1"/>
          </p:cNvSpPr>
          <p:nvPr/>
        </p:nvSpPr>
        <p:spPr bwMode="auto">
          <a:xfrm>
            <a:off x="206375" y="247650"/>
            <a:ext cx="7032625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Projected Coordinate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800" y="1636713"/>
            <a:ext cx="8785225" cy="4611687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From one projected coordinate system to another (different datums)</a:t>
            </a:r>
          </a:p>
          <a:p>
            <a:endParaRPr lang="en-US" smtClean="0"/>
          </a:p>
        </p:txBody>
      </p:sp>
      <p:sp>
        <p:nvSpPr>
          <p:cNvPr id="98307" name="WordArt 18"/>
          <p:cNvSpPr>
            <a:spLocks noChangeArrowheads="1" noChangeShapeType="1" noTextEdit="1"/>
          </p:cNvSpPr>
          <p:nvPr/>
        </p:nvSpPr>
        <p:spPr bwMode="auto">
          <a:xfrm>
            <a:off x="206375" y="247650"/>
            <a:ext cx="7032625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Projected Coordinate Systems</a:t>
            </a:r>
          </a:p>
        </p:txBody>
      </p:sp>
      <p:grpSp>
        <p:nvGrpSpPr>
          <p:cNvPr id="98308" name="Group 12"/>
          <p:cNvGrpSpPr>
            <a:grpSpLocks/>
          </p:cNvGrpSpPr>
          <p:nvPr/>
        </p:nvGrpSpPr>
        <p:grpSpPr bwMode="auto">
          <a:xfrm>
            <a:off x="533400" y="2819400"/>
            <a:ext cx="8077200" cy="3421063"/>
            <a:chOff x="533400" y="2819400"/>
            <a:chExt cx="8077200" cy="3421063"/>
          </a:xfrm>
        </p:grpSpPr>
        <p:grpSp>
          <p:nvGrpSpPr>
            <p:cNvPr id="98310" name="Group 9"/>
            <p:cNvGrpSpPr>
              <a:grpSpLocks/>
            </p:cNvGrpSpPr>
            <p:nvPr/>
          </p:nvGrpSpPr>
          <p:grpSpPr bwMode="auto">
            <a:xfrm>
              <a:off x="533400" y="2819400"/>
              <a:ext cx="8077200" cy="3421063"/>
              <a:chOff x="533400" y="2819400"/>
              <a:chExt cx="8077200" cy="3421063"/>
            </a:xfrm>
          </p:grpSpPr>
          <p:grpSp>
            <p:nvGrpSpPr>
              <p:cNvPr id="98313" name="Group 7"/>
              <p:cNvGrpSpPr>
                <a:grpSpLocks/>
              </p:cNvGrpSpPr>
              <p:nvPr/>
            </p:nvGrpSpPr>
            <p:grpSpPr bwMode="auto">
              <a:xfrm>
                <a:off x="838200" y="2819400"/>
                <a:ext cx="7543800" cy="3421063"/>
                <a:chOff x="528" y="1776"/>
                <a:chExt cx="4752" cy="2155"/>
              </a:xfrm>
            </p:grpSpPr>
            <p:pic>
              <p:nvPicPr>
                <p:cNvPr id="98317" name="Picture 4" descr="fig3-36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804"/>
                <a:stretch>
                  <a:fillRect/>
                </a:stretch>
              </p:blipFill>
              <p:spPr bwMode="auto">
                <a:xfrm>
                  <a:off x="528" y="1776"/>
                  <a:ext cx="4752" cy="2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8318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016" y="2208"/>
                  <a:ext cx="1734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5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1600" b="0"/>
                    <a:t>“Geographic” transformation</a:t>
                  </a:r>
                </a:p>
              </p:txBody>
            </p:sp>
          </p:grpSp>
          <p:sp>
            <p:nvSpPr>
              <p:cNvPr id="98314" name="Oval 6"/>
              <p:cNvSpPr>
                <a:spLocks noChangeArrowheads="1"/>
              </p:cNvSpPr>
              <p:nvPr/>
            </p:nvSpPr>
            <p:spPr bwMode="auto">
              <a:xfrm>
                <a:off x="533400" y="4572000"/>
                <a:ext cx="1219200" cy="1371600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sz="1800"/>
              </a:p>
            </p:txBody>
          </p:sp>
          <p:sp>
            <p:nvSpPr>
              <p:cNvPr id="98315" name="Oval 7"/>
              <p:cNvSpPr>
                <a:spLocks noChangeArrowheads="1"/>
              </p:cNvSpPr>
              <p:nvPr/>
            </p:nvSpPr>
            <p:spPr bwMode="auto">
              <a:xfrm>
                <a:off x="7010400" y="5257800"/>
                <a:ext cx="1219200" cy="457200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sz="1800"/>
              </a:p>
            </p:txBody>
          </p:sp>
          <p:sp>
            <p:nvSpPr>
              <p:cNvPr id="98316" name="Oval 8"/>
              <p:cNvSpPr>
                <a:spLocks noChangeArrowheads="1"/>
              </p:cNvSpPr>
              <p:nvPr/>
            </p:nvSpPr>
            <p:spPr bwMode="auto">
              <a:xfrm>
                <a:off x="7391400" y="4876800"/>
                <a:ext cx="1219200" cy="457200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sz="1800"/>
              </a:p>
            </p:txBody>
          </p:sp>
        </p:grpSp>
        <p:sp>
          <p:nvSpPr>
            <p:cNvPr id="98311" name="Rectangle 10"/>
            <p:cNvSpPr>
              <a:spLocks noChangeArrowheads="1"/>
            </p:cNvSpPr>
            <p:nvPr/>
          </p:nvSpPr>
          <p:spPr bwMode="auto">
            <a:xfrm>
              <a:off x="3352800" y="4114800"/>
              <a:ext cx="2286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98312" name="Rectangle 11"/>
            <p:cNvSpPr>
              <a:spLocks noChangeArrowheads="1"/>
            </p:cNvSpPr>
            <p:nvPr/>
          </p:nvSpPr>
          <p:spPr bwMode="auto">
            <a:xfrm>
              <a:off x="5394960" y="396240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</p:grp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971800" y="3048000"/>
            <a:ext cx="3200400" cy="13716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2290"/>
            <a:ext cx="80010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Spatial Precision </a:t>
            </a:r>
            <a:r>
              <a:rPr lang="en-US" dirty="0" smtClean="0"/>
              <a:t>Projected </a:t>
            </a:r>
            <a:br>
              <a:rPr lang="en-US" dirty="0" smtClean="0"/>
            </a:br>
            <a:r>
              <a:rPr lang="en-US" dirty="0" smtClean="0"/>
              <a:t>Systems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763000" cy="5257800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Depends on the units: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Meters: No fractional digits needed for 1 meter precision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Feet: No fractional digits needed for 1 meter precision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Miles: 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5280 feet in a mile ~ 1500 meters in a mile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Need 4 digits after the decimal for 1 meter precision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Kilometers: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1000 meters in a kilometer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Need 3 digits after the decimal for 1 meter precision</a:t>
            </a:r>
          </a:p>
        </p:txBody>
      </p:sp>
    </p:spTree>
    <p:extLst>
      <p:ext uri="{BB962C8B-B14F-4D97-AF65-F5344CB8AC3E}">
        <p14:creationId xmlns:p14="http://schemas.microsoft.com/office/powerpoint/2010/main" val="12516450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80010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Finding Coordinates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2057400"/>
            <a:ext cx="8001000" cy="4800600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Go to: </a:t>
            </a:r>
            <a:r>
              <a:rPr lang="en-US" dirty="0" smtClean="0">
                <a:solidFill>
                  <a:srgbClr val="CCCCFF"/>
                </a:solidFill>
                <a:hlinkClick r:id="rId3"/>
              </a:rPr>
              <a:t>http://geonames.usgs.gov/</a:t>
            </a:r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Search for a name</a:t>
            </a:r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What format are the coordinates in?</a:t>
            </a:r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What is the accuracy of the data?</a:t>
            </a:r>
          </a:p>
        </p:txBody>
      </p:sp>
    </p:spTree>
    <p:extLst>
      <p:ext uri="{BB962C8B-B14F-4D97-AF65-F5344CB8AC3E}">
        <p14:creationId xmlns:p14="http://schemas.microsoft.com/office/powerpoint/2010/main" val="2978826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appro%20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EF"/>
              </a:clrFrom>
              <a:clrTo>
                <a:srgbClr val="FFF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8" y="2438400"/>
            <a:ext cx="7311982" cy="412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57200" y="1600200"/>
            <a:ext cx="302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/>
              <a:t>Projection families:</a:t>
            </a:r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282575" y="247650"/>
            <a:ext cx="5508625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Projection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652588"/>
            <a:ext cx="8785225" cy="482441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500" dirty="0" smtClean="0"/>
              <a:t>Others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500" dirty="0" smtClean="0"/>
          </a:p>
          <a:p>
            <a:pPr marL="860425">
              <a:lnSpc>
                <a:spcPct val="90000"/>
              </a:lnSpc>
              <a:defRPr/>
            </a:pPr>
            <a:r>
              <a:rPr lang="en-US" sz="2500" dirty="0" err="1" smtClean="0"/>
              <a:t>Pseudocylindrical</a:t>
            </a:r>
            <a:endParaRPr lang="en-US" sz="2500" dirty="0" smtClean="0"/>
          </a:p>
          <a:p>
            <a:pPr marL="860425">
              <a:lnSpc>
                <a:spcPct val="90000"/>
              </a:lnSpc>
              <a:defRPr/>
            </a:pPr>
            <a:r>
              <a:rPr lang="en-US" sz="2500" dirty="0" err="1" smtClean="0"/>
              <a:t>Mollweide</a:t>
            </a:r>
            <a:endParaRPr lang="en-US" sz="2500" dirty="0" smtClean="0"/>
          </a:p>
          <a:p>
            <a:pPr marL="860425">
              <a:lnSpc>
                <a:spcPct val="90000"/>
              </a:lnSpc>
              <a:defRPr/>
            </a:pPr>
            <a:r>
              <a:rPr lang="en-US" sz="2500" dirty="0" smtClean="0"/>
              <a:t>Sinusoidal</a:t>
            </a:r>
          </a:p>
          <a:p>
            <a:pPr marL="860425">
              <a:lnSpc>
                <a:spcPct val="90000"/>
              </a:lnSpc>
              <a:defRPr/>
            </a:pPr>
            <a:r>
              <a:rPr lang="en-US" sz="2500" dirty="0" smtClean="0"/>
              <a:t>Goode </a:t>
            </a:r>
            <a:r>
              <a:rPr lang="en-US" sz="2500" dirty="0" err="1" smtClean="0"/>
              <a:t>Homolosine</a:t>
            </a:r>
            <a:endParaRPr lang="en-US" sz="2500" dirty="0" smtClean="0"/>
          </a:p>
          <a:p>
            <a:pPr>
              <a:lnSpc>
                <a:spcPct val="90000"/>
              </a:lnSpc>
              <a:defRPr/>
            </a:pPr>
            <a:endParaRPr lang="en-US" sz="25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500" dirty="0" smtClean="0"/>
              <a:t>  </a:t>
            </a:r>
          </a:p>
        </p:txBody>
      </p:sp>
      <p:pic>
        <p:nvPicPr>
          <p:cNvPr id="36867" name="Picture 3" descr="Sinusoidal (Sanson-Flamsteed) ma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05" y="1153293"/>
            <a:ext cx="4455903" cy="22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288232" y="3433764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Sinusoidal</a:t>
            </a:r>
          </a:p>
        </p:txBody>
      </p:sp>
      <p:pic>
        <p:nvPicPr>
          <p:cNvPr id="36869" name="Picture 5" descr="go-I-c-100--40-c30-180-s-c-160--100--20-c20-80-c145-18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05" y="4272063"/>
            <a:ext cx="4698920" cy="201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543590" y="6477000"/>
            <a:ext cx="213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Goode </a:t>
            </a:r>
            <a:r>
              <a:rPr lang="en-US" sz="1800" dirty="0" err="1"/>
              <a:t>Homolosine</a:t>
            </a:r>
            <a:endParaRPr lang="en-US" sz="1800" dirty="0"/>
          </a:p>
        </p:txBody>
      </p:sp>
      <p:sp>
        <p:nvSpPr>
          <p:cNvPr id="36871" name="WordArt 4"/>
          <p:cNvSpPr>
            <a:spLocks noChangeArrowheads="1" noChangeShapeType="1" noTextEdit="1"/>
          </p:cNvSpPr>
          <p:nvPr/>
        </p:nvSpPr>
        <p:spPr bwMode="auto">
          <a:xfrm>
            <a:off x="282575" y="247650"/>
            <a:ext cx="5508625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Projection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2575" y="1652588"/>
            <a:ext cx="8099425" cy="2843212"/>
          </a:xfrm>
        </p:spPr>
        <p:txBody>
          <a:bodyPr/>
          <a:lstStyle/>
          <a:p>
            <a:pPr>
              <a:buFontTx/>
              <a:buNone/>
            </a:pPr>
            <a:r>
              <a:rPr lang="en-US" b="1" smtClean="0"/>
              <a:t>Distortion is unavoidable….</a:t>
            </a:r>
          </a:p>
          <a:p>
            <a:pPr>
              <a:buFontTx/>
              <a:buNone/>
            </a:pPr>
            <a:endParaRPr lang="en-US" sz="1800" smtClean="0"/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1127125" y="2286000"/>
            <a:ext cx="33686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000" dirty="0"/>
          </a:p>
          <a:p>
            <a:pPr eaLnBrk="1" hangingPunct="1">
              <a:spcBef>
                <a:spcPct val="0"/>
              </a:spcBef>
            </a:pPr>
            <a:r>
              <a:rPr lang="en-US" sz="2800" b="0" dirty="0"/>
              <a:t>Shape</a:t>
            </a:r>
          </a:p>
          <a:p>
            <a:pPr eaLnBrk="1" hangingPunct="1">
              <a:spcBef>
                <a:spcPct val="0"/>
              </a:spcBef>
            </a:pPr>
            <a:r>
              <a:rPr lang="en-US" sz="2800" b="0" dirty="0"/>
              <a:t>Area </a:t>
            </a:r>
          </a:p>
          <a:p>
            <a:pPr eaLnBrk="1" hangingPunct="1">
              <a:spcBef>
                <a:spcPct val="0"/>
              </a:spcBef>
            </a:pPr>
            <a:r>
              <a:rPr lang="en-US" sz="2800" b="0" dirty="0"/>
              <a:t>Distance</a:t>
            </a:r>
          </a:p>
          <a:p>
            <a:pPr eaLnBrk="1" hangingPunct="1">
              <a:spcBef>
                <a:spcPct val="0"/>
              </a:spcBef>
            </a:pPr>
            <a:r>
              <a:rPr lang="en-US" sz="2800" b="0" dirty="0"/>
              <a:t>Direction</a:t>
            </a:r>
          </a:p>
        </p:txBody>
      </p:sp>
      <p:sp>
        <p:nvSpPr>
          <p:cNvPr id="51204" name="WordArt 3"/>
          <p:cNvSpPr>
            <a:spLocks noChangeArrowheads="1" noChangeShapeType="1" noTextEdit="1"/>
          </p:cNvSpPr>
          <p:nvPr/>
        </p:nvSpPr>
        <p:spPr bwMode="auto">
          <a:xfrm>
            <a:off x="279400" y="247650"/>
            <a:ext cx="49784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Map Projections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3400" y="4684713"/>
            <a:ext cx="830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Different map projections exist in order to preserve some properties of the </a:t>
            </a:r>
            <a:r>
              <a:rPr lang="en-US" sz="1800" dirty="0" smtClean="0"/>
              <a:t>geographic data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Visualizing distortion:</a:t>
            </a:r>
            <a:br>
              <a:rPr lang="en-US" dirty="0" smtClean="0"/>
            </a:br>
            <a:r>
              <a:rPr lang="en-US" dirty="0" smtClean="0"/>
              <a:t>what happens to Justin </a:t>
            </a:r>
            <a:r>
              <a:rPr lang="en-US" dirty="0" err="1" smtClean="0"/>
              <a:t>Bieber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2075330"/>
            <a:ext cx="3695699" cy="4782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91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Visualizing distortion:</a:t>
            </a:r>
            <a:br>
              <a:rPr lang="en-US" dirty="0" smtClean="0"/>
            </a:br>
            <a:r>
              <a:rPr lang="en-US" dirty="0" smtClean="0"/>
              <a:t>what happens to Justin </a:t>
            </a:r>
            <a:r>
              <a:rPr lang="en-US" dirty="0" err="1" smtClean="0"/>
              <a:t>Bieber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7" y="2075330"/>
            <a:ext cx="7391400" cy="4782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58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89" y="10758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Visualizing distortion:</a:t>
            </a:r>
            <a:br>
              <a:rPr lang="en-US" dirty="0" smtClean="0"/>
            </a:br>
            <a:r>
              <a:rPr lang="en-US" dirty="0" smtClean="0"/>
              <a:t>what happens to Justin </a:t>
            </a:r>
            <a:r>
              <a:rPr lang="en-US" dirty="0" err="1" smtClean="0"/>
              <a:t>Bieber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46870"/>
            <a:ext cx="7391399" cy="4782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153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ss design template">
  <a:themeElements>
    <a:clrScheme name="Glass design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lass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design template</Template>
  <TotalTime>0</TotalTime>
  <Words>782</Words>
  <Application>Microsoft Office PowerPoint</Application>
  <PresentationFormat>On-screen Show (4:3)</PresentationFormat>
  <Paragraphs>205</Paragraphs>
  <Slides>36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Glass design template</vt:lpstr>
      <vt:lpstr>Key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Visualizing distortion: what happens to Justin Bieber?</vt:lpstr>
      <vt:lpstr>Visualizing distortion: what happens to Justin Bieber?</vt:lpstr>
      <vt:lpstr>Visualizing distortion: what happens to Justin Bieber?</vt:lpstr>
      <vt:lpstr>Visualizing distortion: what happens to Justin Bieber?</vt:lpstr>
      <vt:lpstr>Visualizing distortion: what happens to Justin Bieber?</vt:lpstr>
      <vt:lpstr>Visualizing distortion: what happens to Justin Bieber?</vt:lpstr>
      <vt:lpstr>PowerPoint Presentation</vt:lpstr>
      <vt:lpstr>PowerPoint Presentation</vt:lpstr>
      <vt:lpstr>Mercator with Tissot Ellipses</vt:lpstr>
      <vt:lpstr>PowerPoint Presentation</vt:lpstr>
      <vt:lpstr>PowerPoint Presentation</vt:lpstr>
      <vt:lpstr>Web Mercator</vt:lpstr>
      <vt:lpstr>Universal Transverse Mercator</vt:lpstr>
      <vt:lpstr>UTM Coordinates</vt:lpstr>
      <vt:lpstr>PowerPoint Presentation</vt:lpstr>
      <vt:lpstr>UTM Zones in the CONUS</vt:lpstr>
      <vt:lpstr>PowerPoint Presentation</vt:lpstr>
      <vt:lpstr>State Plane Coordinate System (SPS or SPCS):</vt:lpstr>
      <vt:lpstr>State Plane Zones By State</vt:lpstr>
      <vt:lpstr>Ca</vt:lpstr>
      <vt:lpstr>Projections used for State Plane</vt:lpstr>
      <vt:lpstr>California State Plane I</vt:lpstr>
      <vt:lpstr>California State Plane Zone I</vt:lpstr>
      <vt:lpstr>Lambert Conformal Conic</vt:lpstr>
      <vt:lpstr>North American Albers Equal Area</vt:lpstr>
      <vt:lpstr>North American Albers Equal Area</vt:lpstr>
      <vt:lpstr>PowerPoint Presentation</vt:lpstr>
      <vt:lpstr>PowerPoint Presentation</vt:lpstr>
      <vt:lpstr>Spatial Precision Projected  Systems</vt:lpstr>
      <vt:lpstr>Finding Coordinates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2012-02-06T19:44:10Z</dcterms:created>
  <dcterms:modified xsi:type="dcterms:W3CDTF">2015-08-23T18:15:08Z</dcterms:modified>
</cp:coreProperties>
</file>