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sldIdLst>
    <p:sldId id="573" r:id="rId2"/>
    <p:sldId id="566" r:id="rId3"/>
    <p:sldId id="571" r:id="rId4"/>
    <p:sldId id="574" r:id="rId5"/>
    <p:sldId id="567" r:id="rId6"/>
    <p:sldId id="523" r:id="rId7"/>
    <p:sldId id="260" r:id="rId8"/>
    <p:sldId id="521" r:id="rId9"/>
    <p:sldId id="524" r:id="rId10"/>
    <p:sldId id="525" r:id="rId11"/>
    <p:sldId id="513" r:id="rId12"/>
    <p:sldId id="514" r:id="rId13"/>
    <p:sldId id="515" r:id="rId14"/>
    <p:sldId id="526" r:id="rId15"/>
    <p:sldId id="268" r:id="rId16"/>
    <p:sldId id="487" r:id="rId17"/>
    <p:sldId id="489" r:id="rId18"/>
    <p:sldId id="484" r:id="rId19"/>
    <p:sldId id="517" r:id="rId20"/>
    <p:sldId id="518" r:id="rId21"/>
    <p:sldId id="492" r:id="rId22"/>
    <p:sldId id="494" r:id="rId23"/>
    <p:sldId id="520" r:id="rId24"/>
    <p:sldId id="486" r:id="rId25"/>
    <p:sldId id="501" r:id="rId26"/>
    <p:sldId id="343" r:id="rId27"/>
    <p:sldId id="546" r:id="rId28"/>
    <p:sldId id="576" r:id="rId29"/>
    <p:sldId id="393" r:id="rId30"/>
    <p:sldId id="469" r:id="rId31"/>
    <p:sldId id="552" r:id="rId32"/>
    <p:sldId id="553" r:id="rId33"/>
    <p:sldId id="395" r:id="rId34"/>
    <p:sldId id="536" r:id="rId35"/>
    <p:sldId id="459" r:id="rId36"/>
    <p:sldId id="508" r:id="rId37"/>
    <p:sldId id="562" r:id="rId38"/>
    <p:sldId id="261" r:id="rId39"/>
    <p:sldId id="262" r:id="rId40"/>
    <p:sldId id="575" r:id="rId41"/>
    <p:sldId id="572" r:id="rId42"/>
    <p:sldId id="542" r:id="rId43"/>
    <p:sldId id="324" r:id="rId44"/>
    <p:sldId id="556" r:id="rId45"/>
    <p:sldId id="390" r:id="rId46"/>
    <p:sldId id="460" r:id="rId47"/>
    <p:sldId id="550" r:id="rId48"/>
    <p:sldId id="426" r:id="rId49"/>
    <p:sldId id="563" r:id="rId50"/>
    <p:sldId id="551" r:id="rId51"/>
    <p:sldId id="548" r:id="rId52"/>
    <p:sldId id="547" r:id="rId53"/>
    <p:sldId id="544" r:id="rId54"/>
    <p:sldId id="545" r:id="rId55"/>
    <p:sldId id="540" r:id="rId56"/>
    <p:sldId id="539" r:id="rId57"/>
    <p:sldId id="538" r:id="rId58"/>
    <p:sldId id="533" r:id="rId59"/>
    <p:sldId id="535" r:id="rId60"/>
    <p:sldId id="529" r:id="rId61"/>
    <p:sldId id="532" r:id="rId62"/>
    <p:sldId id="528" r:id="rId63"/>
    <p:sldId id="472" r:id="rId64"/>
    <p:sldId id="504" r:id="rId65"/>
    <p:sldId id="534" r:id="rId66"/>
    <p:sldId id="505" r:id="rId67"/>
    <p:sldId id="503" r:id="rId68"/>
    <p:sldId id="500" r:id="rId69"/>
    <p:sldId id="476" r:id="rId70"/>
    <p:sldId id="473" r:id="rId71"/>
    <p:sldId id="467" r:id="rId72"/>
    <p:sldId id="537" r:id="rId73"/>
    <p:sldId id="464" r:id="rId74"/>
    <p:sldId id="345" r:id="rId75"/>
    <p:sldId id="446" r:id="rId76"/>
    <p:sldId id="430" r:id="rId77"/>
    <p:sldId id="431" r:id="rId78"/>
    <p:sldId id="451" r:id="rId79"/>
    <p:sldId id="413" r:id="rId80"/>
    <p:sldId id="427" r:id="rId81"/>
    <p:sldId id="414" r:id="rId82"/>
    <p:sldId id="416" r:id="rId83"/>
    <p:sldId id="475" r:id="rId84"/>
    <p:sldId id="417" r:id="rId85"/>
    <p:sldId id="418" r:id="rId86"/>
    <p:sldId id="423" r:id="rId87"/>
    <p:sldId id="419" r:id="rId88"/>
    <p:sldId id="420" r:id="rId89"/>
    <p:sldId id="421" r:id="rId90"/>
    <p:sldId id="422" r:id="rId91"/>
    <p:sldId id="415" r:id="rId92"/>
    <p:sldId id="397" r:id="rId93"/>
    <p:sldId id="398" r:id="rId94"/>
    <p:sldId id="399" r:id="rId95"/>
    <p:sldId id="400" r:id="rId96"/>
    <p:sldId id="403" r:id="rId97"/>
    <p:sldId id="363" r:id="rId98"/>
    <p:sldId id="367" r:id="rId99"/>
    <p:sldId id="409" r:id="rId100"/>
    <p:sldId id="377" r:id="rId101"/>
    <p:sldId id="365" r:id="rId102"/>
    <p:sldId id="364" r:id="rId103"/>
    <p:sldId id="352" r:id="rId104"/>
    <p:sldId id="361" r:id="rId105"/>
    <p:sldId id="357" r:id="rId106"/>
    <p:sldId id="353" r:id="rId107"/>
    <p:sldId id="354" r:id="rId108"/>
    <p:sldId id="355" r:id="rId109"/>
    <p:sldId id="439" r:id="rId110"/>
    <p:sldId id="440" r:id="rId111"/>
    <p:sldId id="349" r:id="rId112"/>
    <p:sldId id="350" r:id="rId113"/>
    <p:sldId id="351" r:id="rId114"/>
    <p:sldId id="298" r:id="rId115"/>
    <p:sldId id="335" r:id="rId116"/>
    <p:sldId id="317" r:id="rId117"/>
    <p:sldId id="274" r:id="rId118"/>
    <p:sldId id="270" r:id="rId119"/>
    <p:sldId id="311" r:id="rId120"/>
    <p:sldId id="340" r:id="rId121"/>
    <p:sldId id="289" r:id="rId122"/>
    <p:sldId id="314" r:id="rId123"/>
    <p:sldId id="319" r:id="rId124"/>
    <p:sldId id="318" r:id="rId125"/>
    <p:sldId id="344" r:id="rId126"/>
    <p:sldId id="565" r:id="rId127"/>
    <p:sldId id="360" r:id="rId128"/>
    <p:sldId id="369" r:id="rId129"/>
    <p:sldId id="370" r:id="rId130"/>
    <p:sldId id="371" r:id="rId131"/>
    <p:sldId id="374" r:id="rId132"/>
    <p:sldId id="375" r:id="rId133"/>
    <p:sldId id="373" r:id="rId134"/>
    <p:sldId id="381" r:id="rId135"/>
    <p:sldId id="382" r:id="rId136"/>
    <p:sldId id="383" r:id="rId137"/>
    <p:sldId id="384" r:id="rId138"/>
    <p:sldId id="385" r:id="rId139"/>
    <p:sldId id="386" r:id="rId140"/>
    <p:sldId id="387" r:id="rId141"/>
    <p:sldId id="527" r:id="rId1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45D"/>
    <a:srgbClr val="660066"/>
    <a:srgbClr val="6600CC"/>
    <a:srgbClr val="003399"/>
    <a:srgbClr val="CC66FF"/>
    <a:srgbClr val="8599D3"/>
    <a:srgbClr val="FF0066"/>
    <a:srgbClr val="CCCC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9" autoAdjust="0"/>
    <p:restoredTop sz="91010" autoAdjust="0"/>
  </p:normalViewPr>
  <p:slideViewPr>
    <p:cSldViewPr>
      <p:cViewPr varScale="1">
        <p:scale>
          <a:sx n="84" d="100"/>
          <a:sy n="84" d="100"/>
        </p:scale>
        <p:origin x="153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845118-7F91-4E33-BF66-BFAD903663F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363" name="Rectangle 3">
            <a:extLst>
              <a:ext uri="{FF2B5EF4-FFF2-40B4-BE49-F238E27FC236}">
                <a16:creationId xmlns:a16="http://schemas.microsoft.com/office/drawing/2014/main" id="{2B324D84-DED0-4B76-8B56-5B58CC8BA80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3DE9C472-6ECA-45F7-8937-EDDE042D3D5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29435A72-2C9C-4BDF-8CB7-DE6A7BB8913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3C5BDC2A-D8B9-4AB8-B8D7-04E4CE0C2A06}"/>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367" name="Rectangle 7">
            <a:extLst>
              <a:ext uri="{FF2B5EF4-FFF2-40B4-BE49-F238E27FC236}">
                <a16:creationId xmlns:a16="http://schemas.microsoft.com/office/drawing/2014/main" id="{4B4CE55C-5013-446A-9A3B-5B23EF22B60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067D0C9-CF45-49AA-98D9-A6E8B86485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iki2.org/en/United_States_federal_budget#/media/File:2018_Federal_Budget_Infographic.p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istory.com/topics/world-war-i"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imgur.com/0Atfa3y.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Copper and tin combined together create bronze which were the best weapons of the time and gave this age it’s name “The Bronze Age”</a:t>
            </a:r>
          </a:p>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6</a:t>
            </a:fld>
            <a:endParaRPr lang="en-US" altLang="en-US"/>
          </a:p>
        </p:txBody>
      </p:sp>
    </p:spTree>
    <p:extLst>
      <p:ext uri="{BB962C8B-B14F-4D97-AF65-F5344CB8AC3E}">
        <p14:creationId xmlns:p14="http://schemas.microsoft.com/office/powerpoint/2010/main" val="6123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DEE0642-EBBB-4F60-97C6-51AF3DC3D838}"/>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1943429D-956B-4D1B-B39F-3640485D1213}"/>
              </a:ext>
            </a:extLst>
          </p:cNvPr>
          <p:cNvSpPr>
            <a:spLocks noGrp="1"/>
          </p:cNvSpPr>
          <p:nvPr>
            <p:ph type="body" idx="1"/>
          </p:nvPr>
        </p:nvSpPr>
        <p:spPr>
          <a:noFill/>
        </p:spPr>
        <p:txBody>
          <a:bodyPr/>
          <a:lstStyle/>
          <a:p>
            <a:r>
              <a:rPr lang="en-US" altLang="en-US">
                <a:latin typeface="Arial" panose="020B0604020202020204" pitchFamily="34" charset="0"/>
              </a:rPr>
              <a:t>The number of deaths from conflict have dramatically decreased in the last 70 years.</a:t>
            </a:r>
          </a:p>
        </p:txBody>
      </p:sp>
      <p:sp>
        <p:nvSpPr>
          <p:cNvPr id="23556" name="Slide Number Placeholder 3">
            <a:extLst>
              <a:ext uri="{FF2B5EF4-FFF2-40B4-BE49-F238E27FC236}">
                <a16:creationId xmlns:a16="http://schemas.microsoft.com/office/drawing/2014/main" id="{8561B235-0FA9-4192-95BB-432C152EECA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506F7-41DC-4D5D-8ACB-94E4A7CACEBE}" type="slidenum">
              <a:rPr lang="en-US" altLang="en-US" smtClean="0"/>
              <a:pPr/>
              <a:t>26</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https://wiki2.org/en/United_States_federal_budget#/media/File:2018_Federal_Budget_Infographic.png</a:t>
            </a:r>
            <a:endParaRPr lang="en-US" dirty="0"/>
          </a:p>
        </p:txBody>
      </p:sp>
      <p:sp>
        <p:nvSpPr>
          <p:cNvPr id="4" name="Slide Number Placeholder 3"/>
          <p:cNvSpPr>
            <a:spLocks noGrp="1"/>
          </p:cNvSpPr>
          <p:nvPr>
            <p:ph type="sldNum" sz="quarter" idx="10"/>
          </p:nvPr>
        </p:nvSpPr>
        <p:spPr/>
        <p:txBody>
          <a:bodyPr/>
          <a:lstStyle/>
          <a:p>
            <a:pPr>
              <a:defRPr/>
            </a:pPr>
            <a:fld id="{5067D0C9-CF45-49AA-98D9-A6E8B864856D}" type="slidenum">
              <a:rPr lang="en-US" altLang="en-US" smtClean="0"/>
              <a:pPr>
                <a:defRPr/>
              </a:pPr>
              <a:t>27</a:t>
            </a:fld>
            <a:endParaRPr lang="en-US" altLang="en-US"/>
          </a:p>
        </p:txBody>
      </p:sp>
    </p:spTree>
    <p:extLst>
      <p:ext uri="{BB962C8B-B14F-4D97-AF65-F5344CB8AC3E}">
        <p14:creationId xmlns:p14="http://schemas.microsoft.com/office/powerpoint/2010/main" val="3363300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EF0D396-4048-46A4-8F55-0C6B48E6711C}"/>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C4D40FBA-9390-44B2-866B-5FC6CEC86D22}"/>
              </a:ext>
            </a:extLst>
          </p:cNvPr>
          <p:cNvSpPr>
            <a:spLocks noGrp="1"/>
          </p:cNvSpPr>
          <p:nvPr>
            <p:ph type="body" idx="1"/>
          </p:nvPr>
        </p:nvSpPr>
        <p:spPr>
          <a:noFill/>
        </p:spPr>
        <p:txBody>
          <a:bodyPr/>
          <a:lstStyle/>
          <a:p>
            <a:r>
              <a:rPr lang="en-US" altLang="en-US">
                <a:latin typeface="Arial" panose="020B0604020202020204" pitchFamily="34" charset="0"/>
              </a:rPr>
              <a:t>US overturned a democratically elected government in Chile when they threatened to nationalize the mines.  The government was replaced by a military dictatorship.</a:t>
            </a:r>
          </a:p>
          <a:p>
            <a:r>
              <a:rPr lang="en-US" altLang="en-US">
                <a:latin typeface="Arial" panose="020B0604020202020204" pitchFamily="34" charset="0"/>
              </a:rPr>
              <a:t>US overturned the government of Iran when they threatened to nationalize the oil fields, the government was replaced by the Shah, a ruthless dictator that tortured and willed 200,000 of his own people. Ayatollah Khomeini led a revolution against the Shah and today Iran's government is elected but our enemy.</a:t>
            </a:r>
          </a:p>
          <a:p>
            <a:r>
              <a:rPr lang="en-US" altLang="en-US">
                <a:latin typeface="Arial" panose="020B0604020202020204" pitchFamily="34" charset="0"/>
              </a:rPr>
              <a:t>https://www.youtube.com/watch?v=-2d-yXtm2ME</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AB050722-4782-41C9-86FB-AB828A3A4DB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941722-4B22-4C82-AF0D-813276B1A2E6}" type="slidenum">
              <a:rPr lang="en-US" altLang="en-US" smtClean="0"/>
              <a:pPr/>
              <a:t>30</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https://watson.brown.edu/costsofwar/papers/summary</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32</a:t>
            </a:fld>
            <a:endParaRPr lang="en-US" altLang="en-US"/>
          </a:p>
        </p:txBody>
      </p:sp>
    </p:spTree>
    <p:extLst>
      <p:ext uri="{BB962C8B-B14F-4D97-AF65-F5344CB8AC3E}">
        <p14:creationId xmlns:p14="http://schemas.microsoft.com/office/powerpoint/2010/main" val="2723095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3F2DFC6-6618-478B-BCE1-8DB969CCA6ED}"/>
              </a:ext>
            </a:extLst>
          </p:cNvPr>
          <p:cNvSpPr>
            <a:spLocks noGrp="1" noRot="1" noChangeAspect="1" noTextEdit="1"/>
          </p:cNvSpPr>
          <p:nvPr>
            <p:ph type="sldImg"/>
          </p:nvPr>
        </p:nvSpPr>
        <p:spPr>
          <a:ln/>
        </p:spPr>
      </p:sp>
      <p:sp>
        <p:nvSpPr>
          <p:cNvPr id="4099" name="Notes Placeholder 2">
            <a:extLst>
              <a:ext uri="{FF2B5EF4-FFF2-40B4-BE49-F238E27FC236}">
                <a16:creationId xmlns:a16="http://schemas.microsoft.com/office/drawing/2014/main" id="{A4FD570C-28B6-4175-AFA3-B5EB5999F422}"/>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1CFF3562-D3F7-40E9-962C-831BABD7821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E0C493-60D6-4E83-8A82-B9E1C8320120}" type="slidenum">
              <a:rPr lang="en-US" altLang="en-US" smtClean="0"/>
              <a:pPr/>
              <a:t>35</a:t>
            </a:fld>
            <a:endParaRPr lang="en-US" altLang="en-US"/>
          </a:p>
        </p:txBody>
      </p:sp>
    </p:spTree>
    <p:extLst>
      <p:ext uri="{BB962C8B-B14F-4D97-AF65-F5344CB8AC3E}">
        <p14:creationId xmlns:p14="http://schemas.microsoft.com/office/powerpoint/2010/main" val="3243403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4D008B4-CD01-4FBF-BD22-E12DEC432CBE}"/>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C55B893E-8DDC-4F59-8799-8B002C76D72A}"/>
              </a:ext>
            </a:extLst>
          </p:cNvPr>
          <p:cNvSpPr>
            <a:spLocks noGrp="1"/>
          </p:cNvSpPr>
          <p:nvPr>
            <p:ph type="body" idx="1"/>
          </p:nvPr>
        </p:nvSpPr>
        <p:spPr>
          <a:noFill/>
        </p:spPr>
        <p:txBody>
          <a:bodyPr/>
          <a:lstStyle/>
          <a:p>
            <a:r>
              <a:rPr lang="en-US" altLang="en-US">
                <a:latin typeface="Arial" panose="020B0604020202020204" pitchFamily="34" charset="0"/>
              </a:rPr>
              <a:t>Kent State Shooting, May 1970</a:t>
            </a:r>
          </a:p>
          <a:p>
            <a:r>
              <a:rPr lang="en-US" altLang="en-US">
                <a:latin typeface="Arial" panose="020B0604020202020204" pitchFamily="34" charset="0"/>
              </a:rPr>
              <a:t>Chinese famine of 1907 (25 million died, later 43 million)</a:t>
            </a:r>
          </a:p>
          <a:p>
            <a:r>
              <a:rPr lang="en-US" altLang="en-US">
                <a:latin typeface="Arial" panose="020B0604020202020204" pitchFamily="34" charset="0"/>
              </a:rPr>
              <a:t>Drought in Kenya, 2009</a:t>
            </a:r>
          </a:p>
          <a:p>
            <a:r>
              <a:rPr lang="en-US" altLang="en-US">
                <a:latin typeface="Arial" panose="020B0604020202020204" pitchFamily="34" charset="0"/>
              </a:rPr>
              <a:t>https://listverse.com/2013/04/10/10-terrible-famines-in-history/</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D6C72DA4-9346-4125-81EA-8F0D8412071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095503-5238-4E30-8C17-E9ED3ABEC7EB}" type="slidenum">
              <a:rPr lang="en-US" altLang="en-US" smtClean="0"/>
              <a:pPr/>
              <a:t>36</a:t>
            </a:fld>
            <a:endParaRPr lang="en-US" altLang="en-US"/>
          </a:p>
        </p:txBody>
      </p:sp>
    </p:spTree>
    <p:extLst>
      <p:ext uri="{BB962C8B-B14F-4D97-AF65-F5344CB8AC3E}">
        <p14:creationId xmlns:p14="http://schemas.microsoft.com/office/powerpoint/2010/main" val="779973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DED5BB-4092-4F7A-96CF-CCC9D0F14B86}" type="slidenum">
              <a:rPr lang="en-US" altLang="en-US" smtClean="0"/>
              <a:pPr>
                <a:defRPr/>
              </a:pPr>
              <a:t>37</a:t>
            </a:fld>
            <a:endParaRPr lang="en-US" altLang="en-US"/>
          </a:p>
        </p:txBody>
      </p:sp>
    </p:spTree>
    <p:extLst>
      <p:ext uri="{BB962C8B-B14F-4D97-AF65-F5344CB8AC3E}">
        <p14:creationId xmlns:p14="http://schemas.microsoft.com/office/powerpoint/2010/main" val="2451548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3765392-E219-439E-9CFC-0BA2CE35BD56}"/>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3CF4EF3B-C61C-4ECC-AC46-691317B461A4}"/>
              </a:ext>
            </a:extLst>
          </p:cNvPr>
          <p:cNvSpPr>
            <a:spLocks noGrp="1"/>
          </p:cNvSpPr>
          <p:nvPr>
            <p:ph type="body" idx="1"/>
          </p:nvPr>
        </p:nvSpPr>
        <p:spPr>
          <a:noFill/>
        </p:spPr>
        <p:txBody>
          <a:bodyPr/>
          <a:lstStyle/>
          <a:p>
            <a:r>
              <a:rPr lang="en-US" altLang="en-US">
                <a:latin typeface="Arial" panose="020B0604020202020204" pitchFamily="34" charset="0"/>
              </a:rPr>
              <a:t>A form of government in which power is explicitly vested in the people, who in turn exercise their power through elected representatives. Today, the terms </a:t>
            </a:r>
            <a:r>
              <a:rPr lang="en-US" altLang="en-US" b="1">
                <a:latin typeface="Arial" panose="020B0604020202020204" pitchFamily="34" charset="0"/>
              </a:rPr>
              <a:t>republic</a:t>
            </a:r>
            <a:r>
              <a:rPr lang="en-US" altLang="en-US">
                <a:latin typeface="Arial" panose="020B0604020202020204" pitchFamily="34" charset="0"/>
              </a:rPr>
              <a:t> and democracy are virtually interchangeable, but historically the two differed.</a:t>
            </a:r>
          </a:p>
          <a:p>
            <a:endParaRPr lang="en-US" altLang="en-US">
              <a:latin typeface="Arial" panose="020B0604020202020204" pitchFamily="34" charset="0"/>
            </a:endParaRPr>
          </a:p>
          <a:p>
            <a:r>
              <a:rPr lang="en-US" altLang="en-US">
                <a:latin typeface="Arial" panose="020B0604020202020204" pitchFamily="34" charset="0"/>
              </a:rPr>
              <a:t>Iran became our enemy in 1941 when the prime minister nationalized the oil fields</a:t>
            </a:r>
          </a:p>
          <a:p>
            <a:endParaRPr lang="en-US" altLang="en-US">
              <a:latin typeface="Arial" panose="020B0604020202020204" pitchFamily="34" charset="0"/>
            </a:endParaRPr>
          </a:p>
          <a:p>
            <a:r>
              <a:rPr lang="en-US" altLang="en-US">
                <a:latin typeface="Arial" panose="020B0604020202020204" pitchFamily="34" charset="0"/>
              </a:rPr>
              <a:t>Shah of Iran: https://en.wikipedia.org/wiki/Mohammad_Reza_Pahlavi</a:t>
            </a:r>
          </a:p>
          <a:p>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4134C1B0-9C48-4237-8EE3-478E2C9EEA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7FA143-4B37-48BA-865A-9B97DA4CC88F}" type="slidenum">
              <a:rPr lang="en-US" altLang="en-US" smtClean="0"/>
              <a:pPr/>
              <a:t>47</a:t>
            </a:fld>
            <a:endParaRPr lang="en-US" altLang="en-US"/>
          </a:p>
        </p:txBody>
      </p:sp>
    </p:spTree>
    <p:extLst>
      <p:ext uri="{BB962C8B-B14F-4D97-AF65-F5344CB8AC3E}">
        <p14:creationId xmlns:p14="http://schemas.microsoft.com/office/powerpoint/2010/main" val="256314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750A69BE-36B4-4A86-9B3A-CD1F368C9986}"/>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38F1D2B2-CF93-4D85-B429-7247565E8EF4}"/>
              </a:ext>
            </a:extLst>
          </p:cNvPr>
          <p:cNvSpPr>
            <a:spLocks noGrp="1"/>
          </p:cNvSpPr>
          <p:nvPr>
            <p:ph type="body" idx="1"/>
          </p:nvPr>
        </p:nvSpPr>
        <p:spPr>
          <a:noFill/>
        </p:spPr>
        <p:txBody>
          <a:bodyPr/>
          <a:lstStyle/>
          <a:p>
            <a:r>
              <a:rPr lang="en-US" altLang="en-US">
                <a:latin typeface="Arial" panose="020B0604020202020204" pitchFamily="34" charset="0"/>
              </a:rPr>
              <a:t>My main concern is not for any one of these issues but for all of them combined.  Particularly when we add over-fishing, pollution, invasive species, and an increasing population.  I believe this will cause increased famine and then disease, particularly, in certain African countries.</a:t>
            </a:r>
          </a:p>
        </p:txBody>
      </p:sp>
      <p:sp>
        <p:nvSpPr>
          <p:cNvPr id="66564" name="Slide Number Placeholder 3">
            <a:extLst>
              <a:ext uri="{FF2B5EF4-FFF2-40B4-BE49-F238E27FC236}">
                <a16:creationId xmlns:a16="http://schemas.microsoft.com/office/drawing/2014/main" id="{D5D09E4A-4E54-438C-A018-A36A51D934F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C60AB5-D973-4175-A27E-25B5A92EBC2A}" type="slidenum">
              <a:rPr lang="en-US" altLang="en-US" smtClean="0"/>
              <a:pPr/>
              <a:t>49</a:t>
            </a:fld>
            <a:endParaRPr lang="en-US" altLang="en-US"/>
          </a:p>
        </p:txBody>
      </p:sp>
    </p:spTree>
    <p:extLst>
      <p:ext uri="{BB962C8B-B14F-4D97-AF65-F5344CB8AC3E}">
        <p14:creationId xmlns:p14="http://schemas.microsoft.com/office/powerpoint/2010/main" val="3863778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1A784F7-241E-4E73-B4CF-7F528E592F6C}"/>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8790F616-A86C-4184-B05F-64404D086215}"/>
              </a:ext>
            </a:extLst>
          </p:cNvPr>
          <p:cNvSpPr>
            <a:spLocks noGrp="1"/>
          </p:cNvSpPr>
          <p:nvPr>
            <p:ph type="body" idx="1"/>
          </p:nvPr>
        </p:nvSpPr>
        <p:spPr>
          <a:noFill/>
        </p:spPr>
        <p:txBody>
          <a:bodyPr/>
          <a:lstStyle/>
          <a:p>
            <a:r>
              <a:rPr lang="en-US" altLang="en-US" dirty="0">
                <a:latin typeface="Arial" panose="020B0604020202020204" pitchFamily="34" charset="0"/>
              </a:rPr>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a:p>
            <a:r>
              <a:rPr lang="en-US" altLang="en-US" dirty="0">
                <a:latin typeface="Arial" panose="020B0604020202020204" pitchFamily="34" charset="0"/>
              </a:rPr>
              <a:t>http://geoclub.info/%D1%81%D0%B5%D0%BF%D0%B0%D1%80%D0%B0%D1%82%D0%B8%D0%B7%D0%BC-%D0%BA%D0%B8%D0%B5%D0%B2%D1%81%D0%BA%D0%BE%D0%B9-%D1%85%D1%83%D0%BD%D1%82%D1%8B/</a:t>
            </a:r>
          </a:p>
        </p:txBody>
      </p:sp>
      <p:sp>
        <p:nvSpPr>
          <p:cNvPr id="34820" name="Slide Number Placeholder 3">
            <a:extLst>
              <a:ext uri="{FF2B5EF4-FFF2-40B4-BE49-F238E27FC236}">
                <a16:creationId xmlns:a16="http://schemas.microsoft.com/office/drawing/2014/main" id="{00F39B3B-BE78-4DA4-9D29-C2F0EEA49F0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EF0810-8CEE-4643-9ED7-3F8C8E305529}" type="slidenum">
              <a:rPr lang="en-US" altLang="en-US" smtClean="0"/>
              <a:pPr/>
              <a:t>50</a:t>
            </a:fld>
            <a:endParaRPr lang="en-US" altLang="en-US"/>
          </a:p>
        </p:txBody>
      </p:sp>
    </p:spTree>
    <p:extLst>
      <p:ext uri="{BB962C8B-B14F-4D97-AF65-F5344CB8AC3E}">
        <p14:creationId xmlns:p14="http://schemas.microsoft.com/office/powerpoint/2010/main" val="368898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worldmiddleages.blogspot.com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10</a:t>
            </a:fld>
            <a:endParaRPr lang="en-US" altLang="en-US"/>
          </a:p>
        </p:txBody>
      </p:sp>
    </p:spTree>
    <p:extLst>
      <p:ext uri="{BB962C8B-B14F-4D97-AF65-F5344CB8AC3E}">
        <p14:creationId xmlns:p14="http://schemas.microsoft.com/office/powerpoint/2010/main" val="500528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Wikipedia and Congressional Budget Office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51</a:t>
            </a:fld>
            <a:endParaRPr lang="en-US" altLang="en-US"/>
          </a:p>
        </p:txBody>
      </p:sp>
    </p:spTree>
    <p:extLst>
      <p:ext uri="{BB962C8B-B14F-4D97-AF65-F5344CB8AC3E}">
        <p14:creationId xmlns:p14="http://schemas.microsoft.com/office/powerpoint/2010/main" val="1926442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PLOS Medicine survey</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52</a:t>
            </a:fld>
            <a:endParaRPr lang="en-US" altLang="en-US"/>
          </a:p>
        </p:txBody>
      </p:sp>
    </p:spTree>
    <p:extLst>
      <p:ext uri="{BB962C8B-B14F-4D97-AF65-F5344CB8AC3E}">
        <p14:creationId xmlns:p14="http://schemas.microsoft.com/office/powerpoint/2010/main" val="4101724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380DB592-148B-48D1-95BF-9E740A3AAE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7856EC44-64CE-42A5-B07B-A032943139EB}"/>
              </a:ext>
            </a:extLst>
          </p:cNvPr>
          <p:cNvSpPr>
            <a:spLocks noGrp="1"/>
          </p:cNvSpPr>
          <p:nvPr>
            <p:ph type="body" idx="1"/>
          </p:nvPr>
        </p:nvSpPr>
        <p:spPr/>
        <p:txBody>
          <a:bodyPr/>
          <a:lstStyle/>
          <a:p>
            <a:pPr>
              <a:defRPr/>
            </a:pPr>
            <a:r>
              <a:rPr lang="en-US" dirty="0">
                <a:latin typeface="+mn-lt"/>
              </a:rPr>
              <a:t>This is likely to accelerate over time because newly added renewables have a cumulative effect. This is to say that each new renewable installation will supplant the energy demand of the older model energy sources of oil, coal, gas and nuclear.</a:t>
            </a:r>
            <a:endParaRPr lang="en-US" dirty="0"/>
          </a:p>
        </p:txBody>
      </p:sp>
      <p:sp>
        <p:nvSpPr>
          <p:cNvPr id="74756" name="Slide Number Placeholder 3">
            <a:extLst>
              <a:ext uri="{FF2B5EF4-FFF2-40B4-BE49-F238E27FC236}">
                <a16:creationId xmlns:a16="http://schemas.microsoft.com/office/drawing/2014/main" id="{B8CE6DFC-147D-4579-A69C-568BAD40CB8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67F62C-2D65-41F6-B27E-7BBA7852C3F2}" type="slidenum">
              <a:rPr lang="en-US" altLang="en-US" smtClean="0"/>
              <a:pPr/>
              <a:t>57</a:t>
            </a:fld>
            <a:endParaRPr lang="en-US" altLang="en-US"/>
          </a:p>
        </p:txBody>
      </p:sp>
    </p:spTree>
    <p:extLst>
      <p:ext uri="{BB962C8B-B14F-4D97-AF65-F5344CB8AC3E}">
        <p14:creationId xmlns:p14="http://schemas.microsoft.com/office/powerpoint/2010/main" val="788904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www.britannica.com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58</a:t>
            </a:fld>
            <a:endParaRPr lang="en-US" altLang="en-US"/>
          </a:p>
        </p:txBody>
      </p:sp>
    </p:spTree>
    <p:extLst>
      <p:ext uri="{BB962C8B-B14F-4D97-AF65-F5344CB8AC3E}">
        <p14:creationId xmlns:p14="http://schemas.microsoft.com/office/powerpoint/2010/main" val="1246393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73C62B8-403E-41E5-8500-1191ACD1E0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EBBD384B-D22D-4FB1-B994-DEE7D93E6E5E}"/>
              </a:ext>
            </a:extLst>
          </p:cNvPr>
          <p:cNvSpPr>
            <a:spLocks noGrp="1"/>
          </p:cNvSpPr>
          <p:nvPr>
            <p:ph type="body" idx="1"/>
          </p:nvPr>
        </p:nvSpPr>
        <p:spPr/>
        <p:txBody>
          <a:bodyPr/>
          <a:lstStyle/>
          <a:p>
            <a:pPr eaLnBrk="1" fontAlgn="auto" hangingPunct="1">
              <a:spcBef>
                <a:spcPts val="0"/>
              </a:spcBef>
              <a:spcAft>
                <a:spcPts val="0"/>
              </a:spcAft>
              <a:defRPr/>
            </a:pPr>
            <a:r>
              <a:rPr lang="en-US" b="1" dirty="0">
                <a:latin typeface="+mn-lt"/>
              </a:rPr>
              <a:t>World War One propaganda map advocating American intervention</a:t>
            </a:r>
          </a:p>
          <a:p>
            <a:pPr>
              <a:defRPr/>
            </a:pPr>
            <a:endParaRPr lang="en-US" dirty="0"/>
          </a:p>
        </p:txBody>
      </p:sp>
      <p:sp>
        <p:nvSpPr>
          <p:cNvPr id="13316" name="Slide Number Placeholder 3">
            <a:extLst>
              <a:ext uri="{FF2B5EF4-FFF2-40B4-BE49-F238E27FC236}">
                <a16:creationId xmlns:a16="http://schemas.microsoft.com/office/drawing/2014/main" id="{B815CD07-5565-405A-AAF8-BD2AE6B504F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BF3190-1DA2-4338-A746-13B9A0EA7CDA}" type="slidenum">
              <a:rPr lang="en-US" altLang="en-US" smtClean="0"/>
              <a:pPr/>
              <a:t>59</a:t>
            </a:fld>
            <a:endParaRPr lang="en-US" altLang="en-US"/>
          </a:p>
        </p:txBody>
      </p:sp>
    </p:spTree>
    <p:extLst>
      <p:ext uri="{BB962C8B-B14F-4D97-AF65-F5344CB8AC3E}">
        <p14:creationId xmlns:p14="http://schemas.microsoft.com/office/powerpoint/2010/main" val="2150723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Macedonian Empire, 336-323 B.C. AND Kingdoms of the Diadochi in 301 BC and 200 BC. Historical Atlas by William R. Shepherd, 1911. Courtesy of the University of Texas Libraries, The University of Texas at Austin., CC BY-SA 3.0, https://commons.wikimedia.org/w/index.php?curid=531504</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60</a:t>
            </a:fld>
            <a:endParaRPr lang="en-US" altLang="en-US"/>
          </a:p>
        </p:txBody>
      </p:sp>
    </p:spTree>
    <p:extLst>
      <p:ext uri="{BB962C8B-B14F-4D97-AF65-F5344CB8AC3E}">
        <p14:creationId xmlns:p14="http://schemas.microsoft.com/office/powerpoint/2010/main" val="692666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535DE143-E6A6-4E78-85B0-23655961CA05}"/>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6379A185-FC1F-4132-8AAE-D653AF3C747B}"/>
              </a:ext>
            </a:extLst>
          </p:cNvPr>
          <p:cNvSpPr>
            <a:spLocks noGrp="1"/>
          </p:cNvSpPr>
          <p:nvPr>
            <p:ph type="body" idx="1"/>
          </p:nvPr>
        </p:nvSpPr>
        <p:spPr>
          <a:noFill/>
        </p:spPr>
        <p:txBody>
          <a:bodyPr/>
          <a:lstStyle/>
          <a:p>
            <a:r>
              <a:rPr lang="en-US" altLang="en-US">
                <a:latin typeface="Arial" panose="020B0604020202020204" pitchFamily="34" charset="0"/>
              </a:rPr>
              <a:t>Nuclear arsenal has reduced from over 70,000 to under 20,000</a:t>
            </a:r>
          </a:p>
          <a:p>
            <a:r>
              <a:rPr lang="en-US" altLang="en-US">
                <a:latin typeface="Arial" panose="020B0604020202020204" pitchFamily="34" charset="0"/>
              </a:rPr>
              <a:t>We continue to maintain a huge number of nuclear weapons which most folks do not think about today but this is still a major threat to happiness.</a:t>
            </a:r>
          </a:p>
          <a:p>
            <a:endParaRPr lang="en-US" altLang="en-US">
              <a:latin typeface="Arial" panose="020B0604020202020204" pitchFamily="34" charset="0"/>
            </a:endParaRPr>
          </a:p>
        </p:txBody>
      </p:sp>
      <p:sp>
        <p:nvSpPr>
          <p:cNvPr id="101380" name="Slide Number Placeholder 3">
            <a:extLst>
              <a:ext uri="{FF2B5EF4-FFF2-40B4-BE49-F238E27FC236}">
                <a16:creationId xmlns:a16="http://schemas.microsoft.com/office/drawing/2014/main" id="{472804E3-334D-4B3D-BFA6-E2D52FA42F1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7B4134-797D-49D1-B35E-982A0BEF778F}" type="slidenum">
              <a:rPr lang="en-US" altLang="en-US" smtClean="0"/>
              <a:pPr/>
              <a:t>71</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3B513EE-5081-4286-97EF-CD6005405A46}"/>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0B78962A-0490-480F-8B95-4227D5D1B186}"/>
              </a:ext>
            </a:extLst>
          </p:cNvPr>
          <p:cNvSpPr>
            <a:spLocks noGrp="1"/>
          </p:cNvSpPr>
          <p:nvPr>
            <p:ph type="body" idx="1"/>
          </p:nvPr>
        </p:nvSpPr>
        <p:spPr>
          <a:noFill/>
        </p:spPr>
        <p:txBody>
          <a:bodyPr/>
          <a:lstStyle/>
          <a:p>
            <a:r>
              <a:rPr lang="en-US" altLang="en-US">
                <a:latin typeface="Arial" panose="020B0604020202020204" pitchFamily="34" charset="0"/>
              </a:rPr>
              <a:t>80% of generals retire to defense contractors or consultants</a:t>
            </a:r>
          </a:p>
          <a:p>
            <a:r>
              <a:rPr lang="en-US" altLang="en-US">
                <a:latin typeface="Arial" panose="020B0604020202020204" pitchFamily="34" charset="0"/>
              </a:rPr>
              <a:t>http://archive.boston.com/news/nation/washington/articles/2010/12/26/defense_firms_lure_retired_generals/</a:t>
            </a:r>
          </a:p>
          <a:p>
            <a:endParaRPr lang="en-US"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993C56AA-685E-4347-8C12-C388839B42A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FB61B0-1FC1-4D47-A0A7-AC66B26F9296}" type="slidenum">
              <a:rPr lang="en-US" altLang="en-US" smtClean="0"/>
              <a:pPr/>
              <a:t>72</a:t>
            </a:fld>
            <a:endParaRPr lang="en-US" altLang="en-US"/>
          </a:p>
        </p:txBody>
      </p:sp>
    </p:spTree>
    <p:extLst>
      <p:ext uri="{BB962C8B-B14F-4D97-AF65-F5344CB8AC3E}">
        <p14:creationId xmlns:p14="http://schemas.microsoft.com/office/powerpoint/2010/main" val="206928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F297D6D-0D3C-4610-B61D-07CA7B12631C}"/>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56EA3A24-9035-48F6-AADB-A8FA569484F0}"/>
              </a:ext>
            </a:extLst>
          </p:cNvPr>
          <p:cNvSpPr>
            <a:spLocks noGrp="1"/>
          </p:cNvSpPr>
          <p:nvPr>
            <p:ph type="body" idx="1"/>
          </p:nvPr>
        </p:nvSpPr>
        <p:spPr>
          <a:noFill/>
        </p:spPr>
        <p:txBody>
          <a:bodyPr/>
          <a:lstStyle/>
          <a:p>
            <a:r>
              <a:rPr lang="en-US" altLang="en-US">
                <a:latin typeface="Arial" panose="020B0604020202020204" pitchFamily="34" charset="0"/>
              </a:rPr>
              <a:t>Oil goes for btween 65 to 90 dollars a barrel, 1 million a day = 65 million to 90 million a day, 24 to 32 billion (about 30 billion a year)</a:t>
            </a:r>
          </a:p>
        </p:txBody>
      </p:sp>
      <p:sp>
        <p:nvSpPr>
          <p:cNvPr id="104452" name="Slide Number Placeholder 3">
            <a:extLst>
              <a:ext uri="{FF2B5EF4-FFF2-40B4-BE49-F238E27FC236}">
                <a16:creationId xmlns:a16="http://schemas.microsoft.com/office/drawing/2014/main" id="{4EA1D432-BC64-49AF-B8D2-D899E6A2036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106919-FF6A-45E0-B81C-A448FDCC4F24}" type="slidenum">
              <a:rPr lang="en-US" altLang="en-US" smtClean="0"/>
              <a:pPr/>
              <a:t>74</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9F38E6B-F3C0-49CC-B2C1-96DFA4997EE8}"/>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93C7ED50-F95F-4928-B6B7-A7F2DD96FC92}"/>
              </a:ext>
            </a:extLst>
          </p:cNvPr>
          <p:cNvSpPr>
            <a:spLocks noGrp="1"/>
          </p:cNvSpPr>
          <p:nvPr>
            <p:ph type="body" idx="1"/>
          </p:nvPr>
        </p:nvSpPr>
        <p:spPr>
          <a:noFill/>
        </p:spPr>
        <p:txBody>
          <a:bodyPr/>
          <a:lstStyle/>
          <a:p>
            <a:r>
              <a:rPr lang="en-US" altLang="en-US">
                <a:latin typeface="Arial" panose="020B0604020202020204" pitchFamily="34" charset="0"/>
              </a:rPr>
              <a:t>Another effect of atmospheric CO2 is that the ocean becomes more acidic as it absorbs CO2.</a:t>
            </a:r>
          </a:p>
        </p:txBody>
      </p:sp>
      <p:sp>
        <p:nvSpPr>
          <p:cNvPr id="107524" name="Slide Number Placeholder 3">
            <a:extLst>
              <a:ext uri="{FF2B5EF4-FFF2-40B4-BE49-F238E27FC236}">
                <a16:creationId xmlns:a16="http://schemas.microsoft.com/office/drawing/2014/main" id="{77FDAE81-B8EB-44C8-86C3-901ABCE7605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09B416-DE1F-4B07-8497-703B02CD91FD}" type="slidenum">
              <a:rPr lang="en-US" altLang="en-US" smtClean="0"/>
              <a:pPr/>
              <a:t>76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1588, first Spanish Armada</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12</a:t>
            </a:fld>
            <a:endParaRPr lang="en-US" altLang="en-US"/>
          </a:p>
        </p:txBody>
      </p:sp>
    </p:spTree>
    <p:extLst>
      <p:ext uri="{BB962C8B-B14F-4D97-AF65-F5344CB8AC3E}">
        <p14:creationId xmlns:p14="http://schemas.microsoft.com/office/powerpoint/2010/main" val="2666682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87039B6F-CB7E-4CCB-8299-7D4423BF541C}"/>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D8BF69ED-1929-41A3-B711-E7FF7D98C10A}"/>
              </a:ext>
            </a:extLst>
          </p:cNvPr>
          <p:cNvSpPr>
            <a:spLocks noGrp="1"/>
          </p:cNvSpPr>
          <p:nvPr>
            <p:ph type="body" idx="1"/>
          </p:nvPr>
        </p:nvSpPr>
        <p:spPr>
          <a:noFill/>
        </p:spPr>
        <p:txBody>
          <a:bodyPr/>
          <a:lstStyle/>
          <a:p>
            <a:r>
              <a:rPr lang="en-US" altLang="en-US">
                <a:latin typeface="Arial" panose="020B0604020202020204" pitchFamily="34" charset="0"/>
              </a:rPr>
              <a:t>This has caused a global increase in pH and recently caused oyster failures because the small oysters could not form their shells.  This has the potentially to cause collapses in major fisheries.</a:t>
            </a:r>
          </a:p>
        </p:txBody>
      </p:sp>
      <p:sp>
        <p:nvSpPr>
          <p:cNvPr id="109572" name="Slide Number Placeholder 3">
            <a:extLst>
              <a:ext uri="{FF2B5EF4-FFF2-40B4-BE49-F238E27FC236}">
                <a16:creationId xmlns:a16="http://schemas.microsoft.com/office/drawing/2014/main" id="{9DB7DC83-7845-40CC-BEAF-859DB954F52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3580A0-DF0C-4947-BC63-10B9B04FAE40}" type="slidenum">
              <a:rPr lang="en-US" altLang="en-US" smtClean="0"/>
              <a:pPr/>
              <a:t>77</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AE5F2D50-896F-4A20-84CE-287AED5554B4}"/>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131FBCF8-1FE7-4258-AB85-B1B4BC5BED1B}"/>
              </a:ext>
            </a:extLst>
          </p:cNvPr>
          <p:cNvSpPr>
            <a:spLocks noGrp="1"/>
          </p:cNvSpPr>
          <p:nvPr>
            <p:ph type="body" idx="1"/>
          </p:nvPr>
        </p:nvSpPr>
        <p:spPr>
          <a:noFill/>
        </p:spPr>
        <p:txBody>
          <a:bodyPr/>
          <a:lstStyle/>
          <a:p>
            <a:r>
              <a:rPr lang="en-US" altLang="en-US">
                <a:latin typeface="Arial" panose="020B0604020202020204" pitchFamily="34" charset="0"/>
              </a:rPr>
              <a:t>Fertility rates have dropped to near replacement for most of the world, except Africa.</a:t>
            </a:r>
          </a:p>
        </p:txBody>
      </p:sp>
      <p:sp>
        <p:nvSpPr>
          <p:cNvPr id="112644" name="Slide Number Placeholder 3">
            <a:extLst>
              <a:ext uri="{FF2B5EF4-FFF2-40B4-BE49-F238E27FC236}">
                <a16:creationId xmlns:a16="http://schemas.microsoft.com/office/drawing/2014/main" id="{36B765FC-8B09-4C69-912C-5ABB3FD4C44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9BD6EA-B1F1-42AC-8B58-892D7F9CA4E8}" type="slidenum">
              <a:rPr lang="en-US" altLang="en-US" smtClean="0"/>
              <a:pPr/>
              <a:t>79</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84D70A41-129D-40D7-9D20-729029BC56EC}"/>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184BE6F3-7CAA-4203-92C0-19A65B0901E5}"/>
              </a:ext>
            </a:extLst>
          </p:cNvPr>
          <p:cNvSpPr>
            <a:spLocks noGrp="1"/>
          </p:cNvSpPr>
          <p:nvPr>
            <p:ph type="body" idx="1"/>
          </p:nvPr>
        </p:nvSpPr>
        <p:spPr>
          <a:noFill/>
        </p:spPr>
        <p:txBody>
          <a:bodyPr/>
          <a:lstStyle/>
          <a:p>
            <a:r>
              <a:rPr lang="en-US" altLang="en-US">
                <a:latin typeface="Arial" panose="020B0604020202020204" pitchFamily="34" charset="0"/>
              </a:rPr>
              <a:t>The UN has esimated that world population may peak at about 2050.</a:t>
            </a:r>
          </a:p>
        </p:txBody>
      </p:sp>
      <p:sp>
        <p:nvSpPr>
          <p:cNvPr id="115716" name="Slide Number Placeholder 3">
            <a:extLst>
              <a:ext uri="{FF2B5EF4-FFF2-40B4-BE49-F238E27FC236}">
                <a16:creationId xmlns:a16="http://schemas.microsoft.com/office/drawing/2014/main" id="{28E7FFBB-1017-4729-B1A8-9D954ED30B4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5948BB-3E9D-4C6D-91F2-6BDEDA29EC69}" type="slidenum">
              <a:rPr lang="en-US" altLang="en-US" smtClean="0"/>
              <a:pPr/>
              <a:t>81</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6C8BE918-5DC5-40E3-9312-ED41CB8F0F83}"/>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CBAC8966-5C13-4D0F-B9B0-EC70D685CA68}"/>
              </a:ext>
            </a:extLst>
          </p:cNvPr>
          <p:cNvSpPr>
            <a:spLocks noGrp="1"/>
          </p:cNvSpPr>
          <p:nvPr>
            <p:ph type="body" idx="1"/>
          </p:nvPr>
        </p:nvSpPr>
        <p:spPr>
          <a:noFill/>
        </p:spPr>
        <p:txBody>
          <a:bodyPr/>
          <a:lstStyle/>
          <a:p>
            <a:r>
              <a:rPr lang="en-US" altLang="en-US">
                <a:latin typeface="Arial" panose="020B0604020202020204" pitchFamily="34" charset="0"/>
              </a:rPr>
              <a:t>How about we stop arguing about if and why and start taking action to mitigate the potential problems?</a:t>
            </a:r>
          </a:p>
          <a:p>
            <a:endParaRPr lang="en-US" altLang="en-US">
              <a:latin typeface="Arial" panose="020B0604020202020204" pitchFamily="34" charset="0"/>
            </a:endParaRPr>
          </a:p>
        </p:txBody>
      </p:sp>
      <p:sp>
        <p:nvSpPr>
          <p:cNvPr id="117764" name="Slide Number Placeholder 3">
            <a:extLst>
              <a:ext uri="{FF2B5EF4-FFF2-40B4-BE49-F238E27FC236}">
                <a16:creationId xmlns:a16="http://schemas.microsoft.com/office/drawing/2014/main" id="{BAB33AAC-2207-425B-8B7E-1C80F250401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BCCF23-42F9-4E30-82E8-24692D70E089}" type="slidenum">
              <a:rPr lang="en-US" altLang="en-US" smtClean="0"/>
              <a:pPr/>
              <a:t>82</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B22FA3D7-6991-440A-AE27-C06B074AF87C}"/>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DEB0147D-0A1B-4C36-9CF5-18B1D70444EA}"/>
              </a:ext>
            </a:extLst>
          </p:cNvPr>
          <p:cNvSpPr>
            <a:spLocks noGrp="1"/>
          </p:cNvSpPr>
          <p:nvPr>
            <p:ph type="body" idx="1"/>
          </p:nvPr>
        </p:nvSpPr>
        <p:spPr>
          <a:noFill/>
        </p:spPr>
        <p:txBody>
          <a:bodyPr/>
          <a:lstStyle/>
          <a:p>
            <a:r>
              <a:rPr lang="en-US" altLang="en-US">
                <a:latin typeface="Arial" panose="020B0604020202020204" pitchFamily="34" charset="0"/>
              </a:rPr>
              <a:t>At the same time, world food production has increased steadily but partly because of the use of fertilizers and industrial agricultural equipment.</a:t>
            </a:r>
          </a:p>
        </p:txBody>
      </p:sp>
      <p:sp>
        <p:nvSpPr>
          <p:cNvPr id="128004" name="Slide Number Placeholder 3">
            <a:extLst>
              <a:ext uri="{FF2B5EF4-FFF2-40B4-BE49-F238E27FC236}">
                <a16:creationId xmlns:a16="http://schemas.microsoft.com/office/drawing/2014/main" id="{1A9E8939-7617-416A-8E8C-BC0314953A0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8A9A8F-0857-43BB-AAA4-BA0B5DF7C76A}" type="slidenum">
              <a:rPr lang="en-US" altLang="en-US" smtClean="0"/>
              <a:pPr/>
              <a:t>91</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B55BC49B-373C-4E44-9ACC-2A1373566549}"/>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6B03DB79-F952-4809-A6B0-93E9A0E76D5A}"/>
              </a:ext>
            </a:extLst>
          </p:cNvPr>
          <p:cNvSpPr>
            <a:spLocks noGrp="1"/>
          </p:cNvSpPr>
          <p:nvPr>
            <p:ph type="body" idx="1"/>
          </p:nvPr>
        </p:nvSpPr>
        <p:spPr>
          <a:noFill/>
        </p:spPr>
        <p:txBody>
          <a:bodyPr/>
          <a:lstStyle/>
          <a:p>
            <a:r>
              <a:rPr lang="en-US" altLang="en-US">
                <a:latin typeface="Arial" panose="020B0604020202020204" pitchFamily="34" charset="0"/>
              </a:rPr>
              <a:t>Fertility rates used to be well above replacement (2) so there was rapid population growth.</a:t>
            </a:r>
          </a:p>
        </p:txBody>
      </p:sp>
      <p:sp>
        <p:nvSpPr>
          <p:cNvPr id="134148" name="Slide Number Placeholder 3">
            <a:extLst>
              <a:ext uri="{FF2B5EF4-FFF2-40B4-BE49-F238E27FC236}">
                <a16:creationId xmlns:a16="http://schemas.microsoft.com/office/drawing/2014/main" id="{22DBE9C2-67B9-4D5D-B50B-843DBA69726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16601F-CADA-44BF-B11E-CE72AE0ED3CE}" type="slidenum">
              <a:rPr lang="en-US" altLang="en-US" smtClean="0"/>
              <a:pPr/>
              <a:t>96</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5D0AD70F-DCB5-413C-87A2-69B6C883DBF6}"/>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6D3EACDA-8923-4A9D-81DE-23D44318BD44}"/>
              </a:ext>
            </a:extLst>
          </p:cNvPr>
          <p:cNvSpPr>
            <a:spLocks noGrp="1"/>
          </p:cNvSpPr>
          <p:nvPr>
            <p:ph type="body" idx="1"/>
          </p:nvPr>
        </p:nvSpPr>
        <p:spPr>
          <a:noFill/>
        </p:spPr>
        <p:txBody>
          <a:bodyPr/>
          <a:lstStyle/>
          <a:p>
            <a:r>
              <a:rPr lang="en-US" altLang="en-US">
                <a:latin typeface="Arial" panose="020B0604020202020204" pitchFamily="34" charset="0"/>
              </a:rPr>
              <a:t>Everyone agrees that we will run out of fossil fuels in the future but there is little agreement on when.  This will cause oil to steadily increase in cost and eventually case oil scarcity.</a:t>
            </a:r>
          </a:p>
        </p:txBody>
      </p:sp>
      <p:sp>
        <p:nvSpPr>
          <p:cNvPr id="138244" name="Slide Number Placeholder 3">
            <a:extLst>
              <a:ext uri="{FF2B5EF4-FFF2-40B4-BE49-F238E27FC236}">
                <a16:creationId xmlns:a16="http://schemas.microsoft.com/office/drawing/2014/main" id="{1A00470D-A48C-4821-B765-8779E670739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7E1353-E6FF-4FD4-B032-611B564E36AE}" type="slidenum">
              <a:rPr lang="en-US" altLang="en-US" smtClean="0"/>
              <a:pPr/>
              <a:t>99</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EBDC2BD7-04EF-4CD0-8956-6C216E2701B2}"/>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62865505-9D1E-44BF-809E-9BBD6C5B0793}"/>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40292" name="Slide Number Placeholder 3">
            <a:extLst>
              <a:ext uri="{FF2B5EF4-FFF2-40B4-BE49-F238E27FC236}">
                <a16:creationId xmlns:a16="http://schemas.microsoft.com/office/drawing/2014/main" id="{BB6E3840-337A-4967-8CAA-2CF26D96AE3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617494-8CA7-4DC7-BCF6-B56F26A3DB2D}" type="slidenum">
              <a:rPr lang="en-US" altLang="en-US" smtClean="0"/>
              <a:pPr>
                <a:spcBef>
                  <a:spcPct val="0"/>
                </a:spcBef>
              </a:pPr>
              <a:t>100</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A8FD89A2-603D-4EBD-9B9E-6207C8E146A5}"/>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0015BE52-0DC8-4D48-A647-B28D32764EBA}"/>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150532" name="Slide Number Placeholder 3">
            <a:extLst>
              <a:ext uri="{FF2B5EF4-FFF2-40B4-BE49-F238E27FC236}">
                <a16:creationId xmlns:a16="http://schemas.microsoft.com/office/drawing/2014/main" id="{788C825B-C59C-43D7-95D7-55E19C92333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5666AF-1513-4129-A1AF-12EEF78E3B07}" type="slidenum">
              <a:rPr lang="en-US" altLang="en-US" smtClean="0"/>
              <a:pPr/>
              <a:t>109</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F26396EE-238B-491B-9A81-665D9831E1DA}"/>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5D1EC186-C8BA-4D89-85C5-28192C6692BE}"/>
              </a:ext>
            </a:extLst>
          </p:cNvPr>
          <p:cNvSpPr>
            <a:spLocks noGrp="1"/>
          </p:cNvSpPr>
          <p:nvPr>
            <p:ph type="body" idx="1"/>
          </p:nvPr>
        </p:nvSpPr>
        <p:spPr>
          <a:noFill/>
        </p:spPr>
        <p:txBody>
          <a:bodyPr/>
          <a:lstStyle/>
          <a:p>
            <a:r>
              <a:rPr lang="en-US" altLang="en-US">
                <a:latin typeface="Arial" panose="020B0604020202020204" pitchFamily="34" charset="0"/>
              </a:rPr>
              <a:t>- Biomass and hydro is down because of draughts, solar increasing but still small</a:t>
            </a:r>
          </a:p>
        </p:txBody>
      </p:sp>
      <p:sp>
        <p:nvSpPr>
          <p:cNvPr id="166916" name="Slide Number Placeholder 3">
            <a:extLst>
              <a:ext uri="{FF2B5EF4-FFF2-40B4-BE49-F238E27FC236}">
                <a16:creationId xmlns:a16="http://schemas.microsoft.com/office/drawing/2014/main" id="{C5F5F5A5-03D6-468D-950A-5772FC1B582F}"/>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6DF5D2-A651-473E-91A0-81210653AC11}" type="slidenum">
              <a:rPr lang="en-US" altLang="en-US" smtClean="0"/>
              <a:pPr>
                <a:spcBef>
                  <a:spcPct val="0"/>
                </a:spcBef>
              </a:pPr>
              <a:t>124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http://www.basfeijen.nl/system/britishempire.htm</a:t>
            </a:r>
          </a:p>
          <a:p>
            <a:r>
              <a:rPr lang="en-US" dirty="0"/>
              <a:t>By 1922, Britain held sway over 450 million people, 1/5 the earths population</a:t>
            </a:r>
          </a:p>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13</a:t>
            </a:fld>
            <a:endParaRPr lang="en-US" altLang="en-US"/>
          </a:p>
        </p:txBody>
      </p:sp>
    </p:spTree>
    <p:extLst>
      <p:ext uri="{BB962C8B-B14F-4D97-AF65-F5344CB8AC3E}">
        <p14:creationId xmlns:p14="http://schemas.microsoft.com/office/powerpoint/2010/main" val="589630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81C3D4EB-9564-499E-A71D-F04A78E3F5C1}"/>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5C7492C6-53AF-4CCF-BD5A-FF13D7AE958F}"/>
              </a:ext>
            </a:extLst>
          </p:cNvPr>
          <p:cNvSpPr>
            <a:spLocks noGrp="1"/>
          </p:cNvSpPr>
          <p:nvPr>
            <p:ph type="body" idx="1"/>
          </p:nvPr>
        </p:nvSpPr>
        <p:spPr>
          <a:noFill/>
        </p:spPr>
        <p:txBody>
          <a:bodyPr/>
          <a:lstStyle/>
          <a:p>
            <a:r>
              <a:rPr lang="en-US" altLang="en-US">
                <a:latin typeface="Arial" panose="020B0604020202020204" pitchFamily="34" charset="0"/>
              </a:rPr>
              <a:t>For the first time in human history, there is a “northwest passage” open during the summer.</a:t>
            </a:r>
          </a:p>
        </p:txBody>
      </p:sp>
      <p:sp>
        <p:nvSpPr>
          <p:cNvPr id="177156" name="Slide Number Placeholder 3">
            <a:extLst>
              <a:ext uri="{FF2B5EF4-FFF2-40B4-BE49-F238E27FC236}">
                <a16:creationId xmlns:a16="http://schemas.microsoft.com/office/drawing/2014/main" id="{BDB8E041-86B2-4949-8E76-4D4CD2E586E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E0C973-D31E-4491-977A-1CC0BBA3C42D}" type="slidenum">
              <a:rPr lang="en-US" altLang="en-US" smtClean="0"/>
              <a:pPr/>
              <a:t>129</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C82464A3-0FF8-4DCB-B4B1-D5ACC80B6733}"/>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A8A68DB8-7AEE-41C6-9EA4-2914214BACAA}"/>
              </a:ext>
            </a:extLst>
          </p:cNvPr>
          <p:cNvSpPr>
            <a:spLocks noGrp="1"/>
          </p:cNvSpPr>
          <p:nvPr>
            <p:ph type="body" idx="1"/>
          </p:nvPr>
        </p:nvSpPr>
        <p:spPr>
          <a:noFill/>
        </p:spPr>
        <p:txBody>
          <a:bodyPr/>
          <a:lstStyle/>
          <a:p>
            <a:r>
              <a:rPr lang="en-US" altLang="en-US">
                <a:latin typeface="Arial" panose="020B0604020202020204" pitchFamily="34" charset="0"/>
              </a:rPr>
              <a:t>The entire ice cap of Greenland was defrosting in July of 2012, this is unprecidented in at least 150 years</a:t>
            </a:r>
          </a:p>
        </p:txBody>
      </p:sp>
      <p:sp>
        <p:nvSpPr>
          <p:cNvPr id="179204" name="Slide Number Placeholder 3">
            <a:extLst>
              <a:ext uri="{FF2B5EF4-FFF2-40B4-BE49-F238E27FC236}">
                <a16:creationId xmlns:a16="http://schemas.microsoft.com/office/drawing/2014/main" id="{8B67FA6C-6182-4492-B562-56EB9AD6A58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652412-DBC9-4602-9DCF-3B1C532DDB55}" type="slidenum">
              <a:rPr lang="en-US" altLang="en-US" smtClean="0"/>
              <a:pPr>
                <a:spcBef>
                  <a:spcPct val="0"/>
                </a:spcBef>
              </a:pPr>
              <a:t>130</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1F9F221A-8BC0-46AB-9A1B-C098B5BAC8B3}"/>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92FFD018-334B-4052-96BD-069B9AB5AE8E}"/>
              </a:ext>
            </a:extLst>
          </p:cNvPr>
          <p:cNvSpPr>
            <a:spLocks noGrp="1"/>
          </p:cNvSpPr>
          <p:nvPr>
            <p:ph type="body" idx="1"/>
          </p:nvPr>
        </p:nvSpPr>
        <p:spPr>
          <a:noFill/>
        </p:spPr>
        <p:txBody>
          <a:bodyPr/>
          <a:lstStyle/>
          <a:p>
            <a:r>
              <a:rPr lang="en-US" altLang="en-US">
                <a:latin typeface="Arial" panose="020B0604020202020204" pitchFamily="34" charset="0"/>
              </a:rPr>
              <a:t>Another threat to food production is that we have a limited supply of phosphorus, an important fertilizer.</a:t>
            </a:r>
          </a:p>
        </p:txBody>
      </p:sp>
      <p:sp>
        <p:nvSpPr>
          <p:cNvPr id="181252" name="Slide Number Placeholder 3">
            <a:extLst>
              <a:ext uri="{FF2B5EF4-FFF2-40B4-BE49-F238E27FC236}">
                <a16:creationId xmlns:a16="http://schemas.microsoft.com/office/drawing/2014/main" id="{B2FEB6D9-24C5-487C-9725-ADE5233CE73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99CD42-AB69-4A86-A9D8-F97180167AD3}" type="slidenum">
              <a:rPr lang="en-US" altLang="en-US" smtClean="0"/>
              <a:pPr/>
              <a:t>131</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07197B7-CA24-4B5E-87C0-B0F0A888AEAD}"/>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1F57D216-7017-440D-89A9-6732263A3B40}"/>
              </a:ext>
            </a:extLst>
          </p:cNvPr>
          <p:cNvSpPr>
            <a:spLocks noGrp="1"/>
          </p:cNvSpPr>
          <p:nvPr>
            <p:ph type="body" idx="1"/>
          </p:nvPr>
        </p:nvSpPr>
        <p:spPr>
          <a:noFill/>
        </p:spPr>
        <p:txBody>
          <a:bodyPr/>
          <a:lstStyle/>
          <a:p>
            <a:r>
              <a:rPr lang="en-US" altLang="en-US">
                <a:latin typeface="Arial" panose="020B0604020202020204" pitchFamily="34" charset="0"/>
              </a:rPr>
              <a:t>Countries that have strong economies are also investing in other countries and purchasing land to produce food for export.  This could reduce local production capacity.</a:t>
            </a:r>
          </a:p>
        </p:txBody>
      </p:sp>
      <p:sp>
        <p:nvSpPr>
          <p:cNvPr id="183300" name="Slide Number Placeholder 3">
            <a:extLst>
              <a:ext uri="{FF2B5EF4-FFF2-40B4-BE49-F238E27FC236}">
                <a16:creationId xmlns:a16="http://schemas.microsoft.com/office/drawing/2014/main" id="{03769EC1-02A2-4D79-A9B7-A3B3660AABF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771658-284D-4D9B-B0B4-090DDE2D3D95}" type="slidenum">
              <a:rPr lang="en-US" altLang="en-US" smtClean="0"/>
              <a:pPr/>
              <a:t>132</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3BD582E6-F2EE-43DD-B2FA-27A47C871FE7}"/>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CE12011A-865C-4C10-81CE-3C05900B722B}"/>
              </a:ext>
            </a:extLst>
          </p:cNvPr>
          <p:cNvSpPr>
            <a:spLocks noGrp="1"/>
          </p:cNvSpPr>
          <p:nvPr>
            <p:ph type="body" idx="1"/>
          </p:nvPr>
        </p:nvSpPr>
        <p:spPr>
          <a:noFill/>
        </p:spPr>
        <p:txBody>
          <a:bodyPr/>
          <a:lstStyle/>
          <a:p>
            <a:r>
              <a:rPr lang="en-US" altLang="en-US">
                <a:latin typeface="Arial" panose="020B0604020202020204" pitchFamily="34" charset="0"/>
              </a:rPr>
              <a:t>The highest number of undernourished people are in Africa.</a:t>
            </a:r>
          </a:p>
        </p:txBody>
      </p:sp>
      <p:sp>
        <p:nvSpPr>
          <p:cNvPr id="185348" name="Slide Number Placeholder 3">
            <a:extLst>
              <a:ext uri="{FF2B5EF4-FFF2-40B4-BE49-F238E27FC236}">
                <a16:creationId xmlns:a16="http://schemas.microsoft.com/office/drawing/2014/main" id="{A0E124FE-3612-45FC-A6A8-E71EBF2B9ED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0C59B1-8003-475A-ADCF-C4D08764D3F9}" type="slidenum">
              <a:rPr lang="en-US" altLang="en-US" smtClean="0"/>
              <a:pPr/>
              <a:t>133</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046E48B3-FDF6-4CD0-AD66-FAAAA05464D2}"/>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B631418D-97B4-4266-9930-A9FF3BBBBF55}"/>
              </a:ext>
            </a:extLst>
          </p:cNvPr>
          <p:cNvSpPr>
            <a:spLocks noGrp="1"/>
          </p:cNvSpPr>
          <p:nvPr>
            <p:ph type="body" idx="1"/>
          </p:nvPr>
        </p:nvSpPr>
        <p:spPr>
          <a:noFill/>
        </p:spPr>
        <p:txBody>
          <a:bodyPr/>
          <a:lstStyle/>
          <a:p>
            <a:pPr eaLnBrk="1" hangingPunct="1"/>
            <a:r>
              <a:rPr lang="en-US" altLang="en-US">
                <a:latin typeface="Arial" panose="020B0604020202020204" pitchFamily="34" charset="0"/>
              </a:rPr>
              <a:t>Shows the predicted change in cereal production yield based on climate change scenarios.</a:t>
            </a:r>
          </a:p>
          <a:p>
            <a:pPr eaLnBrk="1" hangingPunct="1"/>
            <a:r>
              <a:rPr lang="en-US" altLang="en-US">
                <a:latin typeface="Arial" panose="020B0604020202020204" pitchFamily="34" charset="0"/>
              </a:rPr>
              <a:t>Notice that there is actually a potential increase at first in the northern latitudes but then a uniform negative trend in output.</a:t>
            </a:r>
          </a:p>
        </p:txBody>
      </p:sp>
      <p:sp>
        <p:nvSpPr>
          <p:cNvPr id="187396" name="Slide Number Placeholder 3">
            <a:extLst>
              <a:ext uri="{FF2B5EF4-FFF2-40B4-BE49-F238E27FC236}">
                <a16:creationId xmlns:a16="http://schemas.microsoft.com/office/drawing/2014/main" id="{1276F20A-DBC2-4971-8587-6076664BA2D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CB7D31-212E-485C-A940-6AD8A1FDA871}" type="slidenum">
              <a:rPr lang="en-US" altLang="en-US" smtClean="0"/>
              <a:pPr>
                <a:spcBef>
                  <a:spcPct val="0"/>
                </a:spcBef>
              </a:pPr>
              <a:t>134</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5DC5A9A7-0F66-4BEF-887A-D860D47F206D}"/>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BE85DC25-6FEF-405A-944B-B838D640FFE7}"/>
              </a:ext>
            </a:extLst>
          </p:cNvPr>
          <p:cNvSpPr>
            <a:spLocks noGrp="1"/>
          </p:cNvSpPr>
          <p:nvPr>
            <p:ph type="body" idx="1"/>
          </p:nvPr>
        </p:nvSpPr>
        <p:spPr>
          <a:noFill/>
        </p:spPr>
        <p:txBody>
          <a:bodyPr/>
          <a:lstStyle/>
          <a:p>
            <a:r>
              <a:rPr lang="en-US" altLang="en-US">
                <a:latin typeface="Arial" panose="020B0604020202020204" pitchFamily="34" charset="0"/>
              </a:rPr>
              <a:t>One of my goals is to help increase human happiness, now and in the future.</a:t>
            </a:r>
          </a:p>
        </p:txBody>
      </p:sp>
      <p:sp>
        <p:nvSpPr>
          <p:cNvPr id="189444" name="Slide Number Placeholder 3">
            <a:extLst>
              <a:ext uri="{FF2B5EF4-FFF2-40B4-BE49-F238E27FC236}">
                <a16:creationId xmlns:a16="http://schemas.microsoft.com/office/drawing/2014/main" id="{0D91E8EB-4D1A-485D-B253-60D1C34CC96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E8B2C9-2CCA-46CB-AEBA-9AE9CD7361DF}" type="slidenum">
              <a:rPr lang="en-US" altLang="en-US" smtClean="0"/>
              <a:pPr/>
              <a:t>135</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D2DF5DA5-03EB-453D-A263-4B479691E732}"/>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609EB446-82C9-405E-88C5-3F615EC3AB04}"/>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792D4C3C-8332-420D-B28E-3EAC2458906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2ECF71-9336-42C3-AE13-47759709985B}" type="slidenum">
              <a:rPr lang="en-US" altLang="en-US" smtClean="0"/>
              <a:pPr/>
              <a:t>136</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15D05378-7320-4759-AB2E-BAF5E7A0966E}"/>
              </a:ext>
            </a:extLst>
          </p:cNvPr>
          <p:cNvSpPr>
            <a:spLocks noGrp="1" noRot="1" noChangeAspect="1" noTextEdit="1"/>
          </p:cNvSpPr>
          <p:nvPr>
            <p:ph type="sldImg"/>
          </p:nvPr>
        </p:nvSpPr>
        <p:spPr>
          <a:ln/>
        </p:spPr>
      </p:sp>
      <p:sp>
        <p:nvSpPr>
          <p:cNvPr id="196611" name="Notes Placeholder 2">
            <a:extLst>
              <a:ext uri="{FF2B5EF4-FFF2-40B4-BE49-F238E27FC236}">
                <a16:creationId xmlns:a16="http://schemas.microsoft.com/office/drawing/2014/main" id="{D5A76AD1-D3A9-402A-AD46-9D07BC908CFC}"/>
              </a:ext>
            </a:extLst>
          </p:cNvPr>
          <p:cNvSpPr>
            <a:spLocks noGrp="1"/>
          </p:cNvSpPr>
          <p:nvPr>
            <p:ph type="body" idx="1"/>
          </p:nvPr>
        </p:nvSpPr>
        <p:spPr>
          <a:noFill/>
        </p:spPr>
        <p:txBody>
          <a:bodyPr/>
          <a:lstStyle/>
          <a:p>
            <a:r>
              <a:rPr lang="en-US" altLang="en-US">
                <a:latin typeface="Arial" panose="020B0604020202020204" pitchFamily="34" charset="0"/>
              </a:rPr>
              <a:t>There are still armed conflicts but they are relegated to increasingly smaller areas of the globe.</a:t>
            </a:r>
          </a:p>
        </p:txBody>
      </p:sp>
      <p:sp>
        <p:nvSpPr>
          <p:cNvPr id="196612" name="Slide Number Placeholder 3">
            <a:extLst>
              <a:ext uri="{FF2B5EF4-FFF2-40B4-BE49-F238E27FC236}">
                <a16:creationId xmlns:a16="http://schemas.microsoft.com/office/drawing/2014/main" id="{683A094D-E7E3-4F59-8EE6-F8FEFC4EB8C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13FEF0-6AC6-4B8E-B496-DFC15BA09E74}" type="slidenum">
              <a:rPr lang="en-US" altLang="en-US" smtClean="0"/>
              <a:pPr/>
              <a:t>140</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https://en.wikipedia.org/wiki/Western_culture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14</a:t>
            </a:fld>
            <a:endParaRPr lang="en-US" altLang="en-US"/>
          </a:p>
        </p:txBody>
      </p:sp>
    </p:spTree>
    <p:extLst>
      <p:ext uri="{BB962C8B-B14F-4D97-AF65-F5344CB8AC3E}">
        <p14:creationId xmlns:p14="http://schemas.microsoft.com/office/powerpoint/2010/main" val="388047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Victoria had nine children and 42 grandchildren. Eventually, seven of them sat on European thrones in Russia, Greece, Romania, Britain, Germany, Spain and Norway—and all would take sides during </a:t>
            </a:r>
            <a:r>
              <a:rPr lang="en-US" sz="1200" b="0" i="0" kern="1200" dirty="0">
                <a:solidFill>
                  <a:schemeClr val="tx1"/>
                </a:solidFill>
                <a:effectLst/>
                <a:latin typeface="Arial" charset="0"/>
                <a:ea typeface="+mn-ea"/>
                <a:cs typeface="+mn-cs"/>
                <a:hlinkClick r:id="rId3"/>
              </a:rPr>
              <a:t>World War I</a:t>
            </a:r>
            <a:r>
              <a:rPr lang="en-US" sz="1200" b="0" i="0" kern="1200" dirty="0">
                <a:solidFill>
                  <a:schemeClr val="tx1"/>
                </a:solidFill>
                <a:effectLst/>
                <a:latin typeface="Arial" charset="0"/>
                <a:ea typeface="+mn-ea"/>
                <a:cs typeface="+mn-cs"/>
              </a:rPr>
              <a:t> with disastrous consequences. https://www.history.com/articles/queen-victoria-grandchildren-matchmaking-wwi</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German Emperor Wilhelm II (1859-1941), King of Prussia, Tsar Nicholas II and the Princess Alix of Hesse, 1894.</a:t>
            </a:r>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16</a:t>
            </a:fld>
            <a:endParaRPr lang="en-US" altLang="en-US"/>
          </a:p>
        </p:txBody>
      </p:sp>
    </p:spTree>
    <p:extLst>
      <p:ext uri="{BB962C8B-B14F-4D97-AF65-F5344CB8AC3E}">
        <p14:creationId xmlns:p14="http://schemas.microsoft.com/office/powerpoint/2010/main" val="279261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E82A049-59E6-44A2-842C-A0939C556102}"/>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B59F31F8-B122-408F-B0F3-B56C020C287B}"/>
              </a:ext>
            </a:extLst>
          </p:cNvPr>
          <p:cNvSpPr>
            <a:spLocks noGrp="1"/>
          </p:cNvSpPr>
          <p:nvPr>
            <p:ph type="body" idx="1"/>
          </p:nvPr>
        </p:nvSpPr>
        <p:spPr/>
        <p:txBody>
          <a:bodyPr/>
          <a:lstStyle/>
          <a:p>
            <a:pPr>
              <a:defRPr/>
            </a:pPr>
            <a:r>
              <a:rPr lang="en-US" b="1" dirty="0">
                <a:latin typeface="+mn-lt"/>
                <a:hlinkClick r:id="rId3"/>
              </a:rPr>
              <a:t>German propaganda map of the Allies’ colonial empires, circa 1916</a:t>
            </a:r>
            <a:endParaRPr lang="en-US" b="1" dirty="0">
              <a:latin typeface="+mn-lt"/>
            </a:endParaRPr>
          </a:p>
          <a:p>
            <a:pPr>
              <a:defRPr/>
            </a:pPr>
            <a:r>
              <a:rPr lang="en-US" dirty="0">
                <a:latin typeface="+mn-lt"/>
              </a:rPr>
              <a:t>What would be left of the Entente (agreement) if they would be serious about the right of self-determination and loosen the reins.</a:t>
            </a:r>
            <a:endParaRPr lang="en-US" dirty="0"/>
          </a:p>
        </p:txBody>
      </p:sp>
      <p:sp>
        <p:nvSpPr>
          <p:cNvPr id="11268" name="Slide Number Placeholder 3">
            <a:extLst>
              <a:ext uri="{FF2B5EF4-FFF2-40B4-BE49-F238E27FC236}">
                <a16:creationId xmlns:a16="http://schemas.microsoft.com/office/drawing/2014/main" id="{C8E6A85C-99AC-453C-AAE8-0EFAF556B72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DF1FB4-F9BF-4E31-9A47-F8E2B05839FF}" type="slidenum">
              <a:rPr lang="en-US" altLang="en-US" smtClean="0"/>
              <a:pPr/>
              <a:t>17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1853 Admiral Perry forced Japan to open to western trade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22</a:t>
            </a:fld>
            <a:endParaRPr lang="en-US" altLang="en-US"/>
          </a:p>
        </p:txBody>
      </p:sp>
    </p:spTree>
    <p:extLst>
      <p:ext uri="{BB962C8B-B14F-4D97-AF65-F5344CB8AC3E}">
        <p14:creationId xmlns:p14="http://schemas.microsoft.com/office/powerpoint/2010/main" val="332616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4620E75-6B21-42C3-ADAB-F447B134454D}"/>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06AE05C9-1588-4DFA-8E89-38665935C516}"/>
              </a:ext>
            </a:extLst>
          </p:cNvPr>
          <p:cNvSpPr>
            <a:spLocks noGrp="1"/>
          </p:cNvSpPr>
          <p:nvPr>
            <p:ph type="body" idx="1"/>
          </p:nvPr>
        </p:nvSpPr>
        <p:spPr>
          <a:noFill/>
        </p:spPr>
        <p:txBody>
          <a:bodyPr/>
          <a:lstStyle/>
          <a:p>
            <a:r>
              <a:rPr lang="en-US" altLang="en-US" dirty="0">
                <a:latin typeface="Arial" panose="020B0604020202020204" pitchFamily="34" charset="0"/>
              </a:rPr>
              <a:t>https://apjjf.org/-Charles-K.-Armstrong/3460/article.html</a:t>
            </a:r>
          </a:p>
          <a:p>
            <a:endParaRPr lang="en-US" altLang="en-US" dirty="0">
              <a:latin typeface="Arial" panose="020B0604020202020204" pitchFamily="34" charset="0"/>
            </a:endParaRPr>
          </a:p>
          <a:p>
            <a:r>
              <a:rPr lang="en-US" altLang="en-US" dirty="0">
                <a:latin typeface="Arial" panose="020B0604020202020204" pitchFamily="34" charset="0"/>
              </a:rPr>
              <a:t>http://www.bbc.com/news/world-asia-43921385?ocid=global_bbccom_email_27042018_top+news+stories</a:t>
            </a:r>
          </a:p>
          <a:p>
            <a:endParaRPr lang="en-US" altLang="en-US" dirty="0">
              <a:latin typeface="Arial" panose="020B0604020202020204" pitchFamily="34" charset="0"/>
            </a:endParaRPr>
          </a:p>
          <a:p>
            <a:r>
              <a:rPr lang="en-US" altLang="en-US" dirty="0">
                <a:latin typeface="Arial" panose="020B0604020202020204" pitchFamily="34" charset="0"/>
              </a:rPr>
              <a:t>85,000 miles squared – California is 165,000! </a:t>
            </a:r>
          </a:p>
          <a:p>
            <a:endParaRPr lang="en-US" altLang="en-US" dirty="0">
              <a:latin typeface="Arial" panose="020B0604020202020204" pitchFamily="34" charset="0"/>
            </a:endParaRPr>
          </a:p>
          <a:p>
            <a:r>
              <a:rPr lang="en-US" altLang="en-US" dirty="0" err="1">
                <a:latin typeface="Arial" panose="020B0604020202020204" pitchFamily="34" charset="0"/>
              </a:rPr>
              <a:t>Popuplatino</a:t>
            </a:r>
            <a:r>
              <a:rPr lang="en-US" altLang="en-US" dirty="0">
                <a:latin typeface="Arial" panose="020B0604020202020204" pitchFamily="34" charset="0"/>
              </a:rPr>
              <a:t> of California: 40 million</a:t>
            </a:r>
          </a:p>
          <a:p>
            <a:endParaRPr lang="en-US" altLang="en-US" dirty="0">
              <a:latin typeface="Arial" panose="020B0604020202020204" pitchFamily="34" charset="0"/>
            </a:endParaRPr>
          </a:p>
        </p:txBody>
      </p:sp>
      <p:sp>
        <p:nvSpPr>
          <p:cNvPr id="19460" name="Slide Number Placeholder 3">
            <a:extLst>
              <a:ext uri="{FF2B5EF4-FFF2-40B4-BE49-F238E27FC236}">
                <a16:creationId xmlns:a16="http://schemas.microsoft.com/office/drawing/2014/main" id="{569F6223-80F9-498D-983D-95DBA1B5656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AEA875-7611-46C2-8901-9AC2C1AB16B6}" type="slidenum">
              <a:rPr lang="en-US" altLang="en-US" smtClean="0"/>
              <a:pPr/>
              <a:t>25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105565C-F229-47E7-A751-4E4567135A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4950E3-BD59-4F48-889E-9F569E07AC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C7AC99-3CF1-4B39-A455-20BA7322BD40}"/>
              </a:ext>
            </a:extLst>
          </p:cNvPr>
          <p:cNvSpPr>
            <a:spLocks noGrp="1" noChangeArrowheads="1"/>
          </p:cNvSpPr>
          <p:nvPr>
            <p:ph type="sldNum" sz="quarter" idx="12"/>
          </p:nvPr>
        </p:nvSpPr>
        <p:spPr>
          <a:ln/>
        </p:spPr>
        <p:txBody>
          <a:bodyPr/>
          <a:lstStyle>
            <a:lvl1pPr>
              <a:defRPr/>
            </a:lvl1pPr>
          </a:lstStyle>
          <a:p>
            <a:pPr>
              <a:defRPr/>
            </a:pPr>
            <a:fld id="{C0AEA8DB-C56A-4885-B3E6-94C2D5E68FF2}" type="slidenum">
              <a:rPr lang="en-US" altLang="en-US"/>
              <a:pPr>
                <a:defRPr/>
              </a:pPr>
              <a:t>‹#›</a:t>
            </a:fld>
            <a:endParaRPr lang="en-US" altLang="en-US"/>
          </a:p>
        </p:txBody>
      </p:sp>
    </p:spTree>
    <p:extLst>
      <p:ext uri="{BB962C8B-B14F-4D97-AF65-F5344CB8AC3E}">
        <p14:creationId xmlns:p14="http://schemas.microsoft.com/office/powerpoint/2010/main" val="197586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717773-123E-4E0F-8C34-D9FD3EBBAF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515CE1-127A-4F6A-A26B-7E9A529AEF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A149E4-AC39-44F0-8777-EC891C9E2676}"/>
              </a:ext>
            </a:extLst>
          </p:cNvPr>
          <p:cNvSpPr>
            <a:spLocks noGrp="1" noChangeArrowheads="1"/>
          </p:cNvSpPr>
          <p:nvPr>
            <p:ph type="sldNum" sz="quarter" idx="12"/>
          </p:nvPr>
        </p:nvSpPr>
        <p:spPr>
          <a:ln/>
        </p:spPr>
        <p:txBody>
          <a:bodyPr/>
          <a:lstStyle>
            <a:lvl1pPr>
              <a:defRPr/>
            </a:lvl1pPr>
          </a:lstStyle>
          <a:p>
            <a:pPr>
              <a:defRPr/>
            </a:pPr>
            <a:fld id="{65A1DB35-53F7-4324-B432-1ABD1AB3E2FB}" type="slidenum">
              <a:rPr lang="en-US" altLang="en-US"/>
              <a:pPr>
                <a:defRPr/>
              </a:pPr>
              <a:t>‹#›</a:t>
            </a:fld>
            <a:endParaRPr lang="en-US" altLang="en-US"/>
          </a:p>
        </p:txBody>
      </p:sp>
    </p:spTree>
    <p:extLst>
      <p:ext uri="{BB962C8B-B14F-4D97-AF65-F5344CB8AC3E}">
        <p14:creationId xmlns:p14="http://schemas.microsoft.com/office/powerpoint/2010/main" val="317098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0"/>
            <a:ext cx="19812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0"/>
            <a:ext cx="57912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3D788-D459-467B-9F9E-4859CE26A5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9710E9-0C14-48AD-87D8-C70B4CF755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6F6AAF-56F1-4452-8104-AB297E01B18C}"/>
              </a:ext>
            </a:extLst>
          </p:cNvPr>
          <p:cNvSpPr>
            <a:spLocks noGrp="1" noChangeArrowheads="1"/>
          </p:cNvSpPr>
          <p:nvPr>
            <p:ph type="sldNum" sz="quarter" idx="12"/>
          </p:nvPr>
        </p:nvSpPr>
        <p:spPr>
          <a:ln/>
        </p:spPr>
        <p:txBody>
          <a:bodyPr/>
          <a:lstStyle>
            <a:lvl1pPr>
              <a:defRPr/>
            </a:lvl1pPr>
          </a:lstStyle>
          <a:p>
            <a:pPr>
              <a:defRPr/>
            </a:pPr>
            <a:fld id="{396D4D94-17DF-48BF-851D-4A10DAF9BD4D}" type="slidenum">
              <a:rPr lang="en-US" altLang="en-US"/>
              <a:pPr>
                <a:defRPr/>
              </a:pPr>
              <a:t>‹#›</a:t>
            </a:fld>
            <a:endParaRPr lang="en-US" altLang="en-US"/>
          </a:p>
        </p:txBody>
      </p:sp>
    </p:spTree>
    <p:extLst>
      <p:ext uri="{BB962C8B-B14F-4D97-AF65-F5344CB8AC3E}">
        <p14:creationId xmlns:p14="http://schemas.microsoft.com/office/powerpoint/2010/main" val="412163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able Placeholder 2"/>
          <p:cNvSpPr>
            <a:spLocks noGrp="1"/>
          </p:cNvSpPr>
          <p:nvPr>
            <p:ph type="tbl" idx="1"/>
          </p:nvPr>
        </p:nvSpPr>
        <p:spPr>
          <a:xfrm>
            <a:off x="1066800" y="1219200"/>
            <a:ext cx="7924800" cy="4953000"/>
          </a:xfrm>
        </p:spPr>
        <p:txBody>
          <a:bodyPr/>
          <a:lstStyle/>
          <a:p>
            <a:pPr lvl="0"/>
            <a:endParaRPr lang="en-US" noProof="0"/>
          </a:p>
        </p:txBody>
      </p:sp>
      <p:sp>
        <p:nvSpPr>
          <p:cNvPr id="4" name="Rectangle 4">
            <a:extLst>
              <a:ext uri="{FF2B5EF4-FFF2-40B4-BE49-F238E27FC236}">
                <a16:creationId xmlns:a16="http://schemas.microsoft.com/office/drawing/2014/main" id="{A37BC249-C61A-4D2B-A02E-890CE2B43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1E4163-53D3-4580-AB2F-7630F0EDB2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E0CF23-8983-4D5D-B374-C8CFD1B7C6B0}"/>
              </a:ext>
            </a:extLst>
          </p:cNvPr>
          <p:cNvSpPr>
            <a:spLocks noGrp="1" noChangeArrowheads="1"/>
          </p:cNvSpPr>
          <p:nvPr>
            <p:ph type="sldNum" sz="quarter" idx="12"/>
          </p:nvPr>
        </p:nvSpPr>
        <p:spPr>
          <a:ln/>
        </p:spPr>
        <p:txBody>
          <a:bodyPr/>
          <a:lstStyle>
            <a:lvl1pPr>
              <a:defRPr/>
            </a:lvl1pPr>
          </a:lstStyle>
          <a:p>
            <a:pPr>
              <a:defRPr/>
            </a:pPr>
            <a:fld id="{B8EB3629-B707-492D-8BED-93320EEBAE9E}" type="slidenum">
              <a:rPr lang="en-US" altLang="en-US"/>
              <a:pPr>
                <a:defRPr/>
              </a:pPr>
              <a:t>‹#›</a:t>
            </a:fld>
            <a:endParaRPr lang="en-US" altLang="en-US"/>
          </a:p>
        </p:txBody>
      </p:sp>
    </p:spTree>
    <p:extLst>
      <p:ext uri="{BB962C8B-B14F-4D97-AF65-F5344CB8AC3E}">
        <p14:creationId xmlns:p14="http://schemas.microsoft.com/office/powerpoint/2010/main" val="428598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1066800" y="1219200"/>
            <a:ext cx="38862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2192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7719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13B491D-895B-4546-87E8-7C465D24F8C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A883D0E-8FDC-4512-969A-CE08A3C612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5B56B49-66EF-4743-A28B-100CEBFD2A90}"/>
              </a:ext>
            </a:extLst>
          </p:cNvPr>
          <p:cNvSpPr>
            <a:spLocks noGrp="1" noChangeArrowheads="1"/>
          </p:cNvSpPr>
          <p:nvPr>
            <p:ph type="sldNum" sz="quarter" idx="12"/>
          </p:nvPr>
        </p:nvSpPr>
        <p:spPr>
          <a:ln/>
        </p:spPr>
        <p:txBody>
          <a:bodyPr/>
          <a:lstStyle>
            <a:lvl1pPr>
              <a:defRPr/>
            </a:lvl1pPr>
          </a:lstStyle>
          <a:p>
            <a:pPr>
              <a:defRPr/>
            </a:pPr>
            <a:fld id="{08339D6A-E175-4110-940A-03AF1E1BDC3B}" type="slidenum">
              <a:rPr lang="en-US" altLang="en-US"/>
              <a:pPr>
                <a:defRPr/>
              </a:pPr>
              <a:t>‹#›</a:t>
            </a:fld>
            <a:endParaRPr lang="en-US" altLang="en-US"/>
          </a:p>
        </p:txBody>
      </p:sp>
    </p:spTree>
    <p:extLst>
      <p:ext uri="{BB962C8B-B14F-4D97-AF65-F5344CB8AC3E}">
        <p14:creationId xmlns:p14="http://schemas.microsoft.com/office/powerpoint/2010/main" val="202165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6BC090-3784-422A-AA2C-BBFFC72724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D48359-E445-457B-9885-A1CD713EA3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CB3451-6646-4AA6-80FC-0F07F5985DD3}"/>
              </a:ext>
            </a:extLst>
          </p:cNvPr>
          <p:cNvSpPr>
            <a:spLocks noGrp="1" noChangeArrowheads="1"/>
          </p:cNvSpPr>
          <p:nvPr>
            <p:ph type="sldNum" sz="quarter" idx="12"/>
          </p:nvPr>
        </p:nvSpPr>
        <p:spPr>
          <a:ln/>
        </p:spPr>
        <p:txBody>
          <a:bodyPr/>
          <a:lstStyle>
            <a:lvl1pPr>
              <a:defRPr/>
            </a:lvl1pPr>
          </a:lstStyle>
          <a:p>
            <a:pPr>
              <a:defRPr/>
            </a:pPr>
            <a:fld id="{E2A3E0F2-AE8D-486B-84CF-867A5D9345B9}" type="slidenum">
              <a:rPr lang="en-US" altLang="en-US"/>
              <a:pPr>
                <a:defRPr/>
              </a:pPr>
              <a:t>‹#›</a:t>
            </a:fld>
            <a:endParaRPr lang="en-US" altLang="en-US"/>
          </a:p>
        </p:txBody>
      </p:sp>
    </p:spTree>
    <p:extLst>
      <p:ext uri="{BB962C8B-B14F-4D97-AF65-F5344CB8AC3E}">
        <p14:creationId xmlns:p14="http://schemas.microsoft.com/office/powerpoint/2010/main" val="189739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40AE064-D868-4C4F-B061-1A1B93E7E6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4C4382-6909-4781-B8B0-5E458CD14E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CF5E67-7F05-4D3A-9B20-722F5D0A1D85}"/>
              </a:ext>
            </a:extLst>
          </p:cNvPr>
          <p:cNvSpPr>
            <a:spLocks noGrp="1" noChangeArrowheads="1"/>
          </p:cNvSpPr>
          <p:nvPr>
            <p:ph type="sldNum" sz="quarter" idx="12"/>
          </p:nvPr>
        </p:nvSpPr>
        <p:spPr>
          <a:ln/>
        </p:spPr>
        <p:txBody>
          <a:bodyPr/>
          <a:lstStyle>
            <a:lvl1pPr>
              <a:defRPr/>
            </a:lvl1pPr>
          </a:lstStyle>
          <a:p>
            <a:pPr>
              <a:defRPr/>
            </a:pPr>
            <a:fld id="{9DF38057-2B4A-4799-B97E-70AE45F9B6B6}" type="slidenum">
              <a:rPr lang="en-US" altLang="en-US"/>
              <a:pPr>
                <a:defRPr/>
              </a:pPr>
              <a:t>‹#›</a:t>
            </a:fld>
            <a:endParaRPr lang="en-US" altLang="en-US"/>
          </a:p>
        </p:txBody>
      </p:sp>
    </p:spTree>
    <p:extLst>
      <p:ext uri="{BB962C8B-B14F-4D97-AF65-F5344CB8AC3E}">
        <p14:creationId xmlns:p14="http://schemas.microsoft.com/office/powerpoint/2010/main" val="378335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125D9E-A8D3-404A-A1A1-E89CDFD520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6CB229-FC54-4967-890C-89D7F60B64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48038F-5ACC-4174-9835-36025DC81638}"/>
              </a:ext>
            </a:extLst>
          </p:cNvPr>
          <p:cNvSpPr>
            <a:spLocks noGrp="1" noChangeArrowheads="1"/>
          </p:cNvSpPr>
          <p:nvPr>
            <p:ph type="sldNum" sz="quarter" idx="12"/>
          </p:nvPr>
        </p:nvSpPr>
        <p:spPr>
          <a:ln/>
        </p:spPr>
        <p:txBody>
          <a:bodyPr/>
          <a:lstStyle>
            <a:lvl1pPr>
              <a:defRPr/>
            </a:lvl1pPr>
          </a:lstStyle>
          <a:p>
            <a:pPr>
              <a:defRPr/>
            </a:pPr>
            <a:fld id="{6C060190-644C-459A-B7D7-D659FD34298D}" type="slidenum">
              <a:rPr lang="en-US" altLang="en-US"/>
              <a:pPr>
                <a:defRPr/>
              </a:pPr>
              <a:t>‹#›</a:t>
            </a:fld>
            <a:endParaRPr lang="en-US" altLang="en-US"/>
          </a:p>
        </p:txBody>
      </p:sp>
    </p:spTree>
    <p:extLst>
      <p:ext uri="{BB962C8B-B14F-4D97-AF65-F5344CB8AC3E}">
        <p14:creationId xmlns:p14="http://schemas.microsoft.com/office/powerpoint/2010/main" val="196137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1AACBB-B6C9-4F78-9CFC-3ACB57C04A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BC484E-1593-4E08-A5CE-4A3509E833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27744D-EB18-4481-BC11-CFB8382AAD22}"/>
              </a:ext>
            </a:extLst>
          </p:cNvPr>
          <p:cNvSpPr>
            <a:spLocks noGrp="1" noChangeArrowheads="1"/>
          </p:cNvSpPr>
          <p:nvPr>
            <p:ph type="sldNum" sz="quarter" idx="12"/>
          </p:nvPr>
        </p:nvSpPr>
        <p:spPr>
          <a:ln/>
        </p:spPr>
        <p:txBody>
          <a:bodyPr/>
          <a:lstStyle>
            <a:lvl1pPr>
              <a:defRPr/>
            </a:lvl1pPr>
          </a:lstStyle>
          <a:p>
            <a:pPr>
              <a:defRPr/>
            </a:pPr>
            <a:fld id="{E7557A5D-C0B7-4957-ABC8-A41A67C9E824}" type="slidenum">
              <a:rPr lang="en-US" altLang="en-US"/>
              <a:pPr>
                <a:defRPr/>
              </a:pPr>
              <a:t>‹#›</a:t>
            </a:fld>
            <a:endParaRPr lang="en-US" altLang="en-US"/>
          </a:p>
        </p:txBody>
      </p:sp>
    </p:spTree>
    <p:extLst>
      <p:ext uri="{BB962C8B-B14F-4D97-AF65-F5344CB8AC3E}">
        <p14:creationId xmlns:p14="http://schemas.microsoft.com/office/powerpoint/2010/main" val="209136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923864B-E179-4592-90FD-821C6A7861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C8C837-DFA2-43A0-9EF1-0418A0ADF6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0FDE3FC-6AE0-4248-A88E-837900A406D3}"/>
              </a:ext>
            </a:extLst>
          </p:cNvPr>
          <p:cNvSpPr>
            <a:spLocks noGrp="1" noChangeArrowheads="1"/>
          </p:cNvSpPr>
          <p:nvPr>
            <p:ph type="sldNum" sz="quarter" idx="12"/>
          </p:nvPr>
        </p:nvSpPr>
        <p:spPr>
          <a:ln/>
        </p:spPr>
        <p:txBody>
          <a:bodyPr/>
          <a:lstStyle>
            <a:lvl1pPr>
              <a:defRPr/>
            </a:lvl1pPr>
          </a:lstStyle>
          <a:p>
            <a:pPr>
              <a:defRPr/>
            </a:pPr>
            <a:fld id="{4E91F984-8136-4B8A-9280-5C961F72B70E}" type="slidenum">
              <a:rPr lang="en-US" altLang="en-US"/>
              <a:pPr>
                <a:defRPr/>
              </a:pPr>
              <a:t>‹#›</a:t>
            </a:fld>
            <a:endParaRPr lang="en-US" altLang="en-US"/>
          </a:p>
        </p:txBody>
      </p:sp>
    </p:spTree>
    <p:extLst>
      <p:ext uri="{BB962C8B-B14F-4D97-AF65-F5344CB8AC3E}">
        <p14:creationId xmlns:p14="http://schemas.microsoft.com/office/powerpoint/2010/main" val="120229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05AF20-1B8D-4725-8CAB-DA92CDE73D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14E7D1-316C-4476-B66E-644082A13A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4A6B87-9216-40CE-907A-8D8E376C40D7}"/>
              </a:ext>
            </a:extLst>
          </p:cNvPr>
          <p:cNvSpPr>
            <a:spLocks noGrp="1" noChangeArrowheads="1"/>
          </p:cNvSpPr>
          <p:nvPr>
            <p:ph type="sldNum" sz="quarter" idx="12"/>
          </p:nvPr>
        </p:nvSpPr>
        <p:spPr>
          <a:ln/>
        </p:spPr>
        <p:txBody>
          <a:bodyPr/>
          <a:lstStyle>
            <a:lvl1pPr>
              <a:defRPr/>
            </a:lvl1pPr>
          </a:lstStyle>
          <a:p>
            <a:pPr>
              <a:defRPr/>
            </a:pPr>
            <a:fld id="{72470D45-C8B5-4186-BD4A-B75E0A0EFB03}" type="slidenum">
              <a:rPr lang="en-US" altLang="en-US"/>
              <a:pPr>
                <a:defRPr/>
              </a:pPr>
              <a:t>‹#›</a:t>
            </a:fld>
            <a:endParaRPr lang="en-US" altLang="en-US"/>
          </a:p>
        </p:txBody>
      </p:sp>
    </p:spTree>
    <p:extLst>
      <p:ext uri="{BB962C8B-B14F-4D97-AF65-F5344CB8AC3E}">
        <p14:creationId xmlns:p14="http://schemas.microsoft.com/office/powerpoint/2010/main" val="107164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4BD25F-D9AA-4A05-9A35-BDB1C63ACD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69A7E0-18AC-4334-A6A0-A85A96704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E4FA66-258A-4164-8A3E-182A36A840E0}"/>
              </a:ext>
            </a:extLst>
          </p:cNvPr>
          <p:cNvSpPr>
            <a:spLocks noGrp="1" noChangeArrowheads="1"/>
          </p:cNvSpPr>
          <p:nvPr>
            <p:ph type="sldNum" sz="quarter" idx="12"/>
          </p:nvPr>
        </p:nvSpPr>
        <p:spPr>
          <a:ln/>
        </p:spPr>
        <p:txBody>
          <a:bodyPr/>
          <a:lstStyle>
            <a:lvl1pPr>
              <a:defRPr/>
            </a:lvl1pPr>
          </a:lstStyle>
          <a:p>
            <a:pPr>
              <a:defRPr/>
            </a:pPr>
            <a:fld id="{3DAC45A4-CC5B-44D4-9373-10000C1EB614}" type="slidenum">
              <a:rPr lang="en-US" altLang="en-US"/>
              <a:pPr>
                <a:defRPr/>
              </a:pPr>
              <a:t>‹#›</a:t>
            </a:fld>
            <a:endParaRPr lang="en-US" altLang="en-US"/>
          </a:p>
        </p:txBody>
      </p:sp>
    </p:spTree>
    <p:extLst>
      <p:ext uri="{BB962C8B-B14F-4D97-AF65-F5344CB8AC3E}">
        <p14:creationId xmlns:p14="http://schemas.microsoft.com/office/powerpoint/2010/main" val="224450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F38429-DCAB-42D2-8635-791E680E2C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FD0ED4-90B3-4621-9E8A-47AE474ECF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2203DD-ADAA-47CC-A078-E60B135CA6B6}"/>
              </a:ext>
            </a:extLst>
          </p:cNvPr>
          <p:cNvSpPr>
            <a:spLocks noGrp="1" noChangeArrowheads="1"/>
          </p:cNvSpPr>
          <p:nvPr>
            <p:ph type="sldNum" sz="quarter" idx="12"/>
          </p:nvPr>
        </p:nvSpPr>
        <p:spPr>
          <a:ln/>
        </p:spPr>
        <p:txBody>
          <a:bodyPr/>
          <a:lstStyle>
            <a:lvl1pPr>
              <a:defRPr/>
            </a:lvl1pPr>
          </a:lstStyle>
          <a:p>
            <a:pPr>
              <a:defRPr/>
            </a:pPr>
            <a:fld id="{70A7D2C2-99E2-42FA-834E-76EA1A1C5FB6}" type="slidenum">
              <a:rPr lang="en-US" altLang="en-US"/>
              <a:pPr>
                <a:defRPr/>
              </a:pPr>
              <a:t>‹#›</a:t>
            </a:fld>
            <a:endParaRPr lang="en-US" altLang="en-US"/>
          </a:p>
        </p:txBody>
      </p:sp>
    </p:spTree>
    <p:extLst>
      <p:ext uri="{BB962C8B-B14F-4D97-AF65-F5344CB8AC3E}">
        <p14:creationId xmlns:p14="http://schemas.microsoft.com/office/powerpoint/2010/main" val="2896843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jan.ucc.nau.edu/~rcb7/namNm15.jpg" TargetMode="External"/><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D945D9-540F-4B60-AA80-CDF6C29137C6}"/>
              </a:ext>
            </a:extLst>
          </p:cNvPr>
          <p:cNvSpPr>
            <a:spLocks noGrp="1" noChangeArrowheads="1"/>
          </p:cNvSpPr>
          <p:nvPr>
            <p:ph type="title"/>
          </p:nvPr>
        </p:nvSpPr>
        <p:spPr bwMode="auto">
          <a:xfrm>
            <a:off x="1066800" y="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AC2D876-FE50-4608-B5D5-DC862DA5BE7B}"/>
              </a:ext>
            </a:extLst>
          </p:cNvPr>
          <p:cNvSpPr>
            <a:spLocks noGrp="1" noChangeArrowheads="1"/>
          </p:cNvSpPr>
          <p:nvPr>
            <p:ph type="body" idx="1"/>
          </p:nvPr>
        </p:nvSpPr>
        <p:spPr bwMode="auto">
          <a:xfrm>
            <a:off x="1066800" y="1219200"/>
            <a:ext cx="7924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F124E1-4F21-43ED-A6E9-F4B32172978C}"/>
              </a:ext>
            </a:extLst>
          </p:cNvPr>
          <p:cNvSpPr>
            <a:spLocks noGrp="1" noChangeArrowheads="1"/>
          </p:cNvSpPr>
          <p:nvPr>
            <p:ph type="dt" sz="half" idx="2"/>
          </p:nvPr>
        </p:nvSpPr>
        <p:spPr bwMode="auto">
          <a:xfrm>
            <a:off x="1066800" y="6248400"/>
            <a:ext cx="2514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CBE41B6-7625-449F-9C7A-4DE51607D100}"/>
              </a:ext>
            </a:extLst>
          </p:cNvPr>
          <p:cNvSpPr>
            <a:spLocks noGrp="1" noChangeArrowheads="1"/>
          </p:cNvSpPr>
          <p:nvPr>
            <p:ph type="ftr" sz="quarter" idx="3"/>
          </p:nvPr>
        </p:nvSpPr>
        <p:spPr bwMode="auto">
          <a:xfrm>
            <a:off x="3657600" y="6248400"/>
            <a:ext cx="3124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350B2EA-931F-4085-AF4A-359235350001}"/>
              </a:ext>
            </a:extLst>
          </p:cNvPr>
          <p:cNvSpPr>
            <a:spLocks noGrp="1" noChangeArrowheads="1"/>
          </p:cNvSpPr>
          <p:nvPr>
            <p:ph type="sldNum" sz="quarter" idx="4"/>
          </p:nvPr>
        </p:nvSpPr>
        <p:spPr bwMode="auto">
          <a:xfrm>
            <a:off x="68580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1862839-2467-4A52-BB04-F1C237735A38}" type="slidenum">
              <a:rPr lang="en-US" altLang="en-US"/>
              <a:pPr>
                <a:defRPr/>
              </a:pPr>
              <a:t>‹#›</a:t>
            </a:fld>
            <a:endParaRPr lang="en-US" altLang="en-US"/>
          </a:p>
        </p:txBody>
      </p:sp>
      <p:pic>
        <p:nvPicPr>
          <p:cNvPr id="1031" name="Picture 8" descr="stckchrt14">
            <a:extLst>
              <a:ext uri="{FF2B5EF4-FFF2-40B4-BE49-F238E27FC236}">
                <a16:creationId xmlns:a16="http://schemas.microsoft.com/office/drawing/2014/main" id="{B057DDE2-6AAA-47D5-9667-A56449C8CDE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90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 descr="macau-stone-map">
            <a:extLst>
              <a:ext uri="{FF2B5EF4-FFF2-40B4-BE49-F238E27FC236}">
                <a16:creationId xmlns:a16="http://schemas.microsoft.com/office/drawing/2014/main" id="{3DB2929F-A0CF-40A9-BF00-EBB0A5B7279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914400"/>
            <a:ext cx="1008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7" descr="img15walker">
            <a:extLst>
              <a:ext uri="{FF2B5EF4-FFF2-40B4-BE49-F238E27FC236}">
                <a16:creationId xmlns:a16="http://schemas.microsoft.com/office/drawing/2014/main" id="{803B4844-7828-4C5C-AE21-3EE7A765AFD5}"/>
              </a:ext>
            </a:extLst>
          </p:cNvPr>
          <p:cNvPicPr>
            <a:picLocks noChangeAspect="1" noChangeArrowheads="1"/>
          </p:cNvPicPr>
          <p:nvPr userDrawn="1"/>
        </p:nvPicPr>
        <p:blipFill>
          <a:blip r:embed="rId17" cstate="hqprint">
            <a:extLst>
              <a:ext uri="{28A0092B-C50C-407E-A947-70E740481C1C}">
                <a14:useLocalDpi xmlns:a14="http://schemas.microsoft.com/office/drawing/2010/main" val="0"/>
              </a:ext>
            </a:extLst>
          </a:blip>
          <a:srcRect/>
          <a:stretch>
            <a:fillRect/>
          </a:stretch>
        </p:blipFill>
        <p:spPr bwMode="auto">
          <a:xfrm>
            <a:off x="0" y="2362200"/>
            <a:ext cx="1008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namNm15">
            <a:hlinkClick r:id="rId18"/>
            <a:extLst>
              <a:ext uri="{FF2B5EF4-FFF2-40B4-BE49-F238E27FC236}">
                <a16:creationId xmlns:a16="http://schemas.microsoft.com/office/drawing/2014/main" id="{967C52F9-BCED-468B-A154-C275723E1E6C}"/>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5902325"/>
            <a:ext cx="990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1" descr="piri.jpg">
            <a:extLst>
              <a:ext uri="{FF2B5EF4-FFF2-40B4-BE49-F238E27FC236}">
                <a16:creationId xmlns:a16="http://schemas.microsoft.com/office/drawing/2014/main" id="{644F9ABC-421B-4CC0-AFA0-6E005FE6232E}"/>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3505200"/>
            <a:ext cx="963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3" descr="ancient-greece-map-761459">
            <a:extLst>
              <a:ext uri="{FF2B5EF4-FFF2-40B4-BE49-F238E27FC236}">
                <a16:creationId xmlns:a16="http://schemas.microsoft.com/office/drawing/2014/main" id="{676C9BD0-B1AC-420E-AF3C-4B1C1E06D21F}"/>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4800600"/>
            <a:ext cx="1011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4400" u="sng">
          <a:solidFill>
            <a:schemeClr val="tx2"/>
          </a:solidFill>
          <a:latin typeface="+mj-lt"/>
          <a:ea typeface="+mj-ea"/>
          <a:cs typeface="+mj-cs"/>
        </a:defRPr>
      </a:lvl1pPr>
      <a:lvl2pPr algn="l" rtl="0" eaLnBrk="0" fontAlgn="base" hangingPunct="0">
        <a:spcBef>
          <a:spcPct val="0"/>
        </a:spcBef>
        <a:spcAft>
          <a:spcPct val="0"/>
        </a:spcAft>
        <a:defRPr sz="4400" u="sng">
          <a:solidFill>
            <a:schemeClr val="tx2"/>
          </a:solidFill>
          <a:latin typeface="Arial" charset="0"/>
        </a:defRPr>
      </a:lvl2pPr>
      <a:lvl3pPr algn="l" rtl="0" eaLnBrk="0" fontAlgn="base" hangingPunct="0">
        <a:spcBef>
          <a:spcPct val="0"/>
        </a:spcBef>
        <a:spcAft>
          <a:spcPct val="0"/>
        </a:spcAft>
        <a:defRPr sz="4400" u="sng">
          <a:solidFill>
            <a:schemeClr val="tx2"/>
          </a:solidFill>
          <a:latin typeface="Arial" charset="0"/>
        </a:defRPr>
      </a:lvl3pPr>
      <a:lvl4pPr algn="l" rtl="0" eaLnBrk="0" fontAlgn="base" hangingPunct="0">
        <a:spcBef>
          <a:spcPct val="0"/>
        </a:spcBef>
        <a:spcAft>
          <a:spcPct val="0"/>
        </a:spcAft>
        <a:defRPr sz="4400" u="sng">
          <a:solidFill>
            <a:schemeClr val="tx2"/>
          </a:solidFill>
          <a:latin typeface="Arial" charset="0"/>
        </a:defRPr>
      </a:lvl4pPr>
      <a:lvl5pPr algn="l" rtl="0" eaLnBrk="0" fontAlgn="base" hangingPunct="0">
        <a:spcBef>
          <a:spcPct val="0"/>
        </a:spcBef>
        <a:spcAft>
          <a:spcPct val="0"/>
        </a:spcAft>
        <a:defRPr sz="4400" u="sng">
          <a:solidFill>
            <a:schemeClr val="tx2"/>
          </a:solidFill>
          <a:latin typeface="Arial" charset="0"/>
        </a:defRPr>
      </a:lvl5pPr>
      <a:lvl6pPr marL="457200" algn="l" rtl="0" fontAlgn="base">
        <a:spcBef>
          <a:spcPct val="0"/>
        </a:spcBef>
        <a:spcAft>
          <a:spcPct val="0"/>
        </a:spcAft>
        <a:defRPr sz="4400" u="sng">
          <a:solidFill>
            <a:schemeClr val="tx2"/>
          </a:solidFill>
          <a:latin typeface="Arial" charset="0"/>
        </a:defRPr>
      </a:lvl6pPr>
      <a:lvl7pPr marL="914400" algn="l" rtl="0" fontAlgn="base">
        <a:spcBef>
          <a:spcPct val="0"/>
        </a:spcBef>
        <a:spcAft>
          <a:spcPct val="0"/>
        </a:spcAft>
        <a:defRPr sz="4400" u="sng">
          <a:solidFill>
            <a:schemeClr val="tx2"/>
          </a:solidFill>
          <a:latin typeface="Arial" charset="0"/>
        </a:defRPr>
      </a:lvl7pPr>
      <a:lvl8pPr marL="1371600" algn="l" rtl="0" fontAlgn="base">
        <a:spcBef>
          <a:spcPct val="0"/>
        </a:spcBef>
        <a:spcAft>
          <a:spcPct val="0"/>
        </a:spcAft>
        <a:defRPr sz="4400" u="sng">
          <a:solidFill>
            <a:schemeClr val="tx2"/>
          </a:solidFill>
          <a:latin typeface="Arial" charset="0"/>
        </a:defRPr>
      </a:lvl8pPr>
      <a:lvl9pPr marL="1828800" algn="l" rtl="0" fontAlgn="base">
        <a:spcBef>
          <a:spcPct val="0"/>
        </a:spcBef>
        <a:spcAft>
          <a:spcPct val="0"/>
        </a:spcAft>
        <a:defRPr sz="4400" u="sng">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Note"/><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3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tinyurl.com/sm35lx7" TargetMode="External"/><Relationship Id="rId3" Type="http://schemas.openxmlformats.org/officeDocument/2006/relationships/hyperlink" Target="https://tinyurl.com/y39wlws8" TargetMode="External"/><Relationship Id="rId7" Type="http://schemas.openxmlformats.org/officeDocument/2006/relationships/hyperlink" Target="https://tinyurl.com/y9ffrjv7" TargetMode="External"/><Relationship Id="rId2" Type="http://schemas.openxmlformats.org/officeDocument/2006/relationships/hyperlink" Target="https://climate.nasa.gov/" TargetMode="External"/><Relationship Id="rId1" Type="http://schemas.openxmlformats.org/officeDocument/2006/relationships/slideLayout" Target="../slideLayouts/slideLayout2.xml"/><Relationship Id="rId6" Type="http://schemas.openxmlformats.org/officeDocument/2006/relationships/hyperlink" Target="https://tinyurl.com/w95pzaj" TargetMode="External"/><Relationship Id="rId5" Type="http://schemas.openxmlformats.org/officeDocument/2006/relationships/hyperlink" Target="https://www.ipcc.ch/" TargetMode="External"/><Relationship Id="rId4" Type="http://schemas.openxmlformats.org/officeDocument/2006/relationships/hyperlink" Target="https://tinyurl.com/t3olklw"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archive.ipcc.ch/ipccreports/tar/wg1/016.ht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cleantechnica.com/2014/08/25/renewable-energy-momentum-passed-tipping-point/"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s://www2.deloitte.com/global/en/pages/manufacturing/articles/global-a-and-d-outlook.html" TargetMode="External"/><Relationship Id="rId2" Type="http://schemas.openxmlformats.org/officeDocument/2006/relationships/hyperlink" Target="http://www.nasdaq.com/earnings/report/ba"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hyperlink" Target="https://cleantechnica.com/2016/12/25/cost-of-solar-power-vs-cost-of-wind-power-coal-nuclear-natural-gas/"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0813-85A8-CF02-A828-9C0EEB5DDE52}"/>
              </a:ext>
            </a:extLst>
          </p:cNvPr>
          <p:cNvSpPr>
            <a:spLocks noGrp="1"/>
          </p:cNvSpPr>
          <p:nvPr>
            <p:ph type="title"/>
          </p:nvPr>
        </p:nvSpPr>
        <p:spPr/>
        <p:txBody>
          <a:bodyPr/>
          <a:lstStyle/>
          <a:p>
            <a:r>
              <a:rPr lang="en-US" dirty="0"/>
              <a:t>My Goals</a:t>
            </a:r>
          </a:p>
        </p:txBody>
      </p:sp>
      <p:sp>
        <p:nvSpPr>
          <p:cNvPr id="3" name="Content Placeholder 2">
            <a:extLst>
              <a:ext uri="{FF2B5EF4-FFF2-40B4-BE49-F238E27FC236}">
                <a16:creationId xmlns:a16="http://schemas.microsoft.com/office/drawing/2014/main" id="{43AF34B6-DD3B-713C-D5F5-065152C5F122}"/>
              </a:ext>
            </a:extLst>
          </p:cNvPr>
          <p:cNvSpPr>
            <a:spLocks noGrp="1"/>
          </p:cNvSpPr>
          <p:nvPr>
            <p:ph idx="1"/>
          </p:nvPr>
        </p:nvSpPr>
        <p:spPr/>
        <p:txBody>
          <a:bodyPr/>
          <a:lstStyle/>
          <a:p>
            <a:r>
              <a:rPr lang="en-US" dirty="0"/>
              <a:t>All of you find careers that are truly satisfying</a:t>
            </a:r>
          </a:p>
          <a:p>
            <a:r>
              <a:rPr lang="en-US" dirty="0"/>
              <a:t>We have few regrets </a:t>
            </a:r>
          </a:p>
          <a:p>
            <a:r>
              <a:rPr lang="en-US" dirty="0"/>
              <a:t>We help make the world a better place for everyone</a:t>
            </a:r>
          </a:p>
          <a:p>
            <a:r>
              <a:rPr lang="en-US" dirty="0"/>
              <a:t>To do this, I feel we need to have a broader perspective </a:t>
            </a:r>
          </a:p>
        </p:txBody>
      </p:sp>
    </p:spTree>
    <p:extLst>
      <p:ext uri="{BB962C8B-B14F-4D97-AF65-F5344CB8AC3E}">
        <p14:creationId xmlns:p14="http://schemas.microsoft.com/office/powerpoint/2010/main" val="4098793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9A33AA-F3FF-4201-914F-29BF44E8A56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82582B83-2312-4370-97AD-CC0176A52E51}"/>
              </a:ext>
            </a:extLst>
          </p:cNvPr>
          <p:cNvSpPr>
            <a:spLocks noGrp="1"/>
          </p:cNvSpPr>
          <p:nvPr>
            <p:ph type="title"/>
          </p:nvPr>
        </p:nvSpPr>
        <p:spPr/>
        <p:txBody>
          <a:bodyPr/>
          <a:lstStyle/>
          <a:p>
            <a:r>
              <a:rPr lang="en-US" dirty="0"/>
              <a:t>Islamic Expansion</a:t>
            </a:r>
          </a:p>
        </p:txBody>
      </p:sp>
      <p:sp>
        <p:nvSpPr>
          <p:cNvPr id="3" name="Content Placeholder 2">
            <a:extLst>
              <a:ext uri="{FF2B5EF4-FFF2-40B4-BE49-F238E27FC236}">
                <a16:creationId xmlns:a16="http://schemas.microsoft.com/office/drawing/2014/main" id="{C265B38F-89B6-4E87-8530-A534EAFAE2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9452D23-3392-41BF-A8FB-B411DF796367}"/>
              </a:ext>
            </a:extLst>
          </p:cNvPr>
          <p:cNvPicPr>
            <a:picLocks noChangeAspect="1"/>
          </p:cNvPicPr>
          <p:nvPr/>
        </p:nvPicPr>
        <p:blipFill>
          <a:blip r:embed="rId3"/>
          <a:stretch>
            <a:fillRect/>
          </a:stretch>
        </p:blipFill>
        <p:spPr>
          <a:xfrm>
            <a:off x="138056" y="863937"/>
            <a:ext cx="8980842" cy="5958204"/>
          </a:xfrm>
          <a:prstGeom prst="rect">
            <a:avLst/>
          </a:prstGeom>
        </p:spPr>
      </p:pic>
      <p:sp>
        <p:nvSpPr>
          <p:cNvPr id="4" name="TextBox 3"/>
          <p:cNvSpPr txBox="1"/>
          <p:nvPr/>
        </p:nvSpPr>
        <p:spPr>
          <a:xfrm>
            <a:off x="5829472" y="6488668"/>
            <a:ext cx="3352200" cy="369332"/>
          </a:xfrm>
          <a:prstGeom prst="rect">
            <a:avLst/>
          </a:prstGeom>
          <a:noFill/>
        </p:spPr>
        <p:txBody>
          <a:bodyPr wrap="none" rtlCol="0">
            <a:spAutoFit/>
          </a:bodyPr>
          <a:lstStyle/>
          <a:p>
            <a:r>
              <a:rPr lang="en-US" dirty="0"/>
              <a:t>worldmiddleages.blogspot.com</a:t>
            </a:r>
          </a:p>
        </p:txBody>
      </p:sp>
    </p:spTree>
    <p:extLst>
      <p:ext uri="{BB962C8B-B14F-4D97-AF65-F5344CB8AC3E}">
        <p14:creationId xmlns:p14="http://schemas.microsoft.com/office/powerpoint/2010/main" val="16160311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B351AF8C-979C-45E3-AB61-D305EFF364BA}"/>
              </a:ext>
            </a:extLst>
          </p:cNvPr>
          <p:cNvSpPr>
            <a:spLocks noGrp="1"/>
          </p:cNvSpPr>
          <p:nvPr>
            <p:ph type="title"/>
          </p:nvPr>
        </p:nvSpPr>
        <p:spPr/>
        <p:txBody>
          <a:bodyPr/>
          <a:lstStyle/>
          <a:p>
            <a:pPr eaLnBrk="1" hangingPunct="1"/>
            <a:r>
              <a:rPr lang="en-US" altLang="en-US"/>
              <a:t>Spatial-Tempral Planning</a:t>
            </a:r>
          </a:p>
        </p:txBody>
      </p:sp>
      <p:sp>
        <p:nvSpPr>
          <p:cNvPr id="139267" name="Content Placeholder 2">
            <a:extLst>
              <a:ext uri="{FF2B5EF4-FFF2-40B4-BE49-F238E27FC236}">
                <a16:creationId xmlns:a16="http://schemas.microsoft.com/office/drawing/2014/main" id="{0A70EF1D-3A4F-40F9-BCE8-053E6EC330FA}"/>
              </a:ext>
            </a:extLst>
          </p:cNvPr>
          <p:cNvSpPr>
            <a:spLocks noGrp="1"/>
          </p:cNvSpPr>
          <p:nvPr>
            <p:ph idx="1"/>
          </p:nvPr>
        </p:nvSpPr>
        <p:spPr>
          <a:xfrm>
            <a:off x="1066800" y="1219200"/>
            <a:ext cx="7924800" cy="5638800"/>
          </a:xfrm>
        </p:spPr>
        <p:txBody>
          <a:bodyPr/>
          <a:lstStyle/>
          <a:p>
            <a:pPr eaLnBrk="1" hangingPunct="1"/>
            <a:r>
              <a:rPr lang="en-US" altLang="en-US" sz="2800"/>
              <a:t>Disease Outbreaks</a:t>
            </a:r>
          </a:p>
          <a:p>
            <a:pPr eaLnBrk="1" hangingPunct="1"/>
            <a:r>
              <a:rPr lang="en-US" altLang="en-US" sz="2800"/>
              <a:t>Safety/Emergency services</a:t>
            </a:r>
          </a:p>
          <a:p>
            <a:pPr eaLnBrk="1" hangingPunct="1"/>
            <a:r>
              <a:rPr lang="en-US" altLang="en-US" sz="2800"/>
              <a:t>Recreation</a:t>
            </a:r>
          </a:p>
          <a:p>
            <a:pPr eaLnBrk="1" hangingPunct="1"/>
            <a:r>
              <a:rPr lang="en-US" altLang="en-US" sz="2800"/>
              <a:t>Economics</a:t>
            </a:r>
          </a:p>
          <a:p>
            <a:pPr eaLnBrk="1" hangingPunct="1"/>
            <a:r>
              <a:rPr lang="en-US" altLang="en-US" sz="2800"/>
              <a:t>Fish &amp; Wildlife</a:t>
            </a:r>
          </a:p>
          <a:p>
            <a:pPr eaLnBrk="1" hangingPunct="1"/>
            <a:r>
              <a:rPr lang="en-US" altLang="en-US" sz="2800"/>
              <a:t>Agriculture</a:t>
            </a:r>
          </a:p>
          <a:p>
            <a:pPr eaLnBrk="1" hangingPunct="1"/>
            <a:r>
              <a:rPr lang="en-US" altLang="en-US" sz="2800"/>
              <a:t>Cultural Resources</a:t>
            </a:r>
          </a:p>
          <a:p>
            <a:pPr eaLnBrk="1" hangingPunct="1"/>
            <a:r>
              <a:rPr lang="en-US" altLang="en-US" sz="2800"/>
              <a:t>Energy Production</a:t>
            </a:r>
          </a:p>
          <a:p>
            <a:pPr eaLnBrk="1" hangingPunct="1"/>
            <a:r>
              <a:rPr lang="en-US" altLang="en-US" sz="2800"/>
              <a:t>Legal Issues</a:t>
            </a:r>
          </a:p>
          <a:p>
            <a:pPr eaLnBrk="1" hangingPunct="1"/>
            <a:r>
              <a:rPr lang="en-US" altLang="en-US" sz="2800"/>
              <a:t>Ownership</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2">
            <a:extLst>
              <a:ext uri="{FF2B5EF4-FFF2-40B4-BE49-F238E27FC236}">
                <a16:creationId xmlns:a16="http://schemas.microsoft.com/office/drawing/2014/main" id="{91103C82-AC47-47AB-8377-9CCC48780264}"/>
              </a:ext>
            </a:extLst>
          </p:cNvPr>
          <p:cNvSpPr>
            <a:spLocks noGrp="1"/>
          </p:cNvSpPr>
          <p:nvPr>
            <p:ph type="title"/>
          </p:nvPr>
        </p:nvSpPr>
        <p:spPr/>
        <p:txBody>
          <a:bodyPr/>
          <a:lstStyle/>
          <a:p>
            <a:r>
              <a:rPr lang="en-US" altLang="en-US" sz="4000"/>
              <a:t>Impacted by Ocean Acidification</a:t>
            </a:r>
          </a:p>
        </p:txBody>
      </p:sp>
      <p:sp>
        <p:nvSpPr>
          <p:cNvPr id="141315" name="Content Placeholder 3">
            <a:extLst>
              <a:ext uri="{FF2B5EF4-FFF2-40B4-BE49-F238E27FC236}">
                <a16:creationId xmlns:a16="http://schemas.microsoft.com/office/drawing/2014/main" id="{FB33B219-0FE2-4545-B914-936C6473D390}"/>
              </a:ext>
            </a:extLst>
          </p:cNvPr>
          <p:cNvSpPr>
            <a:spLocks noGrp="1"/>
          </p:cNvSpPr>
          <p:nvPr>
            <p:ph idx="1"/>
          </p:nvPr>
        </p:nvSpPr>
        <p:spPr>
          <a:xfrm>
            <a:off x="1066800" y="990600"/>
            <a:ext cx="7924800" cy="5867400"/>
          </a:xfrm>
        </p:spPr>
        <p:txBody>
          <a:bodyPr/>
          <a:lstStyle/>
          <a:p>
            <a:r>
              <a:rPr lang="en-US" altLang="en-US"/>
              <a:t>Coccolithophores &amp; Foraminifera: Plankton</a:t>
            </a:r>
          </a:p>
          <a:p>
            <a:pPr lvl="1"/>
            <a:r>
              <a:rPr lang="en-US" altLang="en-US"/>
              <a:t>&gt; ?</a:t>
            </a:r>
          </a:p>
          <a:p>
            <a:r>
              <a:rPr lang="en-US" altLang="en-US"/>
              <a:t>Corals: </a:t>
            </a:r>
          </a:p>
          <a:p>
            <a:pPr lvl="1"/>
            <a:r>
              <a:rPr lang="en-US" altLang="en-US"/>
              <a:t>&gt; huge variety of fish</a:t>
            </a:r>
          </a:p>
          <a:p>
            <a:r>
              <a:rPr lang="en-US" altLang="en-US"/>
              <a:t>Echinoderms: star fish, echinoderms</a:t>
            </a:r>
          </a:p>
          <a:p>
            <a:pPr lvl="1"/>
            <a:r>
              <a:rPr lang="en-US" altLang="en-US"/>
              <a:t>&gt; Mammals</a:t>
            </a:r>
          </a:p>
          <a:p>
            <a:r>
              <a:rPr lang="en-US" altLang="en-US"/>
              <a:t>Crustaceans: Shrimp, crabs, lobsters</a:t>
            </a:r>
          </a:p>
          <a:p>
            <a:pPr lvl="1"/>
            <a:r>
              <a:rPr lang="en-US" altLang="en-US"/>
              <a:t>&gt; birds, mammals, fish, and humans</a:t>
            </a:r>
          </a:p>
          <a:p>
            <a:r>
              <a:rPr lang="en-US" altLang="en-US"/>
              <a:t>Molluscs: Snails </a:t>
            </a:r>
          </a:p>
          <a:p>
            <a:pPr lvl="1"/>
            <a:r>
              <a:rPr lang="en-US" altLang="en-US"/>
              <a:t>&gt; birds, others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FEC1EF-9679-457E-9344-7F5B5B92D0BD}"/>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2339" name="Title 1">
            <a:extLst>
              <a:ext uri="{FF2B5EF4-FFF2-40B4-BE49-F238E27FC236}">
                <a16:creationId xmlns:a16="http://schemas.microsoft.com/office/drawing/2014/main" id="{ED5905E8-E4FE-44DB-9A49-2CB95D29DF4A}"/>
              </a:ext>
            </a:extLst>
          </p:cNvPr>
          <p:cNvSpPr>
            <a:spLocks noGrp="1"/>
          </p:cNvSpPr>
          <p:nvPr>
            <p:ph type="title"/>
          </p:nvPr>
        </p:nvSpPr>
        <p:spPr/>
        <p:txBody>
          <a:bodyPr/>
          <a:lstStyle/>
          <a:p>
            <a:r>
              <a:rPr lang="en-US" altLang="en-US"/>
              <a:t>Australian Fire Storms</a:t>
            </a:r>
          </a:p>
        </p:txBody>
      </p:sp>
      <p:sp>
        <p:nvSpPr>
          <p:cNvPr id="142340" name="TextBox 3">
            <a:extLst>
              <a:ext uri="{FF2B5EF4-FFF2-40B4-BE49-F238E27FC236}">
                <a16:creationId xmlns:a16="http://schemas.microsoft.com/office/drawing/2014/main" id="{08BD2384-E555-4555-AF34-0DD41282667D}"/>
              </a:ext>
            </a:extLst>
          </p:cNvPr>
          <p:cNvSpPr txBox="1">
            <a:spLocks noChangeArrowheads="1"/>
          </p:cNvSpPr>
          <p:nvPr/>
        </p:nvSpPr>
        <p:spPr bwMode="auto">
          <a:xfrm>
            <a:off x="42863" y="648970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ksj.mit.edu</a:t>
            </a:r>
          </a:p>
        </p:txBody>
      </p:sp>
      <p:pic>
        <p:nvPicPr>
          <p:cNvPr id="142341" name="Picture 6">
            <a:extLst>
              <a:ext uri="{FF2B5EF4-FFF2-40B4-BE49-F238E27FC236}">
                <a16:creationId xmlns:a16="http://schemas.microsoft.com/office/drawing/2014/main" id="{C4AF7565-72A2-437B-9747-C6E38EEE7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371600"/>
            <a:ext cx="5595937"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2" name="Picture 2">
            <a:extLst>
              <a:ext uri="{FF2B5EF4-FFF2-40B4-BE49-F238E27FC236}">
                <a16:creationId xmlns:a16="http://schemas.microsoft.com/office/drawing/2014/main" id="{8603CD7D-4812-4F83-9A3A-F6B273CBB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3505200"/>
            <a:ext cx="46355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99F62F-7268-4355-ABF3-0AEA41C1C4CA}"/>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363" name="Title 1">
            <a:extLst>
              <a:ext uri="{FF2B5EF4-FFF2-40B4-BE49-F238E27FC236}">
                <a16:creationId xmlns:a16="http://schemas.microsoft.com/office/drawing/2014/main" id="{44959480-A53C-407C-AD05-2BD97DA50D3E}"/>
              </a:ext>
            </a:extLst>
          </p:cNvPr>
          <p:cNvSpPr>
            <a:spLocks noGrp="1"/>
          </p:cNvSpPr>
          <p:nvPr>
            <p:ph type="title"/>
          </p:nvPr>
        </p:nvSpPr>
        <p:spPr/>
        <p:txBody>
          <a:bodyPr/>
          <a:lstStyle/>
          <a:p>
            <a:pPr eaLnBrk="1" hangingPunct="1"/>
            <a:endParaRPr lang="en-US" altLang="en-US"/>
          </a:p>
        </p:txBody>
      </p:sp>
      <p:sp>
        <p:nvSpPr>
          <p:cNvPr id="143364" name="Content Placeholder 2">
            <a:extLst>
              <a:ext uri="{FF2B5EF4-FFF2-40B4-BE49-F238E27FC236}">
                <a16:creationId xmlns:a16="http://schemas.microsoft.com/office/drawing/2014/main" id="{6AA43FD0-DD6A-4DC5-8E98-E9417F9FF210}"/>
              </a:ext>
            </a:extLst>
          </p:cNvPr>
          <p:cNvSpPr>
            <a:spLocks noGrp="1"/>
          </p:cNvSpPr>
          <p:nvPr>
            <p:ph idx="1"/>
          </p:nvPr>
        </p:nvSpPr>
        <p:spPr/>
        <p:txBody>
          <a:bodyPr/>
          <a:lstStyle/>
          <a:p>
            <a:pPr eaLnBrk="1" hangingPunct="1"/>
            <a:endParaRPr lang="en-US" altLang="en-US"/>
          </a:p>
        </p:txBody>
      </p:sp>
      <p:pic>
        <p:nvPicPr>
          <p:cNvPr id="143365" name="Picture 3">
            <a:extLst>
              <a:ext uri="{FF2B5EF4-FFF2-40B4-BE49-F238E27FC236}">
                <a16:creationId xmlns:a16="http://schemas.microsoft.com/office/drawing/2014/main" id="{D1819F52-4EA4-4388-AC34-6D7ED3DD0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6700"/>
            <a:ext cx="911542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A551EBDA-10D5-404B-8616-34F9A4DE6F60}"/>
              </a:ext>
            </a:extLst>
          </p:cNvPr>
          <p:cNvSpPr>
            <a:spLocks noGrp="1"/>
          </p:cNvSpPr>
          <p:nvPr>
            <p:ph type="title"/>
          </p:nvPr>
        </p:nvSpPr>
        <p:spPr/>
        <p:txBody>
          <a:bodyPr/>
          <a:lstStyle/>
          <a:p>
            <a:pPr eaLnBrk="1" hangingPunct="1"/>
            <a:r>
              <a:rPr lang="en-US" altLang="en-US"/>
              <a:t>Food Security?</a:t>
            </a:r>
          </a:p>
        </p:txBody>
      </p:sp>
      <p:sp>
        <p:nvSpPr>
          <p:cNvPr id="144387" name="Content Placeholder 2">
            <a:extLst>
              <a:ext uri="{FF2B5EF4-FFF2-40B4-BE49-F238E27FC236}">
                <a16:creationId xmlns:a16="http://schemas.microsoft.com/office/drawing/2014/main" id="{215C69AE-9D62-433E-871B-8A6436CBED0B}"/>
              </a:ext>
            </a:extLst>
          </p:cNvPr>
          <p:cNvSpPr>
            <a:spLocks noGrp="1"/>
          </p:cNvSpPr>
          <p:nvPr>
            <p:ph idx="1"/>
          </p:nvPr>
        </p:nvSpPr>
        <p:spPr>
          <a:xfrm>
            <a:off x="1066800" y="990600"/>
            <a:ext cx="7924800" cy="5867400"/>
          </a:xfrm>
        </p:spPr>
        <p:txBody>
          <a:bodyPr/>
          <a:lstStyle/>
          <a:p>
            <a:pPr eaLnBrk="1" hangingPunct="1"/>
            <a:r>
              <a:rPr lang="en-US" altLang="en-US"/>
              <a:t>Demand for energy is increasing</a:t>
            </a:r>
          </a:p>
          <a:p>
            <a:pPr lvl="1" eaLnBrk="1" hangingPunct="1"/>
            <a:r>
              <a:rPr lang="en-US" altLang="en-US"/>
              <a:t>We will run out of fossil fuels</a:t>
            </a:r>
          </a:p>
          <a:p>
            <a:pPr lvl="1" eaLnBrk="1" hangingPunct="1"/>
            <a:r>
              <a:rPr lang="en-US" altLang="en-US"/>
              <a:t>Switch to biofuel will reduce food production</a:t>
            </a:r>
          </a:p>
          <a:p>
            <a:pPr eaLnBrk="1" hangingPunct="1"/>
            <a:r>
              <a:rPr lang="en-US" altLang="en-US"/>
              <a:t>Population is increasing</a:t>
            </a:r>
          </a:p>
          <a:p>
            <a:pPr lvl="1" eaLnBrk="1" hangingPunct="1"/>
            <a:r>
              <a:rPr lang="en-US" altLang="en-US"/>
              <a:t>But the rate of increase is slowing</a:t>
            </a:r>
          </a:p>
          <a:p>
            <a:pPr eaLnBrk="1" hangingPunct="1"/>
            <a:r>
              <a:rPr lang="en-US" altLang="en-US"/>
              <a:t>Food consumption is increasing</a:t>
            </a:r>
          </a:p>
          <a:p>
            <a:pPr lvl="1" eaLnBrk="1" hangingPunct="1"/>
            <a:r>
              <a:rPr lang="en-US" altLang="en-US"/>
              <a:t>Food production is increasing</a:t>
            </a:r>
          </a:p>
          <a:p>
            <a:pPr lvl="1" eaLnBrk="1" hangingPunct="1"/>
            <a:r>
              <a:rPr lang="en-US" altLang="en-US"/>
              <a:t>But we are running out of phosphorus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84B35B-9EE0-4F6A-A5C3-010BACA86992}"/>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5411" name="Picture 5">
            <a:extLst>
              <a:ext uri="{FF2B5EF4-FFF2-40B4-BE49-F238E27FC236}">
                <a16:creationId xmlns:a16="http://schemas.microsoft.com/office/drawing/2014/main" id="{516DAC3E-A0D7-472C-8C84-4850ACE0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838200"/>
            <a:ext cx="90773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2" name="Title 4">
            <a:extLst>
              <a:ext uri="{FF2B5EF4-FFF2-40B4-BE49-F238E27FC236}">
                <a16:creationId xmlns:a16="http://schemas.microsoft.com/office/drawing/2014/main" id="{6FBB169F-B1C0-4A0C-A50A-BF3E98B3E0DE}"/>
              </a:ext>
            </a:extLst>
          </p:cNvPr>
          <p:cNvSpPr>
            <a:spLocks noGrp="1"/>
          </p:cNvSpPr>
          <p:nvPr>
            <p:ph type="title"/>
          </p:nvPr>
        </p:nvSpPr>
        <p:spPr>
          <a:xfrm>
            <a:off x="0" y="0"/>
            <a:ext cx="7924800" cy="838200"/>
          </a:xfrm>
        </p:spPr>
        <p:txBody>
          <a:bodyPr/>
          <a:lstStyle/>
          <a:p>
            <a:pPr eaLnBrk="1" hangingPunct="1"/>
            <a:r>
              <a:rPr lang="en-US" altLang="en-US"/>
              <a:t>Interconnected World</a:t>
            </a:r>
          </a:p>
        </p:txBody>
      </p:sp>
      <p:sp>
        <p:nvSpPr>
          <p:cNvPr id="145413" name="TextBox 3">
            <a:extLst>
              <a:ext uri="{FF2B5EF4-FFF2-40B4-BE49-F238E27FC236}">
                <a16:creationId xmlns:a16="http://schemas.microsoft.com/office/drawing/2014/main" id="{0AE57A17-4F1E-4405-A42D-C7F36177047C}"/>
              </a:ext>
            </a:extLst>
          </p:cNvPr>
          <p:cNvSpPr txBox="1">
            <a:spLocks noChangeArrowheads="1"/>
          </p:cNvSpPr>
          <p:nvPr/>
        </p:nvSpPr>
        <p:spPr bwMode="auto">
          <a:xfrm>
            <a:off x="152400" y="6488113"/>
            <a:ext cx="437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http://www.pikeresearch.com/tag/biofuels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705F31-CAEA-4A93-86F5-A7994E71B345}"/>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6435" name="Picture 2">
            <a:extLst>
              <a:ext uri="{FF2B5EF4-FFF2-40B4-BE49-F238E27FC236}">
                <a16:creationId xmlns:a16="http://schemas.microsoft.com/office/drawing/2014/main" id="{F09827B3-0FFC-4C43-9B32-15FE1CA40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73463"/>
            <a:ext cx="6172200"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6" name="Picture 5">
            <a:extLst>
              <a:ext uri="{FF2B5EF4-FFF2-40B4-BE49-F238E27FC236}">
                <a16:creationId xmlns:a16="http://schemas.microsoft.com/office/drawing/2014/main" id="{DA20A6EB-4524-4B80-892A-E63A35964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52400"/>
            <a:ext cx="61245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292E98FA-F284-4DBD-9667-0FF608B4ADAA}"/>
              </a:ext>
            </a:extLst>
          </p:cNvPr>
          <p:cNvSpPr>
            <a:spLocks noGrp="1"/>
          </p:cNvSpPr>
          <p:nvPr>
            <p:ph type="title"/>
          </p:nvPr>
        </p:nvSpPr>
        <p:spPr/>
        <p:txBody>
          <a:bodyPr/>
          <a:lstStyle/>
          <a:p>
            <a:r>
              <a:rPr lang="en-US" altLang="en-US"/>
              <a:t>Climate Change</a:t>
            </a:r>
          </a:p>
        </p:txBody>
      </p:sp>
      <p:sp>
        <p:nvSpPr>
          <p:cNvPr id="147459" name="Content Placeholder 2">
            <a:extLst>
              <a:ext uri="{FF2B5EF4-FFF2-40B4-BE49-F238E27FC236}">
                <a16:creationId xmlns:a16="http://schemas.microsoft.com/office/drawing/2014/main" id="{D9B3B8A5-A460-4CCD-9969-736BFCA61532}"/>
              </a:ext>
            </a:extLst>
          </p:cNvPr>
          <p:cNvSpPr>
            <a:spLocks noGrp="1"/>
          </p:cNvSpPr>
          <p:nvPr>
            <p:ph idx="1"/>
          </p:nvPr>
        </p:nvSpPr>
        <p:spPr/>
        <p:txBody>
          <a:bodyPr/>
          <a:lstStyle/>
          <a:p>
            <a:endParaRPr lang="en-US" altLang="en-US"/>
          </a:p>
        </p:txBody>
      </p:sp>
      <p:pic>
        <p:nvPicPr>
          <p:cNvPr id="147460" name="Picture 3">
            <a:extLst>
              <a:ext uri="{FF2B5EF4-FFF2-40B4-BE49-F238E27FC236}">
                <a16:creationId xmlns:a16="http://schemas.microsoft.com/office/drawing/2014/main" id="{2CEEA735-8F87-4BB3-9864-C0F146D09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27125"/>
            <a:ext cx="7285038"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1" name="TextBox 3">
            <a:extLst>
              <a:ext uri="{FF2B5EF4-FFF2-40B4-BE49-F238E27FC236}">
                <a16:creationId xmlns:a16="http://schemas.microsoft.com/office/drawing/2014/main" id="{85D6EDE8-7E18-4F28-B963-AE8B4A656E68}"/>
              </a:ext>
            </a:extLst>
          </p:cNvPr>
          <p:cNvSpPr txBox="1">
            <a:spLocks noChangeArrowheads="1"/>
          </p:cNvSpPr>
          <p:nvPr/>
        </p:nvSpPr>
        <p:spPr bwMode="auto">
          <a:xfrm>
            <a:off x="0" y="6181725"/>
            <a:ext cx="93726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Caption: Figure 1. Rainfall deciles across Australia for 1 January 1997 to 31 December 2009; deciles based on climatology from 1900 to 2009 (Bureau of Meteorology)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2DD4E85E-B211-40D7-B1E3-F43E0820CE1D}"/>
              </a:ext>
            </a:extLst>
          </p:cNvPr>
          <p:cNvSpPr>
            <a:spLocks noGrp="1"/>
          </p:cNvSpPr>
          <p:nvPr>
            <p:ph type="title"/>
          </p:nvPr>
        </p:nvSpPr>
        <p:spPr/>
        <p:txBody>
          <a:bodyPr/>
          <a:lstStyle/>
          <a:p>
            <a:r>
              <a:rPr lang="en-US" altLang="en-US"/>
              <a:t>Increasing Food Consumption</a:t>
            </a:r>
          </a:p>
        </p:txBody>
      </p:sp>
      <p:sp>
        <p:nvSpPr>
          <p:cNvPr id="148483" name="Content Placeholder 2">
            <a:extLst>
              <a:ext uri="{FF2B5EF4-FFF2-40B4-BE49-F238E27FC236}">
                <a16:creationId xmlns:a16="http://schemas.microsoft.com/office/drawing/2014/main" id="{101FCA25-2A35-4B69-AF95-21E95A340D39}"/>
              </a:ext>
            </a:extLst>
          </p:cNvPr>
          <p:cNvSpPr>
            <a:spLocks noGrp="1"/>
          </p:cNvSpPr>
          <p:nvPr>
            <p:ph idx="1"/>
          </p:nvPr>
        </p:nvSpPr>
        <p:spPr/>
        <p:txBody>
          <a:bodyPr/>
          <a:lstStyle/>
          <a:p>
            <a:endParaRPr lang="en-US" altLang="en-US"/>
          </a:p>
        </p:txBody>
      </p:sp>
      <p:pic>
        <p:nvPicPr>
          <p:cNvPr id="148484" name="Picture 2">
            <a:extLst>
              <a:ext uri="{FF2B5EF4-FFF2-40B4-BE49-F238E27FC236}">
                <a16:creationId xmlns:a16="http://schemas.microsoft.com/office/drawing/2014/main" id="{3DCC794B-97E5-41D7-BBFC-2E7C20C29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3231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FA066E-8024-4F93-83F4-72D4672554A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07" name="Title 1">
            <a:extLst>
              <a:ext uri="{FF2B5EF4-FFF2-40B4-BE49-F238E27FC236}">
                <a16:creationId xmlns:a16="http://schemas.microsoft.com/office/drawing/2014/main" id="{1361F876-0AC2-4DB5-BEDC-6D7F5F156580}"/>
              </a:ext>
            </a:extLst>
          </p:cNvPr>
          <p:cNvSpPr>
            <a:spLocks noGrp="1"/>
          </p:cNvSpPr>
          <p:nvPr>
            <p:ph type="title"/>
          </p:nvPr>
        </p:nvSpPr>
        <p:spPr>
          <a:xfrm>
            <a:off x="0" y="0"/>
            <a:ext cx="8991600" cy="838200"/>
          </a:xfrm>
        </p:spPr>
        <p:txBody>
          <a:bodyPr/>
          <a:lstStyle/>
          <a:p>
            <a:r>
              <a:rPr lang="en-US" altLang="en-US" sz="4000"/>
              <a:t>What will the world look like in 2100?</a:t>
            </a:r>
          </a:p>
        </p:txBody>
      </p:sp>
      <p:pic>
        <p:nvPicPr>
          <p:cNvPr id="149508" name="Picture 6">
            <a:extLst>
              <a:ext uri="{FF2B5EF4-FFF2-40B4-BE49-F238E27FC236}">
                <a16:creationId xmlns:a16="http://schemas.microsoft.com/office/drawing/2014/main" id="{CD264A48-E1F5-40CD-A764-72B531206959}"/>
              </a:ext>
            </a:extLst>
          </p:cNvPr>
          <p:cNvPicPr>
            <a:picLocks noChangeAspect="1"/>
          </p:cNvPicPr>
          <p:nvPr/>
        </p:nvPicPr>
        <p:blipFill>
          <a:blip r:embed="rId3">
            <a:extLst>
              <a:ext uri="{28A0092B-C50C-407E-A947-70E740481C1C}">
                <a14:useLocalDpi xmlns:a14="http://schemas.microsoft.com/office/drawing/2010/main" val="0"/>
              </a:ext>
            </a:extLst>
          </a:blip>
          <a:srcRect l="14194" r="5119"/>
          <a:stretch>
            <a:fillRect/>
          </a:stretch>
        </p:blipFill>
        <p:spPr bwMode="auto">
          <a:xfrm>
            <a:off x="19050" y="838200"/>
            <a:ext cx="576103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9">
            <a:extLst>
              <a:ext uri="{FF2B5EF4-FFF2-40B4-BE49-F238E27FC236}">
                <a16:creationId xmlns:a16="http://schemas.microsoft.com/office/drawing/2014/main" id="{743577A7-B2B9-4BEF-9F84-6C9AD6F4FB99}"/>
              </a:ext>
            </a:extLst>
          </p:cNvPr>
          <p:cNvSpPr>
            <a:spLocks noChangeArrowheads="1"/>
          </p:cNvSpPr>
          <p:nvPr/>
        </p:nvSpPr>
        <p:spPr bwMode="auto">
          <a:xfrm>
            <a:off x="0" y="34290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149510" name="Picture 5">
            <a:extLst>
              <a:ext uri="{FF2B5EF4-FFF2-40B4-BE49-F238E27FC236}">
                <a16:creationId xmlns:a16="http://schemas.microsoft.com/office/drawing/2014/main" id="{3DEA9AEA-CBB4-4E18-9717-C21F84674C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838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3">
            <a:extLst>
              <a:ext uri="{FF2B5EF4-FFF2-40B4-BE49-F238E27FC236}">
                <a16:creationId xmlns:a16="http://schemas.microsoft.com/office/drawing/2014/main" id="{53B45C8F-A3A8-46CB-BC0A-AD4EAC2CC6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3733800"/>
            <a:ext cx="68310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Rectangle 4">
            <a:extLst>
              <a:ext uri="{FF2B5EF4-FFF2-40B4-BE49-F238E27FC236}">
                <a16:creationId xmlns:a16="http://schemas.microsoft.com/office/drawing/2014/main" id="{D4F4310B-6E0A-48D6-9A86-41C2A92B67F4}"/>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149513" name="TextBox 8">
            <a:extLst>
              <a:ext uri="{FF2B5EF4-FFF2-40B4-BE49-F238E27FC236}">
                <a16:creationId xmlns:a16="http://schemas.microsoft.com/office/drawing/2014/main" id="{C2EF0736-4992-40FE-9E0F-CBAD8A46250D}"/>
              </a:ext>
            </a:extLst>
          </p:cNvPr>
          <p:cNvSpPr txBox="1">
            <a:spLocks noChangeArrowheads="1"/>
          </p:cNvSpPr>
          <p:nvPr/>
        </p:nvSpPr>
        <p:spPr bwMode="auto">
          <a:xfrm>
            <a:off x="6553200" y="34290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FFFF13-30F9-4FE3-83FF-493C4D91E0C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Picture 1">
            <a:extLst>
              <a:ext uri="{FF2B5EF4-FFF2-40B4-BE49-F238E27FC236}">
                <a16:creationId xmlns:a16="http://schemas.microsoft.com/office/drawing/2014/main" id="{9B8180B1-A433-43C1-9EB9-4A0B114CA5BE}"/>
              </a:ext>
            </a:extLst>
          </p:cNvPr>
          <p:cNvPicPr>
            <a:picLocks noChangeAspect="1"/>
          </p:cNvPicPr>
          <p:nvPr/>
        </p:nvPicPr>
        <p:blipFill>
          <a:blip r:embed="rId2"/>
          <a:stretch>
            <a:fillRect/>
          </a:stretch>
        </p:blipFill>
        <p:spPr>
          <a:xfrm>
            <a:off x="-630" y="2214562"/>
            <a:ext cx="9144000" cy="4643438"/>
          </a:xfrm>
          <a:prstGeom prst="rect">
            <a:avLst/>
          </a:prstGeom>
          <a:ln>
            <a:solidFill>
              <a:schemeClr val="tx2"/>
            </a:solidFill>
          </a:ln>
        </p:spPr>
      </p:pic>
      <p:sp>
        <p:nvSpPr>
          <p:cNvPr id="3" name="Title 2">
            <a:extLst>
              <a:ext uri="{FF2B5EF4-FFF2-40B4-BE49-F238E27FC236}">
                <a16:creationId xmlns:a16="http://schemas.microsoft.com/office/drawing/2014/main" id="{85F577F9-C0C4-46DB-956C-10CA4934506E}"/>
              </a:ext>
            </a:extLst>
          </p:cNvPr>
          <p:cNvSpPr>
            <a:spLocks noGrp="1"/>
          </p:cNvSpPr>
          <p:nvPr>
            <p:ph type="title"/>
          </p:nvPr>
        </p:nvSpPr>
        <p:spPr>
          <a:xfrm>
            <a:off x="152400" y="-35719"/>
            <a:ext cx="5867400" cy="1143000"/>
          </a:xfrm>
        </p:spPr>
        <p:txBody>
          <a:bodyPr/>
          <a:lstStyle/>
          <a:p>
            <a:r>
              <a:rPr lang="en-US" dirty="0"/>
              <a:t>Spanish Empire</a:t>
            </a:r>
          </a:p>
        </p:txBody>
      </p:sp>
      <p:sp>
        <p:nvSpPr>
          <p:cNvPr id="5" name="Rectangle 4">
            <a:extLst>
              <a:ext uri="{FF2B5EF4-FFF2-40B4-BE49-F238E27FC236}">
                <a16:creationId xmlns:a16="http://schemas.microsoft.com/office/drawing/2014/main" id="{3F3F2DAF-B0E5-4D06-AA04-7CCF0F7A6B1F}"/>
              </a:ext>
            </a:extLst>
          </p:cNvPr>
          <p:cNvSpPr/>
          <p:nvPr/>
        </p:nvSpPr>
        <p:spPr>
          <a:xfrm>
            <a:off x="7612812" y="2191116"/>
            <a:ext cx="1531188" cy="369332"/>
          </a:xfrm>
          <a:prstGeom prst="rect">
            <a:avLst/>
          </a:prstGeom>
        </p:spPr>
        <p:txBody>
          <a:bodyPr wrap="none">
            <a:spAutoFit/>
          </a:bodyPr>
          <a:lstStyle/>
          <a:p>
            <a:r>
              <a:rPr lang="en-US" dirty="0">
                <a:solidFill>
                  <a:schemeClr val="bg1"/>
                </a:solidFill>
              </a:rPr>
              <a:t>wikipedia.org</a:t>
            </a:r>
          </a:p>
        </p:txBody>
      </p:sp>
      <p:pic>
        <p:nvPicPr>
          <p:cNvPr id="7" name="Picture 6">
            <a:extLst>
              <a:ext uri="{FF2B5EF4-FFF2-40B4-BE49-F238E27FC236}">
                <a16:creationId xmlns:a16="http://schemas.microsoft.com/office/drawing/2014/main" id="{6A7BCE2A-B121-4F62-8D53-A39CC26017F7}"/>
              </a:ext>
            </a:extLst>
          </p:cNvPr>
          <p:cNvPicPr>
            <a:picLocks noChangeAspect="1"/>
          </p:cNvPicPr>
          <p:nvPr/>
        </p:nvPicPr>
        <p:blipFill>
          <a:blip r:embed="rId3"/>
          <a:stretch>
            <a:fillRect/>
          </a:stretch>
        </p:blipFill>
        <p:spPr>
          <a:xfrm>
            <a:off x="4652401" y="23446"/>
            <a:ext cx="4469276" cy="2191116"/>
          </a:xfrm>
          <a:prstGeom prst="rect">
            <a:avLst/>
          </a:prstGeom>
          <a:ln>
            <a:solidFill>
              <a:schemeClr val="tx2"/>
            </a:solidFill>
          </a:ln>
        </p:spPr>
      </p:pic>
      <p:sp>
        <p:nvSpPr>
          <p:cNvPr id="4" name="TextBox 3"/>
          <p:cNvSpPr txBox="1"/>
          <p:nvPr/>
        </p:nvSpPr>
        <p:spPr>
          <a:xfrm>
            <a:off x="152400" y="990600"/>
            <a:ext cx="1907895" cy="523220"/>
          </a:xfrm>
          <a:prstGeom prst="rect">
            <a:avLst/>
          </a:prstGeom>
          <a:noFill/>
        </p:spPr>
        <p:txBody>
          <a:bodyPr wrap="none" rtlCol="0">
            <a:spAutoFit/>
          </a:bodyPr>
          <a:lstStyle/>
          <a:p>
            <a:r>
              <a:rPr lang="en-US" sz="2800" dirty="0"/>
              <a:t>1492-1899</a:t>
            </a:r>
          </a:p>
        </p:txBody>
      </p:sp>
    </p:spTree>
    <p:extLst>
      <p:ext uri="{BB962C8B-B14F-4D97-AF65-F5344CB8AC3E}">
        <p14:creationId xmlns:p14="http://schemas.microsoft.com/office/powerpoint/2010/main" val="10151430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1C83EAD6-6F39-4248-A762-0381DE8CB061}"/>
              </a:ext>
            </a:extLst>
          </p:cNvPr>
          <p:cNvSpPr>
            <a:spLocks noGrp="1"/>
          </p:cNvSpPr>
          <p:nvPr>
            <p:ph type="title"/>
          </p:nvPr>
        </p:nvSpPr>
        <p:spPr/>
        <p:txBody>
          <a:bodyPr/>
          <a:lstStyle/>
          <a:p>
            <a:r>
              <a:rPr lang="en-US" altLang="en-US"/>
              <a:t>Three Threats</a:t>
            </a:r>
          </a:p>
        </p:txBody>
      </p:sp>
      <p:sp>
        <p:nvSpPr>
          <p:cNvPr id="151555" name="Content Placeholder 2">
            <a:extLst>
              <a:ext uri="{FF2B5EF4-FFF2-40B4-BE49-F238E27FC236}">
                <a16:creationId xmlns:a16="http://schemas.microsoft.com/office/drawing/2014/main" id="{02D45D74-A5A5-4942-8C51-FF2A3643B9AA}"/>
              </a:ext>
            </a:extLst>
          </p:cNvPr>
          <p:cNvSpPr>
            <a:spLocks noGrp="1"/>
          </p:cNvSpPr>
          <p:nvPr>
            <p:ph idx="1"/>
          </p:nvPr>
        </p:nvSpPr>
        <p:spPr/>
        <p:txBody>
          <a:bodyPr/>
          <a:lstStyle/>
          <a:p>
            <a:r>
              <a:rPr lang="en-US" altLang="en-US"/>
              <a:t>Nuclear War</a:t>
            </a:r>
          </a:p>
          <a:p>
            <a:r>
              <a:rPr lang="en-US" altLang="en-US"/>
              <a:t>Resource Exhaustion: Water, Oil, Food, Fertilizer, etc.	</a:t>
            </a:r>
          </a:p>
          <a:p>
            <a:pPr lvl="1"/>
            <a:r>
              <a:rPr lang="en-US" altLang="en-US"/>
              <a:t>Leads to famine, disease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2F703620-3754-4CE7-BB78-16792CA87BD0}"/>
              </a:ext>
            </a:extLst>
          </p:cNvPr>
          <p:cNvSpPr>
            <a:spLocks noGrp="1"/>
          </p:cNvSpPr>
          <p:nvPr>
            <p:ph type="title"/>
          </p:nvPr>
        </p:nvSpPr>
        <p:spPr/>
        <p:txBody>
          <a:bodyPr/>
          <a:lstStyle/>
          <a:p>
            <a:r>
              <a:rPr lang="en-US" altLang="en-US"/>
              <a:t>Coral Reef Bleaching</a:t>
            </a:r>
          </a:p>
        </p:txBody>
      </p:sp>
      <p:sp>
        <p:nvSpPr>
          <p:cNvPr id="152579" name="Content Placeholder 2">
            <a:extLst>
              <a:ext uri="{FF2B5EF4-FFF2-40B4-BE49-F238E27FC236}">
                <a16:creationId xmlns:a16="http://schemas.microsoft.com/office/drawing/2014/main" id="{76EF6C94-4EA6-4607-BE0A-FBAA3A6C10E4}"/>
              </a:ext>
            </a:extLst>
          </p:cNvPr>
          <p:cNvSpPr>
            <a:spLocks noGrp="1"/>
          </p:cNvSpPr>
          <p:nvPr>
            <p:ph idx="1"/>
          </p:nvPr>
        </p:nvSpPr>
        <p:spPr/>
        <p:txBody>
          <a:bodyPr/>
          <a:lstStyle/>
          <a:p>
            <a:endParaRPr lang="en-US" altLang="en-US"/>
          </a:p>
        </p:txBody>
      </p:sp>
      <p:pic>
        <p:nvPicPr>
          <p:cNvPr id="152580" name="Picture 2">
            <a:extLst>
              <a:ext uri="{FF2B5EF4-FFF2-40B4-BE49-F238E27FC236}">
                <a16:creationId xmlns:a16="http://schemas.microsoft.com/office/drawing/2014/main" id="{C4D59ADA-E9B3-466F-B0A6-4EFAF95ED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82025" cy="433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1" name="Rectangle 3">
            <a:extLst>
              <a:ext uri="{FF2B5EF4-FFF2-40B4-BE49-F238E27FC236}">
                <a16:creationId xmlns:a16="http://schemas.microsoft.com/office/drawing/2014/main" id="{F3BD8C51-7CE9-4841-A8D6-8ADDAD362182}"/>
              </a:ext>
            </a:extLst>
          </p:cNvPr>
          <p:cNvSpPr>
            <a:spLocks noChangeArrowheads="1"/>
          </p:cNvSpPr>
          <p:nvPr/>
        </p:nvSpPr>
        <p:spPr bwMode="auto">
          <a:xfrm>
            <a:off x="6891338" y="6488113"/>
            <a:ext cx="226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http://www.duke.edu</a:t>
            </a:r>
          </a:p>
        </p:txBody>
      </p:sp>
      <p:pic>
        <p:nvPicPr>
          <p:cNvPr id="152582" name="Picture 3">
            <a:extLst>
              <a:ext uri="{FF2B5EF4-FFF2-40B4-BE49-F238E27FC236}">
                <a16:creationId xmlns:a16="http://schemas.microsoft.com/office/drawing/2014/main" id="{DEEF8D05-723F-476B-BB25-236F7DB07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63"/>
            <a:ext cx="4191000" cy="2395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71501C-E6AA-4E0E-B57F-7DB9EEF2A461}"/>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3603" name="Title 1">
            <a:extLst>
              <a:ext uri="{FF2B5EF4-FFF2-40B4-BE49-F238E27FC236}">
                <a16:creationId xmlns:a16="http://schemas.microsoft.com/office/drawing/2014/main" id="{7ED10034-3642-4AB7-87DA-5E9B96E8B074}"/>
              </a:ext>
            </a:extLst>
          </p:cNvPr>
          <p:cNvSpPr>
            <a:spLocks noGrp="1"/>
          </p:cNvSpPr>
          <p:nvPr>
            <p:ph type="title"/>
          </p:nvPr>
        </p:nvSpPr>
        <p:spPr>
          <a:xfrm>
            <a:off x="228600" y="0"/>
            <a:ext cx="7924800" cy="1143000"/>
          </a:xfrm>
        </p:spPr>
        <p:txBody>
          <a:bodyPr/>
          <a:lstStyle/>
          <a:p>
            <a:pPr eaLnBrk="1" hangingPunct="1"/>
            <a:r>
              <a:rPr lang="en-US" altLang="en-US"/>
              <a:t>Threats to Biodiversity</a:t>
            </a:r>
          </a:p>
        </p:txBody>
      </p:sp>
      <p:sp>
        <p:nvSpPr>
          <p:cNvPr id="153604" name="Rectangle 3">
            <a:extLst>
              <a:ext uri="{FF2B5EF4-FFF2-40B4-BE49-F238E27FC236}">
                <a16:creationId xmlns:a16="http://schemas.microsoft.com/office/drawing/2014/main" id="{03063F68-EC70-4835-8776-CABE9A3600D4}"/>
              </a:ext>
            </a:extLst>
          </p:cNvPr>
          <p:cNvSpPr>
            <a:spLocks noChangeArrowheads="1"/>
          </p:cNvSpPr>
          <p:nvPr/>
        </p:nvSpPr>
        <p:spPr bwMode="auto">
          <a:xfrm>
            <a:off x="5468938" y="6488113"/>
            <a:ext cx="364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Biodiversity Threat: riverthreat.net</a:t>
            </a:r>
          </a:p>
        </p:txBody>
      </p:sp>
      <p:pic>
        <p:nvPicPr>
          <p:cNvPr id="153605" name="Picture 4">
            <a:extLst>
              <a:ext uri="{FF2B5EF4-FFF2-40B4-BE49-F238E27FC236}">
                <a16:creationId xmlns:a16="http://schemas.microsoft.com/office/drawing/2014/main" id="{D3915C89-6FEE-4515-8F1C-605A4AE23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1588"/>
            <a:ext cx="9020175"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6" name="Picture 6">
            <a:extLst>
              <a:ext uri="{FF2B5EF4-FFF2-40B4-BE49-F238E27FC236}">
                <a16:creationId xmlns:a16="http://schemas.microsoft.com/office/drawing/2014/main" id="{07F67845-8264-4213-B55B-4616007AB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0"/>
            <a:ext cx="22256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39B71-3FB2-4666-833D-9FB75F4ADCCB}"/>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4627" name="Title 1">
            <a:extLst>
              <a:ext uri="{FF2B5EF4-FFF2-40B4-BE49-F238E27FC236}">
                <a16:creationId xmlns:a16="http://schemas.microsoft.com/office/drawing/2014/main" id="{5503B1E7-A86C-47FA-9A6B-E313F941DDBB}"/>
              </a:ext>
            </a:extLst>
          </p:cNvPr>
          <p:cNvSpPr>
            <a:spLocks noGrp="1"/>
          </p:cNvSpPr>
          <p:nvPr>
            <p:ph type="title"/>
          </p:nvPr>
        </p:nvSpPr>
        <p:spPr/>
        <p:txBody>
          <a:bodyPr/>
          <a:lstStyle/>
          <a:p>
            <a:pPr eaLnBrk="1" hangingPunct="1"/>
            <a:r>
              <a:rPr lang="en-US" altLang="en-US"/>
              <a:t>Human Water Security</a:t>
            </a:r>
          </a:p>
        </p:txBody>
      </p:sp>
      <p:sp>
        <p:nvSpPr>
          <p:cNvPr id="154628" name="Rectangle 3">
            <a:extLst>
              <a:ext uri="{FF2B5EF4-FFF2-40B4-BE49-F238E27FC236}">
                <a16:creationId xmlns:a16="http://schemas.microsoft.com/office/drawing/2014/main" id="{2325EA7E-2477-440C-A8C5-F1FA7D39A32F}"/>
              </a:ext>
            </a:extLst>
          </p:cNvPr>
          <p:cNvSpPr>
            <a:spLocks noChangeArrowheads="1"/>
          </p:cNvSpPr>
          <p:nvPr/>
        </p:nvSpPr>
        <p:spPr bwMode="auto">
          <a:xfrm>
            <a:off x="1295400" y="6324600"/>
            <a:ext cx="477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Human Water Security Threat: riverthreat.net</a:t>
            </a:r>
          </a:p>
        </p:txBody>
      </p:sp>
      <p:pic>
        <p:nvPicPr>
          <p:cNvPr id="154629" name="Picture 3">
            <a:extLst>
              <a:ext uri="{FF2B5EF4-FFF2-40B4-BE49-F238E27FC236}">
                <a16:creationId xmlns:a16="http://schemas.microsoft.com/office/drawing/2014/main" id="{129139C0-1EA9-402B-A265-11566F33F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2988"/>
            <a:ext cx="9164638"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BD678635-D72E-417D-B0A9-265B91BCAC21}"/>
              </a:ext>
            </a:extLst>
          </p:cNvPr>
          <p:cNvSpPr>
            <a:spLocks noGrp="1"/>
          </p:cNvSpPr>
          <p:nvPr>
            <p:ph type="title"/>
          </p:nvPr>
        </p:nvSpPr>
        <p:spPr/>
        <p:txBody>
          <a:bodyPr/>
          <a:lstStyle/>
          <a:p>
            <a:endParaRPr lang="en-US" altLang="en-US"/>
          </a:p>
        </p:txBody>
      </p:sp>
      <p:sp>
        <p:nvSpPr>
          <p:cNvPr id="155651" name="Content Placeholder 2">
            <a:extLst>
              <a:ext uri="{FF2B5EF4-FFF2-40B4-BE49-F238E27FC236}">
                <a16:creationId xmlns:a16="http://schemas.microsoft.com/office/drawing/2014/main" id="{4A5D86FF-A5FB-4F9F-9ADA-A8BEBEB97F90}"/>
              </a:ext>
            </a:extLst>
          </p:cNvPr>
          <p:cNvSpPr>
            <a:spLocks noGrp="1"/>
          </p:cNvSpPr>
          <p:nvPr>
            <p:ph idx="1"/>
          </p:nvPr>
        </p:nvSpPr>
        <p:spPr/>
        <p:txBody>
          <a:bodyPr/>
          <a:lstStyle/>
          <a:p>
            <a:endParaRPr lang="en-US" altLang="en-US"/>
          </a:p>
        </p:txBody>
      </p:sp>
      <p:pic>
        <p:nvPicPr>
          <p:cNvPr id="155652" name="Picture 3">
            <a:extLst>
              <a:ext uri="{FF2B5EF4-FFF2-40B4-BE49-F238E27FC236}">
                <a16:creationId xmlns:a16="http://schemas.microsoft.com/office/drawing/2014/main" id="{AB8779E0-3F15-45A4-93DB-4CBB50138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5715000" cy="385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3" name="Picture 4">
            <a:extLst>
              <a:ext uri="{FF2B5EF4-FFF2-40B4-BE49-F238E27FC236}">
                <a16:creationId xmlns:a16="http://schemas.microsoft.com/office/drawing/2014/main" id="{43E56D27-D442-4FC7-ABB7-090FEDF59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098800"/>
            <a:ext cx="55054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D5885378-C5B3-4704-8D2F-0BD1BA1891C8}"/>
              </a:ext>
            </a:extLst>
          </p:cNvPr>
          <p:cNvSpPr>
            <a:spLocks noGrp="1"/>
          </p:cNvSpPr>
          <p:nvPr>
            <p:ph type="title"/>
          </p:nvPr>
        </p:nvSpPr>
        <p:spPr/>
        <p:txBody>
          <a:bodyPr/>
          <a:lstStyle/>
          <a:p>
            <a:pPr eaLnBrk="1" hangingPunct="1"/>
            <a:r>
              <a:rPr lang="en-US" altLang="en-US" sz="4000"/>
              <a:t>Predicted Temperature Increase</a:t>
            </a:r>
          </a:p>
        </p:txBody>
      </p:sp>
      <p:pic>
        <p:nvPicPr>
          <p:cNvPr id="156675" name="Picture 2" descr="Temperature Scenarios Graph">
            <a:extLst>
              <a:ext uri="{FF2B5EF4-FFF2-40B4-BE49-F238E27FC236}">
                <a16:creationId xmlns:a16="http://schemas.microsoft.com/office/drawing/2014/main" id="{9E644B7B-EDB8-45A1-8E20-2E970C4D4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78406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TextBox 3">
            <a:extLst>
              <a:ext uri="{FF2B5EF4-FFF2-40B4-BE49-F238E27FC236}">
                <a16:creationId xmlns:a16="http://schemas.microsoft.com/office/drawing/2014/main" id="{D1351920-4B6F-49A7-A1F2-B768B240BC02}"/>
              </a:ext>
            </a:extLst>
          </p:cNvPr>
          <p:cNvSpPr txBox="1">
            <a:spLocks noChangeArrowheads="1"/>
          </p:cNvSpPr>
          <p:nvPr/>
        </p:nvSpPr>
        <p:spPr bwMode="auto">
          <a:xfrm>
            <a:off x="2944813" y="6488113"/>
            <a:ext cx="619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http://www.dailytemperaturecycle.com/fossilfuellifetime.htm</a:t>
            </a:r>
          </a:p>
        </p:txBody>
      </p:sp>
      <p:sp>
        <p:nvSpPr>
          <p:cNvPr id="156677" name="TextBox 4">
            <a:extLst>
              <a:ext uri="{FF2B5EF4-FFF2-40B4-BE49-F238E27FC236}">
                <a16:creationId xmlns:a16="http://schemas.microsoft.com/office/drawing/2014/main" id="{1880779F-D7E2-4E96-9A2C-E6CCDB2CF4AD}"/>
              </a:ext>
            </a:extLst>
          </p:cNvPr>
          <p:cNvSpPr txBox="1">
            <a:spLocks noChangeArrowheads="1"/>
          </p:cNvSpPr>
          <p:nvPr/>
        </p:nvSpPr>
        <p:spPr bwMode="auto">
          <a:xfrm rot="-5400000">
            <a:off x="773112" y="2884488"/>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Degrees F</a:t>
            </a:r>
          </a:p>
        </p:txBody>
      </p:sp>
      <p:sp>
        <p:nvSpPr>
          <p:cNvPr id="156678" name="TextBox 5">
            <a:extLst>
              <a:ext uri="{FF2B5EF4-FFF2-40B4-BE49-F238E27FC236}">
                <a16:creationId xmlns:a16="http://schemas.microsoft.com/office/drawing/2014/main" id="{06670E91-D21A-46F4-BF97-007F962DF1C7}"/>
              </a:ext>
            </a:extLst>
          </p:cNvPr>
          <p:cNvSpPr txBox="1">
            <a:spLocks noChangeArrowheads="1"/>
          </p:cNvSpPr>
          <p:nvPr/>
        </p:nvSpPr>
        <p:spPr bwMode="auto">
          <a:xfrm>
            <a:off x="4770438" y="5111750"/>
            <a:ext cx="65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Year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0A9CF9-EAA3-40DF-AE03-5715FFA25513}"/>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7699" name="Title 1">
            <a:extLst>
              <a:ext uri="{FF2B5EF4-FFF2-40B4-BE49-F238E27FC236}">
                <a16:creationId xmlns:a16="http://schemas.microsoft.com/office/drawing/2014/main" id="{D28584D0-CCEB-44E4-B31C-5E8E42E56FC1}"/>
              </a:ext>
            </a:extLst>
          </p:cNvPr>
          <p:cNvSpPr>
            <a:spLocks noGrp="1"/>
          </p:cNvSpPr>
          <p:nvPr>
            <p:ph type="title"/>
          </p:nvPr>
        </p:nvSpPr>
        <p:spPr/>
        <p:txBody>
          <a:bodyPr/>
          <a:lstStyle/>
          <a:p>
            <a:endParaRPr lang="en-US" altLang="en-US"/>
          </a:p>
        </p:txBody>
      </p:sp>
      <p:sp>
        <p:nvSpPr>
          <p:cNvPr id="157700" name="Content Placeholder 2">
            <a:extLst>
              <a:ext uri="{FF2B5EF4-FFF2-40B4-BE49-F238E27FC236}">
                <a16:creationId xmlns:a16="http://schemas.microsoft.com/office/drawing/2014/main" id="{E6E2D4E1-1E41-489A-B2F6-3F1B5C72D0F1}"/>
              </a:ext>
            </a:extLst>
          </p:cNvPr>
          <p:cNvSpPr>
            <a:spLocks noGrp="1"/>
          </p:cNvSpPr>
          <p:nvPr>
            <p:ph idx="1"/>
          </p:nvPr>
        </p:nvSpPr>
        <p:spPr/>
        <p:txBody>
          <a:bodyPr/>
          <a:lstStyle/>
          <a:p>
            <a:endParaRPr lang="en-US" altLang="en-US"/>
          </a:p>
        </p:txBody>
      </p:sp>
      <p:pic>
        <p:nvPicPr>
          <p:cNvPr id="157701" name="Picture 2">
            <a:extLst>
              <a:ext uri="{FF2B5EF4-FFF2-40B4-BE49-F238E27FC236}">
                <a16:creationId xmlns:a16="http://schemas.microsoft.com/office/drawing/2014/main" id="{8C4940F7-2F3B-469C-A453-AFA5A54FE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047162" cy="655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27130917-058D-4D0D-A580-1D946CC176DC}"/>
              </a:ext>
            </a:extLst>
          </p:cNvPr>
          <p:cNvSpPr>
            <a:spLocks noGrp="1"/>
          </p:cNvSpPr>
          <p:nvPr>
            <p:ph type="title"/>
          </p:nvPr>
        </p:nvSpPr>
        <p:spPr/>
        <p:txBody>
          <a:bodyPr/>
          <a:lstStyle/>
          <a:p>
            <a:pPr eaLnBrk="1" hangingPunct="1"/>
            <a:r>
              <a:rPr lang="en-US" altLang="en-US"/>
              <a:t>Food Stocks are Low</a:t>
            </a:r>
          </a:p>
        </p:txBody>
      </p:sp>
      <p:sp>
        <p:nvSpPr>
          <p:cNvPr id="158723" name="Content Placeholder 2">
            <a:extLst>
              <a:ext uri="{FF2B5EF4-FFF2-40B4-BE49-F238E27FC236}">
                <a16:creationId xmlns:a16="http://schemas.microsoft.com/office/drawing/2014/main" id="{7D10698B-70E9-4C7B-9F0C-914B89444B42}"/>
              </a:ext>
            </a:extLst>
          </p:cNvPr>
          <p:cNvSpPr>
            <a:spLocks noGrp="1"/>
          </p:cNvSpPr>
          <p:nvPr>
            <p:ph idx="1"/>
          </p:nvPr>
        </p:nvSpPr>
        <p:spPr/>
        <p:txBody>
          <a:bodyPr/>
          <a:lstStyle/>
          <a:p>
            <a:pPr eaLnBrk="1" hangingPunct="1"/>
            <a:endParaRPr lang="en-US" altLang="en-US"/>
          </a:p>
        </p:txBody>
      </p:sp>
      <p:pic>
        <p:nvPicPr>
          <p:cNvPr id="158724" name="Picture 2">
            <a:extLst>
              <a:ext uri="{FF2B5EF4-FFF2-40B4-BE49-F238E27FC236}">
                <a16:creationId xmlns:a16="http://schemas.microsoft.com/office/drawing/2014/main" id="{02FD0D0F-B6CF-4C1C-99FB-E7A3A9395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43025"/>
            <a:ext cx="76501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F8EB3154-76FE-47EC-BA11-B6AD87A5922A}"/>
              </a:ext>
            </a:extLst>
          </p:cNvPr>
          <p:cNvSpPr>
            <a:spLocks noGrp="1"/>
          </p:cNvSpPr>
          <p:nvPr>
            <p:ph type="title"/>
          </p:nvPr>
        </p:nvSpPr>
        <p:spPr/>
        <p:txBody>
          <a:bodyPr/>
          <a:lstStyle/>
          <a:p>
            <a:pPr eaLnBrk="1" hangingPunct="1"/>
            <a:r>
              <a:rPr lang="en-US" altLang="en-US"/>
              <a:t>Peak Phosphorus</a:t>
            </a:r>
          </a:p>
        </p:txBody>
      </p:sp>
      <p:sp>
        <p:nvSpPr>
          <p:cNvPr id="159747" name="Content Placeholder 2">
            <a:extLst>
              <a:ext uri="{FF2B5EF4-FFF2-40B4-BE49-F238E27FC236}">
                <a16:creationId xmlns:a16="http://schemas.microsoft.com/office/drawing/2014/main" id="{B9023ADD-CDA6-4206-A7B3-2CBD794EC9FF}"/>
              </a:ext>
            </a:extLst>
          </p:cNvPr>
          <p:cNvSpPr>
            <a:spLocks noGrp="1"/>
          </p:cNvSpPr>
          <p:nvPr>
            <p:ph idx="1"/>
          </p:nvPr>
        </p:nvSpPr>
        <p:spPr/>
        <p:txBody>
          <a:bodyPr/>
          <a:lstStyle/>
          <a:p>
            <a:pPr eaLnBrk="1" hangingPunct="1"/>
            <a:endParaRPr lang="en-US" altLang="en-US"/>
          </a:p>
        </p:txBody>
      </p:sp>
      <p:sp>
        <p:nvSpPr>
          <p:cNvPr id="159748" name="TextBox 3">
            <a:extLst>
              <a:ext uri="{FF2B5EF4-FFF2-40B4-BE49-F238E27FC236}">
                <a16:creationId xmlns:a16="http://schemas.microsoft.com/office/drawing/2014/main" id="{F4F0A06A-BBEE-4BE7-8E0D-35A9F6BA0954}"/>
              </a:ext>
            </a:extLst>
          </p:cNvPr>
          <p:cNvSpPr txBox="1">
            <a:spLocks noChangeArrowheads="1"/>
          </p:cNvSpPr>
          <p:nvPr/>
        </p:nvSpPr>
        <p:spPr bwMode="auto">
          <a:xfrm>
            <a:off x="1143000" y="5934075"/>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a:t>Figure 1: Peak phosphorus ‘Hubbert’ curve, indicating that production will eventually reach a maximum, after which it will decline (source: Cordell, Drangert and White, 2009)</a:t>
            </a:r>
            <a:r>
              <a:rPr lang="en-US" altLang="en-US" sz="1800" i="1" baseline="30000"/>
              <a:t> </a:t>
            </a:r>
            <a:r>
              <a:rPr lang="en-US" altLang="en-US" sz="1800" i="1" baseline="30000">
                <a:hlinkClick r:id="rId2" action="ppaction://hlinkfile"/>
              </a:rPr>
              <a:t>i</a:t>
            </a:r>
            <a:endParaRPr lang="en-US" altLang="en-US" sz="1800"/>
          </a:p>
        </p:txBody>
      </p:sp>
      <p:pic>
        <p:nvPicPr>
          <p:cNvPr id="159749" name="Picture 3">
            <a:extLst>
              <a:ext uri="{FF2B5EF4-FFF2-40B4-BE49-F238E27FC236}">
                <a16:creationId xmlns:a16="http://schemas.microsoft.com/office/drawing/2014/main" id="{2E4897FA-241C-4C07-A5A0-6BF94BFBD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58000" cy="483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5D83EB22-08A5-4CDE-9D24-28F50C0A20A6}"/>
              </a:ext>
            </a:extLst>
          </p:cNvPr>
          <p:cNvSpPr>
            <a:spLocks noGrp="1"/>
          </p:cNvSpPr>
          <p:nvPr>
            <p:ph type="title"/>
          </p:nvPr>
        </p:nvSpPr>
        <p:spPr/>
        <p:txBody>
          <a:bodyPr/>
          <a:lstStyle/>
          <a:p>
            <a:r>
              <a:rPr lang="en-US" altLang="en-US"/>
              <a:t>Ice Cover in Arctic</a:t>
            </a:r>
          </a:p>
        </p:txBody>
      </p:sp>
      <p:sp>
        <p:nvSpPr>
          <p:cNvPr id="160771" name="Content Placeholder 2">
            <a:extLst>
              <a:ext uri="{FF2B5EF4-FFF2-40B4-BE49-F238E27FC236}">
                <a16:creationId xmlns:a16="http://schemas.microsoft.com/office/drawing/2014/main" id="{FEC8B8E9-E43C-4441-8045-E8B3CCE5FE76}"/>
              </a:ext>
            </a:extLst>
          </p:cNvPr>
          <p:cNvSpPr>
            <a:spLocks noGrp="1"/>
          </p:cNvSpPr>
          <p:nvPr>
            <p:ph idx="1"/>
          </p:nvPr>
        </p:nvSpPr>
        <p:spPr/>
        <p:txBody>
          <a:bodyPr/>
          <a:lstStyle/>
          <a:p>
            <a:endParaRPr lang="en-US" altLang="en-US"/>
          </a:p>
        </p:txBody>
      </p:sp>
      <p:pic>
        <p:nvPicPr>
          <p:cNvPr id="160772" name="Picture 4">
            <a:extLst>
              <a:ext uri="{FF2B5EF4-FFF2-40B4-BE49-F238E27FC236}">
                <a16:creationId xmlns:a16="http://schemas.microsoft.com/office/drawing/2014/main" id="{0F22E319-EC20-4988-8E59-3DBE0B481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3716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EF494-BB32-4E93-94F7-EFFBC503369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a:extLst>
              <a:ext uri="{FF2B5EF4-FFF2-40B4-BE49-F238E27FC236}">
                <a16:creationId xmlns:a16="http://schemas.microsoft.com/office/drawing/2014/main" id="{840826FD-42FC-4A30-AAC7-1613B0CD2BDD}"/>
              </a:ext>
            </a:extLst>
          </p:cNvPr>
          <p:cNvPicPr>
            <a:picLocks noChangeAspect="1"/>
          </p:cNvPicPr>
          <p:nvPr/>
        </p:nvPicPr>
        <p:blipFill>
          <a:blip r:embed="rId3"/>
          <a:stretch>
            <a:fillRect/>
          </a:stretch>
        </p:blipFill>
        <p:spPr>
          <a:xfrm>
            <a:off x="0" y="19988"/>
            <a:ext cx="9144000" cy="6817230"/>
          </a:xfrm>
          <a:prstGeom prst="rect">
            <a:avLst/>
          </a:prstGeom>
        </p:spPr>
      </p:pic>
      <p:sp>
        <p:nvSpPr>
          <p:cNvPr id="4" name="Rectangle 3">
            <a:extLst>
              <a:ext uri="{FF2B5EF4-FFF2-40B4-BE49-F238E27FC236}">
                <a16:creationId xmlns:a16="http://schemas.microsoft.com/office/drawing/2014/main" id="{8CBBF4A2-8E4C-44EC-9841-088622568AE8}"/>
              </a:ext>
            </a:extLst>
          </p:cNvPr>
          <p:cNvSpPr/>
          <p:nvPr/>
        </p:nvSpPr>
        <p:spPr>
          <a:xfrm>
            <a:off x="6240576" y="6503908"/>
            <a:ext cx="2903424" cy="369332"/>
          </a:xfrm>
          <a:prstGeom prst="rect">
            <a:avLst/>
          </a:prstGeom>
        </p:spPr>
        <p:txBody>
          <a:bodyPr wrap="none">
            <a:spAutoFit/>
          </a:bodyPr>
          <a:lstStyle/>
          <a:p>
            <a:r>
              <a:rPr lang="en-US" dirty="0"/>
              <a:t>www.awesomestories.com</a:t>
            </a:r>
          </a:p>
        </p:txBody>
      </p:sp>
    </p:spTree>
    <p:extLst>
      <p:ext uri="{BB962C8B-B14F-4D97-AF65-F5344CB8AC3E}">
        <p14:creationId xmlns:p14="http://schemas.microsoft.com/office/powerpoint/2010/main" val="26488559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CAEDF65B-1A4B-4C47-B56D-BE29CD8353B8}"/>
              </a:ext>
            </a:extLst>
          </p:cNvPr>
          <p:cNvSpPr>
            <a:spLocks noGrp="1"/>
          </p:cNvSpPr>
          <p:nvPr>
            <p:ph type="title"/>
          </p:nvPr>
        </p:nvSpPr>
        <p:spPr/>
        <p:txBody>
          <a:bodyPr/>
          <a:lstStyle/>
          <a:p>
            <a:pPr eaLnBrk="1" hangingPunct="1"/>
            <a:r>
              <a:rPr lang="en-US" altLang="en-US"/>
              <a:t>Grand Challenges</a:t>
            </a:r>
          </a:p>
        </p:txBody>
      </p:sp>
      <p:sp>
        <p:nvSpPr>
          <p:cNvPr id="161795" name="Content Placeholder 2">
            <a:extLst>
              <a:ext uri="{FF2B5EF4-FFF2-40B4-BE49-F238E27FC236}">
                <a16:creationId xmlns:a16="http://schemas.microsoft.com/office/drawing/2014/main" id="{33E2DE1E-6EDD-4A52-A42A-44907A1EBFBC}"/>
              </a:ext>
            </a:extLst>
          </p:cNvPr>
          <p:cNvSpPr>
            <a:spLocks noGrp="1"/>
          </p:cNvSpPr>
          <p:nvPr>
            <p:ph idx="1"/>
          </p:nvPr>
        </p:nvSpPr>
        <p:spPr>
          <a:xfrm>
            <a:off x="1066800" y="1219200"/>
            <a:ext cx="7924800" cy="5638800"/>
          </a:xfrm>
        </p:spPr>
        <p:txBody>
          <a:bodyPr/>
          <a:lstStyle/>
          <a:p>
            <a:pPr marL="514350" indent="-514350" eaLnBrk="1" hangingPunct="1">
              <a:buFontTx/>
              <a:buAutoNum type="arabicPeriod"/>
            </a:pPr>
            <a:r>
              <a:rPr lang="en-US" altLang="en-US">
                <a:solidFill>
                  <a:srgbClr val="FF0000"/>
                </a:solidFill>
              </a:rPr>
              <a:t>Eradicate extreme poverty and hunger</a:t>
            </a:r>
          </a:p>
          <a:p>
            <a:pPr marL="514350" indent="-514350" eaLnBrk="1" hangingPunct="1">
              <a:buFontTx/>
              <a:buAutoNum type="arabicPeriod"/>
            </a:pPr>
            <a:r>
              <a:rPr lang="en-US" altLang="en-US"/>
              <a:t>Achieve universal primary education</a:t>
            </a:r>
          </a:p>
          <a:p>
            <a:pPr marL="514350" indent="-514350" eaLnBrk="1" hangingPunct="1">
              <a:buFontTx/>
              <a:buAutoNum type="arabicPeriod"/>
            </a:pPr>
            <a:r>
              <a:rPr lang="en-US" altLang="en-US"/>
              <a:t>Promote gender equality</a:t>
            </a:r>
          </a:p>
          <a:p>
            <a:pPr marL="514350" indent="-514350" eaLnBrk="1" hangingPunct="1">
              <a:buFontTx/>
              <a:buAutoNum type="arabicPeriod"/>
            </a:pPr>
            <a:r>
              <a:rPr lang="en-US" altLang="en-US"/>
              <a:t>Reduce child mortality</a:t>
            </a:r>
          </a:p>
          <a:p>
            <a:pPr marL="514350" indent="-514350" eaLnBrk="1" hangingPunct="1">
              <a:buFontTx/>
              <a:buAutoNum type="arabicPeriod"/>
            </a:pPr>
            <a:r>
              <a:rPr lang="en-US" altLang="en-US"/>
              <a:t>Improve maternal health</a:t>
            </a:r>
          </a:p>
          <a:p>
            <a:pPr marL="514350" indent="-514350" eaLnBrk="1" hangingPunct="1">
              <a:buFontTx/>
              <a:buAutoNum type="arabicPeriod"/>
            </a:pPr>
            <a:r>
              <a:rPr lang="en-US" altLang="en-US"/>
              <a:t>Combat diseases</a:t>
            </a:r>
          </a:p>
          <a:p>
            <a:pPr marL="514350" indent="-514350" eaLnBrk="1" hangingPunct="1">
              <a:buFontTx/>
              <a:buAutoNum type="arabicPeriod"/>
            </a:pPr>
            <a:r>
              <a:rPr lang="en-US" altLang="en-US">
                <a:solidFill>
                  <a:srgbClr val="FF0000"/>
                </a:solidFill>
              </a:rPr>
              <a:t>Ensure environmental stability</a:t>
            </a:r>
          </a:p>
          <a:p>
            <a:pPr marL="514350" indent="-514350" eaLnBrk="1" hangingPunct="1">
              <a:buFontTx/>
              <a:buAutoNum type="arabicPeriod"/>
            </a:pPr>
            <a:r>
              <a:rPr lang="en-US" altLang="en-US"/>
              <a:t>Develop Global Partnership for Development</a:t>
            </a:r>
          </a:p>
        </p:txBody>
      </p:sp>
      <p:sp>
        <p:nvSpPr>
          <p:cNvPr id="161796" name="TextBox 1">
            <a:extLst>
              <a:ext uri="{FF2B5EF4-FFF2-40B4-BE49-F238E27FC236}">
                <a16:creationId xmlns:a16="http://schemas.microsoft.com/office/drawing/2014/main" id="{74196F3C-204C-459A-A781-B2C0BAFDFD9B}"/>
              </a:ext>
            </a:extLst>
          </p:cNvPr>
          <p:cNvSpPr txBox="1">
            <a:spLocks noChangeArrowheads="1"/>
          </p:cNvSpPr>
          <p:nvPr/>
        </p:nvSpPr>
        <p:spPr bwMode="auto">
          <a:xfrm>
            <a:off x="5256213" y="6550025"/>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United Nations Millennium Development Goals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AB0C9272-0DB2-4337-9FC2-9A8204D1FBA1}"/>
              </a:ext>
            </a:extLst>
          </p:cNvPr>
          <p:cNvSpPr>
            <a:spLocks noGrp="1"/>
          </p:cNvSpPr>
          <p:nvPr>
            <p:ph type="title"/>
          </p:nvPr>
        </p:nvSpPr>
        <p:spPr/>
        <p:txBody>
          <a:bodyPr/>
          <a:lstStyle/>
          <a:p>
            <a:endParaRPr lang="en-US" altLang="en-US"/>
          </a:p>
        </p:txBody>
      </p:sp>
      <p:sp>
        <p:nvSpPr>
          <p:cNvPr id="162819" name="Content Placeholder 2">
            <a:extLst>
              <a:ext uri="{FF2B5EF4-FFF2-40B4-BE49-F238E27FC236}">
                <a16:creationId xmlns:a16="http://schemas.microsoft.com/office/drawing/2014/main" id="{9D084B67-B9DE-4A0F-8364-C013B69C1AD3}"/>
              </a:ext>
            </a:extLst>
          </p:cNvPr>
          <p:cNvSpPr>
            <a:spLocks noGrp="1"/>
          </p:cNvSpPr>
          <p:nvPr>
            <p:ph idx="1"/>
          </p:nvPr>
        </p:nvSpPr>
        <p:spPr/>
        <p:txBody>
          <a:bodyPr/>
          <a:lstStyle/>
          <a:p>
            <a:endParaRPr lang="en-US" altLang="en-US"/>
          </a:p>
        </p:txBody>
      </p:sp>
      <p:pic>
        <p:nvPicPr>
          <p:cNvPr id="162820" name="Picture 2">
            <a:extLst>
              <a:ext uri="{FF2B5EF4-FFF2-40B4-BE49-F238E27FC236}">
                <a16:creationId xmlns:a16="http://schemas.microsoft.com/office/drawing/2014/main" id="{E124A3CD-4035-407A-B181-531C9A16A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048750" cy="645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1" name="TextBox 3">
            <a:extLst>
              <a:ext uri="{FF2B5EF4-FFF2-40B4-BE49-F238E27FC236}">
                <a16:creationId xmlns:a16="http://schemas.microsoft.com/office/drawing/2014/main" id="{0EC9AA14-A56D-4736-BE88-CC5E93181955}"/>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pic>
        <p:nvPicPr>
          <p:cNvPr id="162822" name="Picture 2">
            <a:extLst>
              <a:ext uri="{FF2B5EF4-FFF2-40B4-BE49-F238E27FC236}">
                <a16:creationId xmlns:a16="http://schemas.microsoft.com/office/drawing/2014/main" id="{1890E60D-BAEA-49DB-8736-47F83EFBC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380163"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E4E5942A-1063-4792-8A22-A3774D7819B3}"/>
              </a:ext>
            </a:extLst>
          </p:cNvPr>
          <p:cNvSpPr>
            <a:spLocks noGrp="1"/>
          </p:cNvSpPr>
          <p:nvPr>
            <p:ph type="title"/>
          </p:nvPr>
        </p:nvSpPr>
        <p:spPr/>
        <p:txBody>
          <a:bodyPr/>
          <a:lstStyle/>
          <a:p>
            <a:r>
              <a:rPr lang="en-US" altLang="en-US"/>
              <a:t>“Renewable, Clean, Energy”</a:t>
            </a:r>
          </a:p>
        </p:txBody>
      </p:sp>
      <p:sp>
        <p:nvSpPr>
          <p:cNvPr id="163843" name="Content Placeholder 2">
            <a:extLst>
              <a:ext uri="{FF2B5EF4-FFF2-40B4-BE49-F238E27FC236}">
                <a16:creationId xmlns:a16="http://schemas.microsoft.com/office/drawing/2014/main" id="{D52280F3-3053-4F9F-A33E-55A072EA6620}"/>
              </a:ext>
            </a:extLst>
          </p:cNvPr>
          <p:cNvSpPr>
            <a:spLocks noGrp="1"/>
          </p:cNvSpPr>
          <p:nvPr>
            <p:ph idx="1"/>
          </p:nvPr>
        </p:nvSpPr>
        <p:spPr>
          <a:xfrm>
            <a:off x="1066800" y="990600"/>
            <a:ext cx="7924800" cy="5638800"/>
          </a:xfrm>
        </p:spPr>
        <p:txBody>
          <a:bodyPr/>
          <a:lstStyle/>
          <a:p>
            <a:r>
              <a:rPr lang="en-US" altLang="en-US"/>
              <a:t>Solar: requires trace minerals</a:t>
            </a:r>
          </a:p>
          <a:p>
            <a:r>
              <a:rPr lang="en-US" altLang="en-US"/>
              <a:t>Wind: minerals and species impacts</a:t>
            </a:r>
          </a:p>
          <a:p>
            <a:r>
              <a:rPr lang="en-US" altLang="en-US"/>
              <a:t>Wave/tidal: minerals and species impacts</a:t>
            </a:r>
          </a:p>
          <a:p>
            <a:r>
              <a:rPr lang="en-US" altLang="en-US"/>
              <a:t>Geothermal: limited availability?</a:t>
            </a:r>
          </a:p>
          <a:p>
            <a:r>
              <a:rPr lang="en-US" altLang="en-US"/>
              <a:t>Hydroelectric: limited locations, sediment</a:t>
            </a:r>
          </a:p>
          <a:p>
            <a:r>
              <a:rPr lang="en-US" altLang="en-US"/>
              <a:t>Biofuel: Deforestation, food -&gt; fuel, marginal in the US</a:t>
            </a:r>
          </a:p>
          <a:p>
            <a:r>
              <a:rPr lang="en-US" altLang="en-US"/>
              <a:t>Nuclear: impacts, danger, storage</a:t>
            </a:r>
          </a:p>
          <a:p>
            <a:r>
              <a:rPr lang="en-US" altLang="en-US"/>
              <a:t>Conservation?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D74138AD-94B3-4923-8024-5313CD1BB06C}"/>
              </a:ext>
            </a:extLst>
          </p:cNvPr>
          <p:cNvSpPr>
            <a:spLocks noGrp="1"/>
          </p:cNvSpPr>
          <p:nvPr>
            <p:ph type="title"/>
          </p:nvPr>
        </p:nvSpPr>
        <p:spPr/>
        <p:txBody>
          <a:bodyPr/>
          <a:lstStyle/>
          <a:p>
            <a:r>
              <a:rPr lang="en-US" altLang="en-US"/>
              <a:t>US Energy Sources</a:t>
            </a:r>
          </a:p>
        </p:txBody>
      </p:sp>
      <p:sp>
        <p:nvSpPr>
          <p:cNvPr id="164867" name="Content Placeholder 2">
            <a:extLst>
              <a:ext uri="{FF2B5EF4-FFF2-40B4-BE49-F238E27FC236}">
                <a16:creationId xmlns:a16="http://schemas.microsoft.com/office/drawing/2014/main" id="{1E875394-D0DE-4B49-BCD6-7AB6D08BAD2F}"/>
              </a:ext>
            </a:extLst>
          </p:cNvPr>
          <p:cNvSpPr>
            <a:spLocks noGrp="1"/>
          </p:cNvSpPr>
          <p:nvPr>
            <p:ph idx="1"/>
          </p:nvPr>
        </p:nvSpPr>
        <p:spPr/>
        <p:txBody>
          <a:bodyPr/>
          <a:lstStyle/>
          <a:p>
            <a:endParaRPr lang="en-US" altLang="en-US"/>
          </a:p>
        </p:txBody>
      </p:sp>
      <p:pic>
        <p:nvPicPr>
          <p:cNvPr id="164868" name="Picture 2">
            <a:extLst>
              <a:ext uri="{FF2B5EF4-FFF2-40B4-BE49-F238E27FC236}">
                <a16:creationId xmlns:a16="http://schemas.microsoft.com/office/drawing/2014/main" id="{81477373-0E79-4150-82CF-2F4EB2CA9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3175"/>
            <a:ext cx="8205788" cy="512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9" name="TextBox 4">
            <a:extLst>
              <a:ext uri="{FF2B5EF4-FFF2-40B4-BE49-F238E27FC236}">
                <a16:creationId xmlns:a16="http://schemas.microsoft.com/office/drawing/2014/main" id="{94ABAB0C-C4C7-4683-9FBD-B841B5850D32}"/>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9DEDB1B8-0F05-4E3F-89C3-172471989F90}"/>
              </a:ext>
            </a:extLst>
          </p:cNvPr>
          <p:cNvSpPr>
            <a:spLocks noGrp="1"/>
          </p:cNvSpPr>
          <p:nvPr>
            <p:ph type="title"/>
          </p:nvPr>
        </p:nvSpPr>
        <p:spPr/>
        <p:txBody>
          <a:bodyPr/>
          <a:lstStyle/>
          <a:p>
            <a:r>
              <a:rPr lang="en-US" altLang="en-US"/>
              <a:t>US Renewable Energy</a:t>
            </a:r>
          </a:p>
        </p:txBody>
      </p:sp>
      <p:sp>
        <p:nvSpPr>
          <p:cNvPr id="165891" name="Content Placeholder 2">
            <a:extLst>
              <a:ext uri="{FF2B5EF4-FFF2-40B4-BE49-F238E27FC236}">
                <a16:creationId xmlns:a16="http://schemas.microsoft.com/office/drawing/2014/main" id="{A1954E5B-B5C0-4289-9083-1B1DCCEA1138}"/>
              </a:ext>
            </a:extLst>
          </p:cNvPr>
          <p:cNvSpPr>
            <a:spLocks noGrp="1"/>
          </p:cNvSpPr>
          <p:nvPr>
            <p:ph idx="1"/>
          </p:nvPr>
        </p:nvSpPr>
        <p:spPr/>
        <p:txBody>
          <a:bodyPr/>
          <a:lstStyle/>
          <a:p>
            <a:endParaRPr lang="en-US" altLang="en-US"/>
          </a:p>
        </p:txBody>
      </p:sp>
      <p:pic>
        <p:nvPicPr>
          <p:cNvPr id="165892" name="Picture 2">
            <a:extLst>
              <a:ext uri="{FF2B5EF4-FFF2-40B4-BE49-F238E27FC236}">
                <a16:creationId xmlns:a16="http://schemas.microsoft.com/office/drawing/2014/main" id="{E6851635-6F6F-4C97-9196-53ACC0FA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642350"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Box 3">
            <a:extLst>
              <a:ext uri="{FF2B5EF4-FFF2-40B4-BE49-F238E27FC236}">
                <a16:creationId xmlns:a16="http://schemas.microsoft.com/office/drawing/2014/main" id="{D6828E98-C902-4711-B1FA-547979646A64}"/>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8C806B8C-FD83-449C-A762-31E289A989FA}"/>
              </a:ext>
            </a:extLst>
          </p:cNvPr>
          <p:cNvSpPr>
            <a:spLocks noGrp="1"/>
          </p:cNvSpPr>
          <p:nvPr>
            <p:ph type="title"/>
          </p:nvPr>
        </p:nvSpPr>
        <p:spPr/>
        <p:txBody>
          <a:bodyPr/>
          <a:lstStyle/>
          <a:p>
            <a:r>
              <a:rPr lang="en-US" altLang="en-US"/>
              <a:t>Increased CO2 -&gt; Warming</a:t>
            </a:r>
          </a:p>
        </p:txBody>
      </p:sp>
      <p:sp>
        <p:nvSpPr>
          <p:cNvPr id="167939" name="Content Placeholder 2">
            <a:extLst>
              <a:ext uri="{FF2B5EF4-FFF2-40B4-BE49-F238E27FC236}">
                <a16:creationId xmlns:a16="http://schemas.microsoft.com/office/drawing/2014/main" id="{5C3484E7-0879-43D6-94AF-758174EA12DC}"/>
              </a:ext>
            </a:extLst>
          </p:cNvPr>
          <p:cNvSpPr>
            <a:spLocks noGrp="1"/>
          </p:cNvSpPr>
          <p:nvPr>
            <p:ph idx="1"/>
          </p:nvPr>
        </p:nvSpPr>
        <p:spPr/>
        <p:txBody>
          <a:bodyPr/>
          <a:lstStyle/>
          <a:p>
            <a:endParaRPr lang="en-US" altLang="en-US"/>
          </a:p>
        </p:txBody>
      </p:sp>
      <p:pic>
        <p:nvPicPr>
          <p:cNvPr id="167940" name="Picture 2">
            <a:extLst>
              <a:ext uri="{FF2B5EF4-FFF2-40B4-BE49-F238E27FC236}">
                <a16:creationId xmlns:a16="http://schemas.microsoft.com/office/drawing/2014/main" id="{DEA1D3C7-BF16-41D8-B81C-B09DF9DF9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995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5FA58C-DFC1-4647-A05C-C25816A9A4B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39" name="Title 1">
            <a:extLst>
              <a:ext uri="{FF2B5EF4-FFF2-40B4-BE49-F238E27FC236}">
                <a16:creationId xmlns:a16="http://schemas.microsoft.com/office/drawing/2014/main" id="{2C275564-85DD-49CE-99A8-E1D3F822577C}"/>
              </a:ext>
            </a:extLst>
          </p:cNvPr>
          <p:cNvSpPr>
            <a:spLocks noGrp="1"/>
          </p:cNvSpPr>
          <p:nvPr>
            <p:ph type="title"/>
          </p:nvPr>
        </p:nvSpPr>
        <p:spPr/>
        <p:txBody>
          <a:bodyPr/>
          <a:lstStyle/>
          <a:p>
            <a:r>
              <a:rPr lang="en-US" altLang="en-US"/>
              <a:t>The League of Nations</a:t>
            </a:r>
          </a:p>
        </p:txBody>
      </p:sp>
      <p:pic>
        <p:nvPicPr>
          <p:cNvPr id="14340" name="Picture 3">
            <a:extLst>
              <a:ext uri="{FF2B5EF4-FFF2-40B4-BE49-F238E27FC236}">
                <a16:creationId xmlns:a16="http://schemas.microsoft.com/office/drawing/2014/main" id="{8DC86659-591D-4D26-8433-2A334A1ECB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066800"/>
            <a:ext cx="89868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3854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ACF1715B-59E6-4715-9A7B-88F8E30B74EB}"/>
              </a:ext>
            </a:extLst>
          </p:cNvPr>
          <p:cNvSpPr>
            <a:spLocks noGrp="1"/>
          </p:cNvSpPr>
          <p:nvPr>
            <p:ph type="title"/>
          </p:nvPr>
        </p:nvSpPr>
        <p:spPr/>
        <p:txBody>
          <a:bodyPr/>
          <a:lstStyle/>
          <a:p>
            <a:r>
              <a:rPr lang="en-US" altLang="en-US"/>
              <a:t>Global Potential Energy</a:t>
            </a:r>
          </a:p>
        </p:txBody>
      </p:sp>
      <p:sp>
        <p:nvSpPr>
          <p:cNvPr id="172035" name="Content Placeholder 2">
            <a:extLst>
              <a:ext uri="{FF2B5EF4-FFF2-40B4-BE49-F238E27FC236}">
                <a16:creationId xmlns:a16="http://schemas.microsoft.com/office/drawing/2014/main" id="{2527F7F7-AFA6-4B1D-B6B1-D777253C9383}"/>
              </a:ext>
            </a:extLst>
          </p:cNvPr>
          <p:cNvSpPr>
            <a:spLocks noGrp="1"/>
          </p:cNvSpPr>
          <p:nvPr>
            <p:ph idx="1"/>
          </p:nvPr>
        </p:nvSpPr>
        <p:spPr/>
        <p:txBody>
          <a:bodyPr/>
          <a:lstStyle/>
          <a:p>
            <a:endParaRPr lang="en-US" altLang="en-US"/>
          </a:p>
        </p:txBody>
      </p:sp>
      <p:pic>
        <p:nvPicPr>
          <p:cNvPr id="172036" name="Picture 2">
            <a:extLst>
              <a:ext uri="{FF2B5EF4-FFF2-40B4-BE49-F238E27FC236}">
                <a16:creationId xmlns:a16="http://schemas.microsoft.com/office/drawing/2014/main" id="{A0AA046A-7731-4B68-8342-755BEEF87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27125"/>
            <a:ext cx="7924800" cy="5564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70A1443-5BBE-49CE-95C1-A58BB5D24038}"/>
              </a:ext>
            </a:extLst>
          </p:cNvPr>
          <p:cNvSpPr>
            <a:spLocks noGrp="1"/>
          </p:cNvSpPr>
          <p:nvPr>
            <p:ph type="title"/>
          </p:nvPr>
        </p:nvSpPr>
        <p:spPr/>
        <p:txBody>
          <a:bodyPr/>
          <a:lstStyle/>
          <a:p>
            <a:r>
              <a:rPr lang="en-US" altLang="en-US"/>
              <a:t>Nuclear Arsenal</a:t>
            </a:r>
          </a:p>
        </p:txBody>
      </p:sp>
      <p:sp>
        <p:nvSpPr>
          <p:cNvPr id="175107" name="Content Placeholder 2">
            <a:extLst>
              <a:ext uri="{FF2B5EF4-FFF2-40B4-BE49-F238E27FC236}">
                <a16:creationId xmlns:a16="http://schemas.microsoft.com/office/drawing/2014/main" id="{B2AA001B-329E-4EF4-9744-F7E3EA408056}"/>
              </a:ext>
            </a:extLst>
          </p:cNvPr>
          <p:cNvSpPr>
            <a:spLocks noGrp="1"/>
          </p:cNvSpPr>
          <p:nvPr>
            <p:ph idx="1"/>
          </p:nvPr>
        </p:nvSpPr>
        <p:spPr/>
        <p:txBody>
          <a:bodyPr/>
          <a:lstStyle/>
          <a:p>
            <a:r>
              <a:rPr lang="en-US" altLang="en-US"/>
              <a:t>Imagine, a room, awash in gasoline. And there are two implacable enemies in that room. One of them has 9,000 matches. The other has 7,000 matches. Each of them is concerned about who’s ahead, who’s stronger. Well, that's the kind of situation we are actually in.</a:t>
            </a:r>
          </a:p>
          <a:p>
            <a:pPr lvl="1"/>
            <a:r>
              <a:rPr lang="en-US" altLang="en-US"/>
              <a:t>Carl Segan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7C72D0E2-9C17-4089-B1DE-8AFF7F134A2F}"/>
              </a:ext>
            </a:extLst>
          </p:cNvPr>
          <p:cNvSpPr>
            <a:spLocks noGrp="1"/>
          </p:cNvSpPr>
          <p:nvPr>
            <p:ph type="title"/>
          </p:nvPr>
        </p:nvSpPr>
        <p:spPr/>
        <p:txBody>
          <a:bodyPr/>
          <a:lstStyle/>
          <a:p>
            <a:r>
              <a:rPr lang="en-US" altLang="en-US"/>
              <a:t>Arctic Ice Extent 2010</a:t>
            </a:r>
          </a:p>
        </p:txBody>
      </p:sp>
      <p:sp>
        <p:nvSpPr>
          <p:cNvPr id="176131" name="Content Placeholder 2">
            <a:extLst>
              <a:ext uri="{FF2B5EF4-FFF2-40B4-BE49-F238E27FC236}">
                <a16:creationId xmlns:a16="http://schemas.microsoft.com/office/drawing/2014/main" id="{6CC8FE51-F954-4C03-B7BA-70E9BC52B6A3}"/>
              </a:ext>
            </a:extLst>
          </p:cNvPr>
          <p:cNvSpPr>
            <a:spLocks noGrp="1"/>
          </p:cNvSpPr>
          <p:nvPr>
            <p:ph idx="1"/>
          </p:nvPr>
        </p:nvSpPr>
        <p:spPr/>
        <p:txBody>
          <a:bodyPr/>
          <a:lstStyle/>
          <a:p>
            <a:endParaRPr lang="en-US" altLang="en-US"/>
          </a:p>
        </p:txBody>
      </p:sp>
      <p:pic>
        <p:nvPicPr>
          <p:cNvPr id="176132" name="Picture 3">
            <a:extLst>
              <a:ext uri="{FF2B5EF4-FFF2-40B4-BE49-F238E27FC236}">
                <a16:creationId xmlns:a16="http://schemas.microsoft.com/office/drawing/2014/main" id="{BC544EB2-11EB-47E1-B6A0-1F811853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92213"/>
            <a:ext cx="6477000" cy="469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133" name="TextBox 4">
            <a:extLst>
              <a:ext uri="{FF2B5EF4-FFF2-40B4-BE49-F238E27FC236}">
                <a16:creationId xmlns:a16="http://schemas.microsoft.com/office/drawing/2014/main" id="{347F0FB0-BD0B-4ECD-988F-4FCD97B5D952}"/>
              </a:ext>
            </a:extLst>
          </p:cNvPr>
          <p:cNvSpPr txBox="1">
            <a:spLocks noChangeArrowheads="1"/>
          </p:cNvSpPr>
          <p:nvPr/>
        </p:nvSpPr>
        <p:spPr bwMode="auto">
          <a:xfrm>
            <a:off x="1600200" y="6488113"/>
            <a:ext cx="657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Magenta line indicates median ice extent for 1979-2000, NOAA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DE5E00-E5FB-4BFE-A610-C0E938611DC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26" name="Picture 2">
            <a:extLst>
              <a:ext uri="{FF2B5EF4-FFF2-40B4-BE49-F238E27FC236}">
                <a16:creationId xmlns:a16="http://schemas.microsoft.com/office/drawing/2014/main" id="{23157238-9835-D0BA-D1C0-A44D951A9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25545"/>
            <a:ext cx="9060094" cy="46110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0C7942-3E53-4445-A85C-55F8AF5B88DC}"/>
              </a:ext>
            </a:extLst>
          </p:cNvPr>
          <p:cNvSpPr>
            <a:spLocks noGrp="1"/>
          </p:cNvSpPr>
          <p:nvPr>
            <p:ph type="title"/>
          </p:nvPr>
        </p:nvSpPr>
        <p:spPr>
          <a:xfrm>
            <a:off x="0" y="0"/>
            <a:ext cx="7924800" cy="1143000"/>
          </a:xfrm>
        </p:spPr>
        <p:txBody>
          <a:bodyPr/>
          <a:lstStyle/>
          <a:p>
            <a:r>
              <a:rPr lang="en-US" dirty="0"/>
              <a:t>British Empire</a:t>
            </a:r>
          </a:p>
        </p:txBody>
      </p:sp>
      <p:pic>
        <p:nvPicPr>
          <p:cNvPr id="5" name="Picture 4">
            <a:extLst>
              <a:ext uri="{FF2B5EF4-FFF2-40B4-BE49-F238E27FC236}">
                <a16:creationId xmlns:a16="http://schemas.microsoft.com/office/drawing/2014/main" id="{8CD8796F-E9BF-41C2-89BD-AEE3C3261FC2}"/>
              </a:ext>
            </a:extLst>
          </p:cNvPr>
          <p:cNvPicPr>
            <a:picLocks noChangeAspect="1"/>
          </p:cNvPicPr>
          <p:nvPr/>
        </p:nvPicPr>
        <p:blipFill>
          <a:blip r:embed="rId4"/>
          <a:stretch>
            <a:fillRect/>
          </a:stretch>
        </p:blipFill>
        <p:spPr>
          <a:xfrm>
            <a:off x="5239214" y="76200"/>
            <a:ext cx="3828586" cy="1914293"/>
          </a:xfrm>
          <a:prstGeom prst="rect">
            <a:avLst/>
          </a:prstGeom>
        </p:spPr>
      </p:pic>
      <p:sp>
        <p:nvSpPr>
          <p:cNvPr id="6" name="Rectangle 5"/>
          <p:cNvSpPr/>
          <p:nvPr/>
        </p:nvSpPr>
        <p:spPr>
          <a:xfrm>
            <a:off x="2590800" y="6557929"/>
            <a:ext cx="6545494" cy="307777"/>
          </a:xfrm>
          <a:prstGeom prst="rect">
            <a:avLst/>
          </a:prstGeom>
        </p:spPr>
        <p:txBody>
          <a:bodyPr wrap="square">
            <a:spAutoFit/>
          </a:bodyPr>
          <a:lstStyle/>
          <a:p>
            <a:pPr algn="r"/>
            <a:r>
              <a:rPr lang="en-US" sz="1400" dirty="0"/>
              <a:t>https://en.wikipedia.org/wiki/Territorial_evolution_of_the_British_Empire</a:t>
            </a:r>
          </a:p>
        </p:txBody>
      </p:sp>
      <p:sp>
        <p:nvSpPr>
          <p:cNvPr id="7" name="Rectangle 6"/>
          <p:cNvSpPr/>
          <p:nvPr/>
        </p:nvSpPr>
        <p:spPr>
          <a:xfrm>
            <a:off x="152400" y="1066800"/>
            <a:ext cx="4572000" cy="646331"/>
          </a:xfrm>
          <a:prstGeom prst="rect">
            <a:avLst/>
          </a:prstGeom>
        </p:spPr>
        <p:txBody>
          <a:bodyPr>
            <a:spAutoFit/>
          </a:bodyPr>
          <a:lstStyle/>
          <a:p>
            <a:r>
              <a:rPr lang="en-US" dirty="0"/>
              <a:t>In 1913, Britain held sway over 412 million people, 1/4 the earths population</a:t>
            </a:r>
          </a:p>
        </p:txBody>
      </p:sp>
    </p:spTree>
    <p:extLst>
      <p:ext uri="{BB962C8B-B14F-4D97-AF65-F5344CB8AC3E}">
        <p14:creationId xmlns:p14="http://schemas.microsoft.com/office/powerpoint/2010/main" val="20177321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20DE40-6C55-457D-868E-2B327D839EEF}"/>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8179" name="Title 1">
            <a:extLst>
              <a:ext uri="{FF2B5EF4-FFF2-40B4-BE49-F238E27FC236}">
                <a16:creationId xmlns:a16="http://schemas.microsoft.com/office/drawing/2014/main" id="{568AF4E1-7370-4D68-88AA-90804165F245}"/>
              </a:ext>
            </a:extLst>
          </p:cNvPr>
          <p:cNvSpPr>
            <a:spLocks noGrp="1"/>
          </p:cNvSpPr>
          <p:nvPr>
            <p:ph type="title"/>
          </p:nvPr>
        </p:nvSpPr>
        <p:spPr/>
        <p:txBody>
          <a:bodyPr/>
          <a:lstStyle/>
          <a:p>
            <a:r>
              <a:rPr lang="en-US" altLang="en-US"/>
              <a:t>Greenland Ice Melt</a:t>
            </a:r>
          </a:p>
        </p:txBody>
      </p:sp>
      <p:sp>
        <p:nvSpPr>
          <p:cNvPr id="178180" name="Content Placeholder 2">
            <a:extLst>
              <a:ext uri="{FF2B5EF4-FFF2-40B4-BE49-F238E27FC236}">
                <a16:creationId xmlns:a16="http://schemas.microsoft.com/office/drawing/2014/main" id="{D224026E-80DC-4B81-B49C-4921C54A0F5A}"/>
              </a:ext>
            </a:extLst>
          </p:cNvPr>
          <p:cNvSpPr>
            <a:spLocks noGrp="1"/>
          </p:cNvSpPr>
          <p:nvPr>
            <p:ph idx="1"/>
          </p:nvPr>
        </p:nvSpPr>
        <p:spPr/>
        <p:txBody>
          <a:bodyPr/>
          <a:lstStyle/>
          <a:p>
            <a:endParaRPr lang="en-US" altLang="en-US"/>
          </a:p>
        </p:txBody>
      </p:sp>
      <p:pic>
        <p:nvPicPr>
          <p:cNvPr id="178181" name="Picture 2">
            <a:extLst>
              <a:ext uri="{FF2B5EF4-FFF2-40B4-BE49-F238E27FC236}">
                <a16:creationId xmlns:a16="http://schemas.microsoft.com/office/drawing/2014/main" id="{5C9A0D85-1789-4AA5-AEBE-EC205FAD0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5525"/>
            <a:ext cx="6410325"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2" name="TextBox 3">
            <a:extLst>
              <a:ext uri="{FF2B5EF4-FFF2-40B4-BE49-F238E27FC236}">
                <a16:creationId xmlns:a16="http://schemas.microsoft.com/office/drawing/2014/main" id="{0F0DC2D8-5C35-45B3-BC30-1F9AE0C370A2}"/>
              </a:ext>
            </a:extLst>
          </p:cNvPr>
          <p:cNvSpPr txBox="1">
            <a:spLocks noChangeArrowheads="1"/>
          </p:cNvSpPr>
          <p:nvPr/>
        </p:nvSpPr>
        <p:spPr bwMode="auto">
          <a:xfrm>
            <a:off x="8323263" y="635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pic>
        <p:nvPicPr>
          <p:cNvPr id="178183" name="Picture 5">
            <a:extLst>
              <a:ext uri="{FF2B5EF4-FFF2-40B4-BE49-F238E27FC236}">
                <a16:creationId xmlns:a16="http://schemas.microsoft.com/office/drawing/2014/main" id="{0250D7FB-1D17-4F4F-95FC-338EDADF4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4572000"/>
            <a:ext cx="3386137"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2D575CDC-F883-46B0-AFB1-2E3DDEF98967}"/>
              </a:ext>
            </a:extLst>
          </p:cNvPr>
          <p:cNvSpPr>
            <a:spLocks noGrp="1"/>
          </p:cNvSpPr>
          <p:nvPr>
            <p:ph type="title"/>
          </p:nvPr>
        </p:nvSpPr>
        <p:spPr/>
        <p:txBody>
          <a:bodyPr/>
          <a:lstStyle/>
          <a:p>
            <a:pPr eaLnBrk="1" hangingPunct="1"/>
            <a:r>
              <a:rPr lang="en-US" altLang="en-US"/>
              <a:t>World Phosphorus Reserves</a:t>
            </a:r>
          </a:p>
        </p:txBody>
      </p:sp>
      <p:sp>
        <p:nvSpPr>
          <p:cNvPr id="180227" name="Content Placeholder 2">
            <a:extLst>
              <a:ext uri="{FF2B5EF4-FFF2-40B4-BE49-F238E27FC236}">
                <a16:creationId xmlns:a16="http://schemas.microsoft.com/office/drawing/2014/main" id="{BE672114-5700-4324-9398-45483A92608B}"/>
              </a:ext>
            </a:extLst>
          </p:cNvPr>
          <p:cNvSpPr>
            <a:spLocks noGrp="1"/>
          </p:cNvSpPr>
          <p:nvPr>
            <p:ph idx="1"/>
          </p:nvPr>
        </p:nvSpPr>
        <p:spPr/>
        <p:txBody>
          <a:bodyPr/>
          <a:lstStyle/>
          <a:p>
            <a:pPr eaLnBrk="1" hangingPunct="1"/>
            <a:endParaRPr lang="en-US" altLang="en-US"/>
          </a:p>
        </p:txBody>
      </p:sp>
      <p:sp>
        <p:nvSpPr>
          <p:cNvPr id="180228" name="TextBox 3">
            <a:extLst>
              <a:ext uri="{FF2B5EF4-FFF2-40B4-BE49-F238E27FC236}">
                <a16:creationId xmlns:a16="http://schemas.microsoft.com/office/drawing/2014/main" id="{7F9BBBF5-FCAD-4E0C-B9D3-71390702C036}"/>
              </a:ext>
            </a:extLst>
          </p:cNvPr>
          <p:cNvSpPr txBox="1">
            <a:spLocks noChangeArrowheads="1"/>
          </p:cNvSpPr>
          <p:nvPr/>
        </p:nvSpPr>
        <p:spPr bwMode="auto">
          <a:xfrm>
            <a:off x="1371600" y="6488113"/>
            <a:ext cx="6237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http://www.thebrokeronline.eu/en/Articles/Peak-phosphorus</a:t>
            </a:r>
          </a:p>
        </p:txBody>
      </p:sp>
      <p:pic>
        <p:nvPicPr>
          <p:cNvPr id="180229" name="Picture 3">
            <a:extLst>
              <a:ext uri="{FF2B5EF4-FFF2-40B4-BE49-F238E27FC236}">
                <a16:creationId xmlns:a16="http://schemas.microsoft.com/office/drawing/2014/main" id="{1F446DC3-D0BE-464C-8D55-F2BA2509C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00138"/>
            <a:ext cx="7964488"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9E67AD-1DEF-48C7-AD7D-B2F89730369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2275" name="Title 1">
            <a:extLst>
              <a:ext uri="{FF2B5EF4-FFF2-40B4-BE49-F238E27FC236}">
                <a16:creationId xmlns:a16="http://schemas.microsoft.com/office/drawing/2014/main" id="{8C775164-E7CD-473C-BC98-1869B9CEF2D6}"/>
              </a:ext>
            </a:extLst>
          </p:cNvPr>
          <p:cNvSpPr>
            <a:spLocks noGrp="1"/>
          </p:cNvSpPr>
          <p:nvPr>
            <p:ph type="title"/>
          </p:nvPr>
        </p:nvSpPr>
        <p:spPr/>
        <p:txBody>
          <a:bodyPr/>
          <a:lstStyle/>
          <a:p>
            <a:pPr eaLnBrk="1" hangingPunct="1"/>
            <a:endParaRPr lang="en-US" altLang="en-US"/>
          </a:p>
        </p:txBody>
      </p:sp>
      <p:sp>
        <p:nvSpPr>
          <p:cNvPr id="182276" name="Content Placeholder 2">
            <a:extLst>
              <a:ext uri="{FF2B5EF4-FFF2-40B4-BE49-F238E27FC236}">
                <a16:creationId xmlns:a16="http://schemas.microsoft.com/office/drawing/2014/main" id="{C869F814-2C94-4A30-8446-EA05A247BF2C}"/>
              </a:ext>
            </a:extLst>
          </p:cNvPr>
          <p:cNvSpPr>
            <a:spLocks noGrp="1"/>
          </p:cNvSpPr>
          <p:nvPr>
            <p:ph idx="1"/>
          </p:nvPr>
        </p:nvSpPr>
        <p:spPr/>
        <p:txBody>
          <a:bodyPr/>
          <a:lstStyle/>
          <a:p>
            <a:pPr eaLnBrk="1" hangingPunct="1"/>
            <a:endParaRPr lang="en-US" altLang="en-US"/>
          </a:p>
        </p:txBody>
      </p:sp>
      <p:pic>
        <p:nvPicPr>
          <p:cNvPr id="182277" name="Picture 5">
            <a:extLst>
              <a:ext uri="{FF2B5EF4-FFF2-40B4-BE49-F238E27FC236}">
                <a16:creationId xmlns:a16="http://schemas.microsoft.com/office/drawing/2014/main" id="{FAD29F91-EE78-47FF-810A-4EDD408AA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72575"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3A7DF0-C8C8-4255-8624-0870D8B7897E}"/>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4323" name="Title 3">
            <a:extLst>
              <a:ext uri="{FF2B5EF4-FFF2-40B4-BE49-F238E27FC236}">
                <a16:creationId xmlns:a16="http://schemas.microsoft.com/office/drawing/2014/main" id="{E3BB332E-A8E7-4200-ACA3-9576E02606D5}"/>
              </a:ext>
            </a:extLst>
          </p:cNvPr>
          <p:cNvSpPr>
            <a:spLocks noGrp="1"/>
          </p:cNvSpPr>
          <p:nvPr>
            <p:ph type="title"/>
          </p:nvPr>
        </p:nvSpPr>
        <p:spPr/>
        <p:txBody>
          <a:bodyPr/>
          <a:lstStyle/>
          <a:p>
            <a:pPr eaLnBrk="1" hangingPunct="1"/>
            <a:endParaRPr lang="en-US" altLang="en-US"/>
          </a:p>
        </p:txBody>
      </p:sp>
      <p:sp>
        <p:nvSpPr>
          <p:cNvPr id="184324" name="Content Placeholder 4">
            <a:extLst>
              <a:ext uri="{FF2B5EF4-FFF2-40B4-BE49-F238E27FC236}">
                <a16:creationId xmlns:a16="http://schemas.microsoft.com/office/drawing/2014/main" id="{33A5F4CF-E809-4B81-96E9-76312ECBBB0D}"/>
              </a:ext>
            </a:extLst>
          </p:cNvPr>
          <p:cNvSpPr>
            <a:spLocks noGrp="1"/>
          </p:cNvSpPr>
          <p:nvPr>
            <p:ph idx="1"/>
          </p:nvPr>
        </p:nvSpPr>
        <p:spPr/>
        <p:txBody>
          <a:bodyPr/>
          <a:lstStyle/>
          <a:p>
            <a:pPr eaLnBrk="1" hangingPunct="1"/>
            <a:endParaRPr lang="en-US" altLang="en-US"/>
          </a:p>
        </p:txBody>
      </p:sp>
      <p:pic>
        <p:nvPicPr>
          <p:cNvPr id="184325" name="Picture 5">
            <a:extLst>
              <a:ext uri="{FF2B5EF4-FFF2-40B4-BE49-F238E27FC236}">
                <a16:creationId xmlns:a16="http://schemas.microsoft.com/office/drawing/2014/main" id="{67A3AF83-BFF9-4CA1-A6A2-0B1C96EFE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91440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06AFDA-AB06-41E0-BE0A-385EE27B5D18}"/>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6371" name="Title 1">
            <a:extLst>
              <a:ext uri="{FF2B5EF4-FFF2-40B4-BE49-F238E27FC236}">
                <a16:creationId xmlns:a16="http://schemas.microsoft.com/office/drawing/2014/main" id="{337979A0-1630-4729-B3E4-13252DDB5A34}"/>
              </a:ext>
            </a:extLst>
          </p:cNvPr>
          <p:cNvSpPr>
            <a:spLocks noGrp="1"/>
          </p:cNvSpPr>
          <p:nvPr>
            <p:ph type="title"/>
          </p:nvPr>
        </p:nvSpPr>
        <p:spPr/>
        <p:txBody>
          <a:bodyPr/>
          <a:lstStyle/>
          <a:p>
            <a:pPr eaLnBrk="1" hangingPunct="1"/>
            <a:r>
              <a:rPr lang="en-US" altLang="en-US"/>
              <a:t>Change in Cereal Production</a:t>
            </a:r>
          </a:p>
        </p:txBody>
      </p:sp>
      <p:pic>
        <p:nvPicPr>
          <p:cNvPr id="186372" name="Picture 2">
            <a:extLst>
              <a:ext uri="{FF2B5EF4-FFF2-40B4-BE49-F238E27FC236}">
                <a16:creationId xmlns:a16="http://schemas.microsoft.com/office/drawing/2014/main" id="{81C06535-B229-4C26-AA6D-7BAD0AB73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371600"/>
            <a:ext cx="9067800"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3" name="TextBox 3">
            <a:extLst>
              <a:ext uri="{FF2B5EF4-FFF2-40B4-BE49-F238E27FC236}">
                <a16:creationId xmlns:a16="http://schemas.microsoft.com/office/drawing/2014/main" id="{8C4E8CDD-E7F0-40B7-BE8F-C60A2CA6C8AA}"/>
              </a:ext>
            </a:extLst>
          </p:cNvPr>
          <p:cNvSpPr txBox="1">
            <a:spLocks noChangeArrowheads="1"/>
          </p:cNvSpPr>
          <p:nvPr/>
        </p:nvSpPr>
        <p:spPr bwMode="auto">
          <a:xfrm>
            <a:off x="76200" y="6235700"/>
            <a:ext cx="904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Gornall, Implications of climate change for agricultural productivity in the early twenty-first century,</a:t>
            </a:r>
          </a:p>
          <a:p>
            <a:pPr eaLnBrk="1" hangingPunct="1">
              <a:spcBef>
                <a:spcPct val="0"/>
              </a:spcBef>
              <a:buFontTx/>
              <a:buNone/>
            </a:pPr>
            <a:r>
              <a:rPr lang="en-US" altLang="en-US" sz="1600"/>
              <a:t>The Royal Society, Biological Sciences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5FA712-30B9-434C-A76E-FCCFCA98DC1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8419" name="Title 1">
            <a:extLst>
              <a:ext uri="{FF2B5EF4-FFF2-40B4-BE49-F238E27FC236}">
                <a16:creationId xmlns:a16="http://schemas.microsoft.com/office/drawing/2014/main" id="{DD90FF5C-3230-48D9-8B57-2CD52CC310E2}"/>
              </a:ext>
            </a:extLst>
          </p:cNvPr>
          <p:cNvSpPr>
            <a:spLocks noGrp="1"/>
          </p:cNvSpPr>
          <p:nvPr>
            <p:ph type="title"/>
          </p:nvPr>
        </p:nvSpPr>
        <p:spPr>
          <a:xfrm>
            <a:off x="-34925" y="0"/>
            <a:ext cx="7924800" cy="914400"/>
          </a:xfrm>
        </p:spPr>
        <p:txBody>
          <a:bodyPr/>
          <a:lstStyle/>
          <a:p>
            <a:r>
              <a:rPr lang="en-US" altLang="en-US"/>
              <a:t>World Happiness Map</a:t>
            </a:r>
          </a:p>
        </p:txBody>
      </p:sp>
      <p:sp>
        <p:nvSpPr>
          <p:cNvPr id="188420" name="Content Placeholder 2">
            <a:extLst>
              <a:ext uri="{FF2B5EF4-FFF2-40B4-BE49-F238E27FC236}">
                <a16:creationId xmlns:a16="http://schemas.microsoft.com/office/drawing/2014/main" id="{42C02F90-731E-4766-BEFD-FE7F658E4D59}"/>
              </a:ext>
            </a:extLst>
          </p:cNvPr>
          <p:cNvSpPr>
            <a:spLocks noGrp="1"/>
          </p:cNvSpPr>
          <p:nvPr>
            <p:ph idx="1"/>
          </p:nvPr>
        </p:nvSpPr>
        <p:spPr>
          <a:xfrm>
            <a:off x="0" y="5486400"/>
            <a:ext cx="8991600" cy="1371600"/>
          </a:xfrm>
          <a:solidFill>
            <a:schemeClr val="bg1"/>
          </a:solidFill>
        </p:spPr>
        <p:txBody>
          <a:bodyPr/>
          <a:lstStyle/>
          <a:p>
            <a:r>
              <a:rPr lang="en-US" altLang="en-US" sz="2000"/>
              <a:t>The results of Columbia University's World Happiness Report, mapped. (Max Fisher/The Washington Post) </a:t>
            </a:r>
          </a:p>
          <a:p>
            <a:r>
              <a:rPr lang="en-US" altLang="en-US" sz="2000"/>
              <a:t>The United States ranks 17th of the 156 ranked countries, behind Mexico (16) and Panama (15).</a:t>
            </a:r>
          </a:p>
        </p:txBody>
      </p:sp>
      <p:pic>
        <p:nvPicPr>
          <p:cNvPr id="188421" name="Picture 3">
            <a:extLst>
              <a:ext uri="{FF2B5EF4-FFF2-40B4-BE49-F238E27FC236}">
                <a16:creationId xmlns:a16="http://schemas.microsoft.com/office/drawing/2014/main" id="{CEDDB428-BA7D-4868-ADBD-91B2AFA20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9963"/>
            <a:ext cx="9032875" cy="446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1EBF5596-F2E6-4034-9605-390CA8834203}"/>
              </a:ext>
            </a:extLst>
          </p:cNvPr>
          <p:cNvSpPr>
            <a:spLocks noGrp="1"/>
          </p:cNvSpPr>
          <p:nvPr>
            <p:ph type="title"/>
          </p:nvPr>
        </p:nvSpPr>
        <p:spPr>
          <a:xfrm>
            <a:off x="1219200" y="152400"/>
            <a:ext cx="8229600" cy="1143000"/>
          </a:xfrm>
        </p:spPr>
        <p:txBody>
          <a:bodyPr/>
          <a:lstStyle/>
          <a:p>
            <a:r>
              <a:rPr lang="en-US" altLang="en-US"/>
              <a:t>Risks to human happiness</a:t>
            </a:r>
          </a:p>
        </p:txBody>
      </p:sp>
      <p:sp>
        <p:nvSpPr>
          <p:cNvPr id="190467" name="Text Placeholder 4">
            <a:extLst>
              <a:ext uri="{FF2B5EF4-FFF2-40B4-BE49-F238E27FC236}">
                <a16:creationId xmlns:a16="http://schemas.microsoft.com/office/drawing/2014/main" id="{F601A5B1-872C-49BF-B0CB-A7A3ED4ACA79}"/>
              </a:ext>
            </a:extLst>
          </p:cNvPr>
          <p:cNvSpPr>
            <a:spLocks noGrp="1"/>
          </p:cNvSpPr>
          <p:nvPr>
            <p:ph type="body" idx="1"/>
          </p:nvPr>
        </p:nvSpPr>
        <p:spPr>
          <a:xfrm>
            <a:off x="1219200" y="1412875"/>
            <a:ext cx="4040188" cy="639763"/>
          </a:xfrm>
        </p:spPr>
        <p:txBody>
          <a:bodyPr/>
          <a:lstStyle/>
          <a:p>
            <a:r>
              <a:rPr lang="en-US" altLang="en-US"/>
              <a:t>Humans Need:</a:t>
            </a:r>
          </a:p>
        </p:txBody>
      </p:sp>
      <p:sp>
        <p:nvSpPr>
          <p:cNvPr id="190468" name="Content Placeholder 2">
            <a:extLst>
              <a:ext uri="{FF2B5EF4-FFF2-40B4-BE49-F238E27FC236}">
                <a16:creationId xmlns:a16="http://schemas.microsoft.com/office/drawing/2014/main" id="{99593D61-B8E4-4AF0-B7E8-437F97C1B7D1}"/>
              </a:ext>
            </a:extLst>
          </p:cNvPr>
          <p:cNvSpPr>
            <a:spLocks noGrp="1"/>
          </p:cNvSpPr>
          <p:nvPr>
            <p:ph sz="half" idx="2"/>
          </p:nvPr>
        </p:nvSpPr>
        <p:spPr>
          <a:xfrm>
            <a:off x="1219200" y="2052638"/>
            <a:ext cx="4040188" cy="3951287"/>
          </a:xfrm>
        </p:spPr>
        <p:txBody>
          <a:bodyPr/>
          <a:lstStyle/>
          <a:p>
            <a:r>
              <a:rPr lang="en-US" altLang="en-US"/>
              <a:t>Safe homes</a:t>
            </a:r>
          </a:p>
          <a:p>
            <a:r>
              <a:rPr lang="en-US" altLang="en-US"/>
              <a:t>Clean water</a:t>
            </a:r>
          </a:p>
          <a:p>
            <a:r>
              <a:rPr lang="en-US" altLang="en-US"/>
              <a:t>Good food</a:t>
            </a:r>
          </a:p>
          <a:p>
            <a:r>
              <a:rPr lang="en-US" altLang="en-US"/>
              <a:t>Socialization</a:t>
            </a:r>
          </a:p>
          <a:p>
            <a:r>
              <a:rPr lang="en-US" altLang="en-US"/>
              <a:t>Freedom</a:t>
            </a:r>
          </a:p>
          <a:p>
            <a:endParaRPr lang="en-US" altLang="en-US"/>
          </a:p>
        </p:txBody>
      </p:sp>
      <p:sp>
        <p:nvSpPr>
          <p:cNvPr id="190469" name="Text Placeholder 5">
            <a:extLst>
              <a:ext uri="{FF2B5EF4-FFF2-40B4-BE49-F238E27FC236}">
                <a16:creationId xmlns:a16="http://schemas.microsoft.com/office/drawing/2014/main" id="{0D4251C1-2092-4016-8E91-963DD287CF23}"/>
              </a:ext>
            </a:extLst>
          </p:cNvPr>
          <p:cNvSpPr>
            <a:spLocks noGrp="1"/>
          </p:cNvSpPr>
          <p:nvPr>
            <p:ph type="body" sz="quarter" idx="3"/>
          </p:nvPr>
        </p:nvSpPr>
        <p:spPr>
          <a:xfrm>
            <a:off x="5099050" y="1412875"/>
            <a:ext cx="4041775" cy="639763"/>
          </a:xfrm>
        </p:spPr>
        <p:txBody>
          <a:bodyPr/>
          <a:lstStyle/>
          <a:p>
            <a:r>
              <a:rPr lang="en-US" altLang="en-US"/>
              <a:t>Risks:</a:t>
            </a:r>
          </a:p>
        </p:txBody>
      </p:sp>
      <p:sp>
        <p:nvSpPr>
          <p:cNvPr id="4102" name="Content Placeholder 6">
            <a:extLst>
              <a:ext uri="{FF2B5EF4-FFF2-40B4-BE49-F238E27FC236}">
                <a16:creationId xmlns:a16="http://schemas.microsoft.com/office/drawing/2014/main" id="{87C56721-B4A4-4A02-8E9A-73BC73A5012B}"/>
              </a:ext>
            </a:extLst>
          </p:cNvPr>
          <p:cNvSpPr>
            <a:spLocks noGrp="1"/>
          </p:cNvSpPr>
          <p:nvPr>
            <p:ph sz="quarter" idx="4"/>
          </p:nvPr>
        </p:nvSpPr>
        <p:spPr>
          <a:xfrm>
            <a:off x="5099050" y="2052638"/>
            <a:ext cx="4041775" cy="3951287"/>
          </a:xfrm>
        </p:spPr>
        <p:txBody>
          <a:bodyPr/>
          <a:lstStyle/>
          <a:p>
            <a:pPr>
              <a:defRPr/>
            </a:pPr>
            <a:r>
              <a:rPr lang="en-US" altLang="en-US" dirty="0"/>
              <a:t>War/Armed Conflict</a:t>
            </a:r>
          </a:p>
          <a:p>
            <a:pPr>
              <a:defRPr/>
            </a:pPr>
            <a:r>
              <a:rPr lang="en-US" altLang="en-US" dirty="0"/>
              <a:t>Natural Disasters</a:t>
            </a:r>
          </a:p>
          <a:p>
            <a:pPr>
              <a:defRPr/>
            </a:pPr>
            <a:r>
              <a:rPr lang="en-US" altLang="en-US" dirty="0"/>
              <a:t>Totalitarian Governments</a:t>
            </a:r>
          </a:p>
          <a:p>
            <a:pPr>
              <a:defRPr/>
            </a:pPr>
            <a:r>
              <a:rPr lang="en-US" altLang="en-US" dirty="0"/>
              <a:t>Disease</a:t>
            </a:r>
          </a:p>
          <a:p>
            <a:pPr>
              <a:defRPr/>
            </a:pPr>
            <a:r>
              <a:rPr lang="en-US" altLang="en-US" dirty="0"/>
              <a:t>Famine</a:t>
            </a:r>
          </a:p>
          <a:p>
            <a:pPr>
              <a:defRPr/>
            </a:pPr>
            <a:r>
              <a:rPr lang="en-US" altLang="en-US" dirty="0"/>
              <a:t>Drought</a:t>
            </a:r>
          </a:p>
          <a:p>
            <a:pPr marL="0" indent="0">
              <a:buFontTx/>
              <a:buNone/>
              <a:defRPr/>
            </a:pPr>
            <a:endParaRPr lang="en-US" altLang="en-US" dirty="0"/>
          </a:p>
          <a:p>
            <a:pPr>
              <a:defRPr/>
            </a:pPr>
            <a:endParaRPr lang="en-US" altLang="en-US" dirty="0"/>
          </a:p>
          <a:p>
            <a:pPr>
              <a:defRPr/>
            </a:pPr>
            <a:endParaRPr lang="en-US" altLang="en-US" dirty="0"/>
          </a:p>
        </p:txBody>
      </p:sp>
      <p:pic>
        <p:nvPicPr>
          <p:cNvPr id="190471" name="Picture 7">
            <a:extLst>
              <a:ext uri="{FF2B5EF4-FFF2-40B4-BE49-F238E27FC236}">
                <a16:creationId xmlns:a16="http://schemas.microsoft.com/office/drawing/2014/main" id="{BD2F52A3-7CEF-40C4-8148-870C493DB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29200"/>
            <a:ext cx="32115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72" name="TextBox 1">
            <a:extLst>
              <a:ext uri="{FF2B5EF4-FFF2-40B4-BE49-F238E27FC236}">
                <a16:creationId xmlns:a16="http://schemas.microsoft.com/office/drawing/2014/main" id="{2F015D61-96E0-404B-8344-5EE339B8EED8}"/>
              </a:ext>
            </a:extLst>
          </p:cNvPr>
          <p:cNvSpPr txBox="1">
            <a:spLocks noChangeArrowheads="1"/>
          </p:cNvSpPr>
          <p:nvPr/>
        </p:nvSpPr>
        <p:spPr bwMode="auto">
          <a:xfrm>
            <a:off x="0" y="6550025"/>
            <a:ext cx="1747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Clean water council</a:t>
            </a:r>
          </a:p>
        </p:txBody>
      </p:sp>
      <p:pic>
        <p:nvPicPr>
          <p:cNvPr id="190473" name="Picture 9">
            <a:extLst>
              <a:ext uri="{FF2B5EF4-FFF2-40B4-BE49-F238E27FC236}">
                <a16:creationId xmlns:a16="http://schemas.microsoft.com/office/drawing/2014/main" id="{E3FF6AE7-C527-45BB-A58F-F68099F6D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029200"/>
            <a:ext cx="27828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4" name="Picture 8">
            <a:extLst>
              <a:ext uri="{FF2B5EF4-FFF2-40B4-BE49-F238E27FC236}">
                <a16:creationId xmlns:a16="http://schemas.microsoft.com/office/drawing/2014/main" id="{7D46424A-CC22-4311-95F2-249C2D0CA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029200"/>
            <a:ext cx="27574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5" name="Picture 6">
            <a:extLst>
              <a:ext uri="{FF2B5EF4-FFF2-40B4-BE49-F238E27FC236}">
                <a16:creationId xmlns:a16="http://schemas.microsoft.com/office/drawing/2014/main" id="{045E61A3-BD85-41DC-8566-4A7B4EC0E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5029200"/>
            <a:ext cx="2352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476" name="TextBox 11">
            <a:extLst>
              <a:ext uri="{FF2B5EF4-FFF2-40B4-BE49-F238E27FC236}">
                <a16:creationId xmlns:a16="http://schemas.microsoft.com/office/drawing/2014/main" id="{59130A42-7413-4D5C-B460-13332942A663}"/>
              </a:ext>
            </a:extLst>
          </p:cNvPr>
          <p:cNvSpPr txBox="1">
            <a:spLocks noChangeArrowheads="1"/>
          </p:cNvSpPr>
          <p:nvPr/>
        </p:nvSpPr>
        <p:spPr bwMode="auto">
          <a:xfrm>
            <a:off x="1981200" y="6578600"/>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NPR</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6">
            <a:extLst>
              <a:ext uri="{FF2B5EF4-FFF2-40B4-BE49-F238E27FC236}">
                <a16:creationId xmlns:a16="http://schemas.microsoft.com/office/drawing/2014/main" id="{4C29029E-0779-4C55-B995-A148D9F22C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
            <a:ext cx="761047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FF8A6D-3209-4ABA-95A1-FA82ADD566F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3539" name="Picture 6">
            <a:extLst>
              <a:ext uri="{FF2B5EF4-FFF2-40B4-BE49-F238E27FC236}">
                <a16:creationId xmlns:a16="http://schemas.microsoft.com/office/drawing/2014/main" id="{7832C9E3-A596-4595-A6BF-8A52020BBE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381000"/>
            <a:ext cx="91503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FBC47C-7CA9-4395-8BAB-34FA985AEDC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563" name="Title 1">
            <a:extLst>
              <a:ext uri="{FF2B5EF4-FFF2-40B4-BE49-F238E27FC236}">
                <a16:creationId xmlns:a16="http://schemas.microsoft.com/office/drawing/2014/main" id="{9E58EA5E-3820-4679-9A69-4F48D15060F2}"/>
              </a:ext>
            </a:extLst>
          </p:cNvPr>
          <p:cNvSpPr>
            <a:spLocks noGrp="1"/>
          </p:cNvSpPr>
          <p:nvPr>
            <p:ph type="title"/>
          </p:nvPr>
        </p:nvSpPr>
        <p:spPr/>
        <p:txBody>
          <a:bodyPr/>
          <a:lstStyle/>
          <a:p>
            <a:endParaRPr lang="en-US" altLang="en-US"/>
          </a:p>
        </p:txBody>
      </p:sp>
      <p:sp>
        <p:nvSpPr>
          <p:cNvPr id="194564" name="Text Placeholder 2">
            <a:extLst>
              <a:ext uri="{FF2B5EF4-FFF2-40B4-BE49-F238E27FC236}">
                <a16:creationId xmlns:a16="http://schemas.microsoft.com/office/drawing/2014/main" id="{B4E18E60-A823-472A-804F-B50430A32759}"/>
              </a:ext>
            </a:extLst>
          </p:cNvPr>
          <p:cNvSpPr>
            <a:spLocks noGrp="1"/>
          </p:cNvSpPr>
          <p:nvPr>
            <p:ph type="body" idx="1"/>
          </p:nvPr>
        </p:nvSpPr>
        <p:spPr/>
        <p:txBody>
          <a:bodyPr/>
          <a:lstStyle/>
          <a:p>
            <a:endParaRPr lang="en-US" altLang="en-US"/>
          </a:p>
        </p:txBody>
      </p:sp>
      <p:sp>
        <p:nvSpPr>
          <p:cNvPr id="194565" name="Content Placeholder 3">
            <a:extLst>
              <a:ext uri="{FF2B5EF4-FFF2-40B4-BE49-F238E27FC236}">
                <a16:creationId xmlns:a16="http://schemas.microsoft.com/office/drawing/2014/main" id="{E123F308-D04C-45B2-919D-00A10315FF0C}"/>
              </a:ext>
            </a:extLst>
          </p:cNvPr>
          <p:cNvSpPr>
            <a:spLocks noGrp="1"/>
          </p:cNvSpPr>
          <p:nvPr>
            <p:ph sz="half" idx="2"/>
          </p:nvPr>
        </p:nvSpPr>
        <p:spPr/>
        <p:txBody>
          <a:bodyPr/>
          <a:lstStyle/>
          <a:p>
            <a:endParaRPr lang="en-US" altLang="en-US"/>
          </a:p>
        </p:txBody>
      </p:sp>
      <p:sp>
        <p:nvSpPr>
          <p:cNvPr id="194566" name="Text Placeholder 4">
            <a:extLst>
              <a:ext uri="{FF2B5EF4-FFF2-40B4-BE49-F238E27FC236}">
                <a16:creationId xmlns:a16="http://schemas.microsoft.com/office/drawing/2014/main" id="{664314CD-D052-4583-8FBD-859D6F367C6D}"/>
              </a:ext>
            </a:extLst>
          </p:cNvPr>
          <p:cNvSpPr>
            <a:spLocks noGrp="1"/>
          </p:cNvSpPr>
          <p:nvPr>
            <p:ph type="body" sz="quarter" idx="3"/>
          </p:nvPr>
        </p:nvSpPr>
        <p:spPr/>
        <p:txBody>
          <a:bodyPr/>
          <a:lstStyle/>
          <a:p>
            <a:endParaRPr lang="en-US" altLang="en-US"/>
          </a:p>
        </p:txBody>
      </p:sp>
      <p:sp>
        <p:nvSpPr>
          <p:cNvPr id="194567" name="Content Placeholder 5">
            <a:extLst>
              <a:ext uri="{FF2B5EF4-FFF2-40B4-BE49-F238E27FC236}">
                <a16:creationId xmlns:a16="http://schemas.microsoft.com/office/drawing/2014/main" id="{1B2379CF-9235-4A40-B99D-603FD7FFAC8B}"/>
              </a:ext>
            </a:extLst>
          </p:cNvPr>
          <p:cNvSpPr>
            <a:spLocks noGrp="1"/>
          </p:cNvSpPr>
          <p:nvPr>
            <p:ph sz="quarter" idx="4"/>
          </p:nvPr>
        </p:nvSpPr>
        <p:spPr/>
        <p:txBody>
          <a:bodyPr/>
          <a:lstStyle/>
          <a:p>
            <a:endParaRPr lang="en-US" altLang="en-US"/>
          </a:p>
        </p:txBody>
      </p:sp>
      <p:pic>
        <p:nvPicPr>
          <p:cNvPr id="194568" name="Picture 6">
            <a:extLst>
              <a:ext uri="{FF2B5EF4-FFF2-40B4-BE49-F238E27FC236}">
                <a16:creationId xmlns:a16="http://schemas.microsoft.com/office/drawing/2014/main" id="{89C542F8-CC45-40F5-BD61-2CFC34E044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C31D0-1206-41DA-B51B-24FB378C639F}"/>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F1BD9181-C911-4AB3-BDC3-697A4ECAD249}"/>
              </a:ext>
            </a:extLst>
          </p:cNvPr>
          <p:cNvSpPr>
            <a:spLocks noGrp="1"/>
          </p:cNvSpPr>
          <p:nvPr>
            <p:ph type="title"/>
          </p:nvPr>
        </p:nvSpPr>
        <p:spPr>
          <a:xfrm>
            <a:off x="228600" y="76200"/>
            <a:ext cx="7924800" cy="1143000"/>
          </a:xfrm>
        </p:spPr>
        <p:txBody>
          <a:bodyPr/>
          <a:lstStyle/>
          <a:p>
            <a:r>
              <a:rPr lang="en-US" dirty="0"/>
              <a:t>Dominant Cultures</a:t>
            </a:r>
          </a:p>
        </p:txBody>
      </p:sp>
      <p:pic>
        <p:nvPicPr>
          <p:cNvPr id="6" name="Picture 5">
            <a:extLst>
              <a:ext uri="{FF2B5EF4-FFF2-40B4-BE49-F238E27FC236}">
                <a16:creationId xmlns:a16="http://schemas.microsoft.com/office/drawing/2014/main" id="{08504F5D-2AEF-487E-9A6B-272A2E958A63}"/>
              </a:ext>
            </a:extLst>
          </p:cNvPr>
          <p:cNvPicPr>
            <a:picLocks noChangeAspect="1"/>
          </p:cNvPicPr>
          <p:nvPr/>
        </p:nvPicPr>
        <p:blipFill>
          <a:blip r:embed="rId3"/>
          <a:stretch>
            <a:fillRect/>
          </a:stretch>
        </p:blipFill>
        <p:spPr>
          <a:xfrm>
            <a:off x="41097" y="1676400"/>
            <a:ext cx="9067800" cy="4356713"/>
          </a:xfrm>
          <a:prstGeom prst="rect">
            <a:avLst/>
          </a:prstGeom>
        </p:spPr>
      </p:pic>
      <p:sp>
        <p:nvSpPr>
          <p:cNvPr id="3" name="TextBox 2"/>
          <p:cNvSpPr txBox="1"/>
          <p:nvPr/>
        </p:nvSpPr>
        <p:spPr>
          <a:xfrm>
            <a:off x="5520374" y="6519446"/>
            <a:ext cx="3609771" cy="338554"/>
          </a:xfrm>
          <a:prstGeom prst="rect">
            <a:avLst/>
          </a:prstGeom>
          <a:noFill/>
        </p:spPr>
        <p:txBody>
          <a:bodyPr wrap="none" rtlCol="0">
            <a:spAutoFit/>
          </a:bodyPr>
          <a:lstStyle/>
          <a:p>
            <a:r>
              <a:rPr lang="en-US" sz="1600" dirty="0"/>
              <a:t>en.wikipedia.org/wiki/</a:t>
            </a:r>
            <a:r>
              <a:rPr lang="en-US" sz="1600" dirty="0" err="1"/>
              <a:t>Western_culture</a:t>
            </a:r>
            <a:endParaRPr lang="en-US" sz="1600" dirty="0"/>
          </a:p>
        </p:txBody>
      </p:sp>
    </p:spTree>
    <p:extLst>
      <p:ext uri="{BB962C8B-B14F-4D97-AF65-F5344CB8AC3E}">
        <p14:creationId xmlns:p14="http://schemas.microsoft.com/office/powerpoint/2010/main" val="7467515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CC8427-382A-4EA4-AC69-86CC211A89F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87" name="Title 1">
            <a:extLst>
              <a:ext uri="{FF2B5EF4-FFF2-40B4-BE49-F238E27FC236}">
                <a16:creationId xmlns:a16="http://schemas.microsoft.com/office/drawing/2014/main" id="{8BE66473-F5A4-4BC5-941B-AC4F43FF06A9}"/>
              </a:ext>
            </a:extLst>
          </p:cNvPr>
          <p:cNvSpPr>
            <a:spLocks noGrp="1"/>
          </p:cNvSpPr>
          <p:nvPr>
            <p:ph type="title"/>
          </p:nvPr>
        </p:nvSpPr>
        <p:spPr>
          <a:xfrm>
            <a:off x="1219200" y="0"/>
            <a:ext cx="7467600" cy="792163"/>
          </a:xfrm>
        </p:spPr>
        <p:txBody>
          <a:bodyPr/>
          <a:lstStyle/>
          <a:p>
            <a:r>
              <a:rPr lang="en-US" altLang="en-US"/>
              <a:t>Global Armed Conflict</a:t>
            </a:r>
          </a:p>
        </p:txBody>
      </p:sp>
      <p:sp>
        <p:nvSpPr>
          <p:cNvPr id="195588" name="Text Placeholder 2">
            <a:extLst>
              <a:ext uri="{FF2B5EF4-FFF2-40B4-BE49-F238E27FC236}">
                <a16:creationId xmlns:a16="http://schemas.microsoft.com/office/drawing/2014/main" id="{489DA035-3F65-46EB-BE79-14A7C91D5543}"/>
              </a:ext>
            </a:extLst>
          </p:cNvPr>
          <p:cNvSpPr>
            <a:spLocks noGrp="1"/>
          </p:cNvSpPr>
          <p:nvPr>
            <p:ph type="body" idx="1"/>
          </p:nvPr>
        </p:nvSpPr>
        <p:spPr/>
        <p:txBody>
          <a:bodyPr/>
          <a:lstStyle/>
          <a:p>
            <a:endParaRPr lang="en-US" altLang="en-US"/>
          </a:p>
        </p:txBody>
      </p:sp>
      <p:sp>
        <p:nvSpPr>
          <p:cNvPr id="195589" name="Content Placeholder 3">
            <a:extLst>
              <a:ext uri="{FF2B5EF4-FFF2-40B4-BE49-F238E27FC236}">
                <a16:creationId xmlns:a16="http://schemas.microsoft.com/office/drawing/2014/main" id="{2D69A512-5050-479C-9620-A9C70D9E458F}"/>
              </a:ext>
            </a:extLst>
          </p:cNvPr>
          <p:cNvSpPr>
            <a:spLocks noGrp="1"/>
          </p:cNvSpPr>
          <p:nvPr>
            <p:ph sz="half" idx="2"/>
          </p:nvPr>
        </p:nvSpPr>
        <p:spPr/>
        <p:txBody>
          <a:bodyPr/>
          <a:lstStyle/>
          <a:p>
            <a:endParaRPr lang="en-US" altLang="en-US"/>
          </a:p>
        </p:txBody>
      </p:sp>
      <p:sp>
        <p:nvSpPr>
          <p:cNvPr id="195590" name="Text Placeholder 4">
            <a:extLst>
              <a:ext uri="{FF2B5EF4-FFF2-40B4-BE49-F238E27FC236}">
                <a16:creationId xmlns:a16="http://schemas.microsoft.com/office/drawing/2014/main" id="{541982E5-B23A-4816-9A25-D19405B2075E}"/>
              </a:ext>
            </a:extLst>
          </p:cNvPr>
          <p:cNvSpPr>
            <a:spLocks noGrp="1"/>
          </p:cNvSpPr>
          <p:nvPr>
            <p:ph type="body" sz="quarter" idx="3"/>
          </p:nvPr>
        </p:nvSpPr>
        <p:spPr/>
        <p:txBody>
          <a:bodyPr/>
          <a:lstStyle/>
          <a:p>
            <a:endParaRPr lang="en-US" altLang="en-US"/>
          </a:p>
        </p:txBody>
      </p:sp>
      <p:sp>
        <p:nvSpPr>
          <p:cNvPr id="195591" name="Content Placeholder 5">
            <a:extLst>
              <a:ext uri="{FF2B5EF4-FFF2-40B4-BE49-F238E27FC236}">
                <a16:creationId xmlns:a16="http://schemas.microsoft.com/office/drawing/2014/main" id="{C318608C-F872-45D7-9467-B9952D74E585}"/>
              </a:ext>
            </a:extLst>
          </p:cNvPr>
          <p:cNvSpPr>
            <a:spLocks noGrp="1"/>
          </p:cNvSpPr>
          <p:nvPr>
            <p:ph sz="quarter" idx="4"/>
          </p:nvPr>
        </p:nvSpPr>
        <p:spPr/>
        <p:txBody>
          <a:bodyPr/>
          <a:lstStyle/>
          <a:p>
            <a:endParaRPr lang="en-US" altLang="en-US"/>
          </a:p>
        </p:txBody>
      </p:sp>
      <p:pic>
        <p:nvPicPr>
          <p:cNvPr id="195592" name="Picture 6">
            <a:extLst>
              <a:ext uri="{FF2B5EF4-FFF2-40B4-BE49-F238E27FC236}">
                <a16:creationId xmlns:a16="http://schemas.microsoft.com/office/drawing/2014/main" id="{97296592-D0B2-4CD2-964C-F4DBF0DBB0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6106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3" name="Rectangle 7">
            <a:extLst>
              <a:ext uri="{FF2B5EF4-FFF2-40B4-BE49-F238E27FC236}">
                <a16:creationId xmlns:a16="http://schemas.microsoft.com/office/drawing/2014/main" id="{94DED56A-FFD0-47D1-9C9F-E2E9FA34A822}"/>
              </a:ext>
            </a:extLst>
          </p:cNvPr>
          <p:cNvSpPr>
            <a:spLocks noChangeArrowheads="1"/>
          </p:cNvSpPr>
          <p:nvPr/>
        </p:nvSpPr>
        <p:spPr bwMode="auto">
          <a:xfrm>
            <a:off x="346075" y="62484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International Institute for Strategic Studies (IISS) Armed Conflict Database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a:extLst>
              <a:ext uri="{FF2B5EF4-FFF2-40B4-BE49-F238E27FC236}">
                <a16:creationId xmlns:a16="http://schemas.microsoft.com/office/drawing/2014/main" id="{86D3BF57-F9F2-4C2E-ADE7-A3AEA57810E4}"/>
              </a:ext>
            </a:extLst>
          </p:cNvPr>
          <p:cNvSpPr>
            <a:spLocks noGrp="1"/>
          </p:cNvSpPr>
          <p:nvPr>
            <p:ph type="title"/>
          </p:nvPr>
        </p:nvSpPr>
        <p:spPr>
          <a:xfrm>
            <a:off x="1066800" y="0"/>
            <a:ext cx="7924800" cy="1371600"/>
          </a:xfrm>
        </p:spPr>
        <p:txBody>
          <a:bodyPr/>
          <a:lstStyle/>
          <a:p>
            <a:r>
              <a:rPr lang="en-US" altLang="en-US"/>
              <a:t>Armed Conflict to Drop to 1 in 12 countries by 2050</a:t>
            </a:r>
          </a:p>
        </p:txBody>
      </p:sp>
      <p:pic>
        <p:nvPicPr>
          <p:cNvPr id="21507" name="Picture 2" descr="Professor Håvard Hegre predicts conflict will be on the wane by 2050. Here's how the war map will change">
            <a:extLst>
              <a:ext uri="{FF2B5EF4-FFF2-40B4-BE49-F238E27FC236}">
                <a16:creationId xmlns:a16="http://schemas.microsoft.com/office/drawing/2014/main" id="{3B017138-7B07-493B-BD85-88F2E0864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371600"/>
            <a:ext cx="80089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7">
            <a:extLst>
              <a:ext uri="{FF2B5EF4-FFF2-40B4-BE49-F238E27FC236}">
                <a16:creationId xmlns:a16="http://schemas.microsoft.com/office/drawing/2014/main" id="{D7A36771-D562-4A71-8558-AB8492E476F5}"/>
              </a:ext>
            </a:extLst>
          </p:cNvPr>
          <p:cNvSpPr txBox="1">
            <a:spLocks noChangeArrowheads="1"/>
          </p:cNvSpPr>
          <p:nvPr/>
        </p:nvSpPr>
        <p:spPr bwMode="auto">
          <a:xfrm>
            <a:off x="1143000" y="6119813"/>
            <a:ext cx="7880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Higher education, lower infant mortality and lower population growth are reasons why the world can expect a more peaceful future</a:t>
            </a:r>
            <a:br>
              <a:rPr lang="en-US" altLang="en-US" sz="1800"/>
            </a:br>
            <a:br>
              <a:rPr lang="en-US" altLang="en-US" sz="1800"/>
            </a:br>
            <a:endParaRPr lang="en-US" altLang="en-US" sz="1800"/>
          </a:p>
          <a:p>
            <a:pPr>
              <a:spcBef>
                <a:spcPct val="0"/>
              </a:spcBef>
              <a:buFontTx/>
              <a:buNone/>
            </a:pPr>
            <a:endParaRPr lang="en-US" altLang="en-US" sz="1800"/>
          </a:p>
        </p:txBody>
      </p:sp>
    </p:spTree>
    <p:extLst>
      <p:ext uri="{BB962C8B-B14F-4D97-AF65-F5344CB8AC3E}">
        <p14:creationId xmlns:p14="http://schemas.microsoft.com/office/powerpoint/2010/main" val="1775265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2A4615-0E6F-4227-8319-ED6A5B6AC48B}"/>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71D6943A-8FA9-4CEE-B674-657143CAC039}"/>
              </a:ext>
            </a:extLst>
          </p:cNvPr>
          <p:cNvSpPr>
            <a:spLocks noGrp="1"/>
          </p:cNvSpPr>
          <p:nvPr>
            <p:ph type="title"/>
          </p:nvPr>
        </p:nvSpPr>
        <p:spPr>
          <a:xfrm>
            <a:off x="457200" y="43685"/>
            <a:ext cx="7924800" cy="1143000"/>
          </a:xfrm>
        </p:spPr>
        <p:txBody>
          <a:bodyPr/>
          <a:lstStyle/>
          <a:p>
            <a:r>
              <a:rPr lang="en-US" dirty="0"/>
              <a:t>Africa 1883</a:t>
            </a:r>
          </a:p>
        </p:txBody>
      </p:sp>
      <p:sp>
        <p:nvSpPr>
          <p:cNvPr id="3" name="Content Placeholder 2">
            <a:extLst>
              <a:ext uri="{FF2B5EF4-FFF2-40B4-BE49-F238E27FC236}">
                <a16:creationId xmlns:a16="http://schemas.microsoft.com/office/drawing/2014/main" id="{85D58E3F-F6CC-4519-9E46-0FEB3F59CC52}"/>
              </a:ext>
            </a:extLst>
          </p:cNvPr>
          <p:cNvSpPr>
            <a:spLocks noGrp="1"/>
          </p:cNvSpPr>
          <p:nvPr>
            <p:ph idx="1"/>
          </p:nvPr>
        </p:nvSpPr>
        <p:spPr>
          <a:xfrm>
            <a:off x="381000" y="1377228"/>
            <a:ext cx="3821430" cy="4351338"/>
          </a:xfrm>
        </p:spPr>
        <p:txBody>
          <a:bodyPr/>
          <a:lstStyle/>
          <a:p>
            <a:r>
              <a:rPr lang="en-US" sz="2400" dirty="0"/>
              <a:t>The Berlin Conference  of 1884–85</a:t>
            </a:r>
          </a:p>
          <a:p>
            <a:r>
              <a:rPr lang="en-US" sz="2400" dirty="0"/>
              <a:t>Organized by Otto von Bismarck, first Chancellor of Germany</a:t>
            </a:r>
          </a:p>
          <a:p>
            <a:r>
              <a:rPr lang="en-US" sz="2400" dirty="0"/>
              <a:t>"The Principle of Effective Occupation.“</a:t>
            </a:r>
          </a:p>
          <a:p>
            <a:r>
              <a:rPr lang="en-US" sz="2400" dirty="0"/>
              <a:t>US attended</a:t>
            </a:r>
          </a:p>
          <a:p>
            <a:r>
              <a:rPr lang="en-US" sz="2400" dirty="0"/>
              <a:t>Opened up trade</a:t>
            </a:r>
          </a:p>
        </p:txBody>
      </p:sp>
      <p:pic>
        <p:nvPicPr>
          <p:cNvPr id="4" name="Picture 3">
            <a:extLst>
              <a:ext uri="{FF2B5EF4-FFF2-40B4-BE49-F238E27FC236}">
                <a16:creationId xmlns:a16="http://schemas.microsoft.com/office/drawing/2014/main" id="{0A1B0278-E4B8-482D-AD0A-611DEA88141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267" r="5070"/>
          <a:stretch/>
        </p:blipFill>
        <p:spPr>
          <a:xfrm>
            <a:off x="4419600" y="228600"/>
            <a:ext cx="4648200" cy="4800600"/>
          </a:xfrm>
          <a:prstGeom prst="rect">
            <a:avLst/>
          </a:prstGeom>
        </p:spPr>
      </p:pic>
      <p:pic>
        <p:nvPicPr>
          <p:cNvPr id="5" name="Picture 4">
            <a:extLst>
              <a:ext uri="{FF2B5EF4-FFF2-40B4-BE49-F238E27FC236}">
                <a16:creationId xmlns:a16="http://schemas.microsoft.com/office/drawing/2014/main" id="{1093C4F2-FDC6-46E0-AFB2-161C3EB6955F}"/>
              </a:ext>
            </a:extLst>
          </p:cNvPr>
          <p:cNvPicPr>
            <a:picLocks noChangeAspect="1"/>
          </p:cNvPicPr>
          <p:nvPr/>
        </p:nvPicPr>
        <p:blipFill rotWithShape="1">
          <a:blip r:embed="rId4"/>
          <a:srcRect l="48897" t="1652"/>
          <a:stretch/>
        </p:blipFill>
        <p:spPr>
          <a:xfrm>
            <a:off x="4800600" y="5657523"/>
            <a:ext cx="3529012" cy="393439"/>
          </a:xfrm>
          <a:prstGeom prst="rect">
            <a:avLst/>
          </a:prstGeom>
        </p:spPr>
      </p:pic>
      <p:sp>
        <p:nvSpPr>
          <p:cNvPr id="6" name="Rectangle 5">
            <a:extLst>
              <a:ext uri="{FF2B5EF4-FFF2-40B4-BE49-F238E27FC236}">
                <a16:creationId xmlns:a16="http://schemas.microsoft.com/office/drawing/2014/main" id="{40EF79B9-1CDB-47E5-889C-5A7455D6B230}"/>
              </a:ext>
            </a:extLst>
          </p:cNvPr>
          <p:cNvSpPr/>
          <p:nvPr/>
        </p:nvSpPr>
        <p:spPr>
          <a:xfrm>
            <a:off x="0" y="6488668"/>
            <a:ext cx="5608320" cy="369332"/>
          </a:xfrm>
          <a:prstGeom prst="rect">
            <a:avLst/>
          </a:prstGeom>
        </p:spPr>
        <p:txBody>
          <a:bodyPr wrap="square">
            <a:spAutoFit/>
          </a:bodyPr>
          <a:lstStyle/>
          <a:p>
            <a:r>
              <a:rPr lang="en-US" dirty="0"/>
              <a:t>en.wikipedia.org/wiki/</a:t>
            </a:r>
            <a:r>
              <a:rPr lang="en-US" dirty="0" err="1"/>
              <a:t>Berlin_Conference</a:t>
            </a:r>
            <a:endParaRPr lang="en-US" dirty="0"/>
          </a:p>
        </p:txBody>
      </p:sp>
      <p:pic>
        <p:nvPicPr>
          <p:cNvPr id="9" name="Picture 8">
            <a:extLst>
              <a:ext uri="{FF2B5EF4-FFF2-40B4-BE49-F238E27FC236}">
                <a16:creationId xmlns:a16="http://schemas.microsoft.com/office/drawing/2014/main" id="{BD4D9FFD-9A84-495D-9B86-E92520C02256}"/>
              </a:ext>
            </a:extLst>
          </p:cNvPr>
          <p:cNvPicPr>
            <a:picLocks noChangeAspect="1"/>
          </p:cNvPicPr>
          <p:nvPr/>
        </p:nvPicPr>
        <p:blipFill rotWithShape="1">
          <a:blip r:embed="rId4"/>
          <a:srcRect r="50679" b="5295"/>
          <a:stretch/>
        </p:blipFill>
        <p:spPr>
          <a:xfrm>
            <a:off x="4800600" y="5234394"/>
            <a:ext cx="3405921" cy="378864"/>
          </a:xfrm>
          <a:prstGeom prst="rect">
            <a:avLst/>
          </a:prstGeom>
        </p:spPr>
      </p:pic>
    </p:spTree>
    <p:extLst>
      <p:ext uri="{BB962C8B-B14F-4D97-AF65-F5344CB8AC3E}">
        <p14:creationId xmlns:p14="http://schemas.microsoft.com/office/powerpoint/2010/main" val="515820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D3734-6299-4EFF-87D9-10CD56C48A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19" name="Picture 3">
            <a:extLst>
              <a:ext uri="{FF2B5EF4-FFF2-40B4-BE49-F238E27FC236}">
                <a16:creationId xmlns:a16="http://schemas.microsoft.com/office/drawing/2014/main" id="{A97B87F0-A0DF-4718-981F-10270EBE9E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88"/>
            <a:ext cx="8686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4">
            <a:extLst>
              <a:ext uri="{FF2B5EF4-FFF2-40B4-BE49-F238E27FC236}">
                <a16:creationId xmlns:a16="http://schemas.microsoft.com/office/drawing/2014/main" id="{705850DC-66CC-421D-9724-4BFD8DEC4C1C}"/>
              </a:ext>
            </a:extLst>
          </p:cNvPr>
          <p:cNvSpPr txBox="1">
            <a:spLocks noChangeArrowheads="1"/>
          </p:cNvSpPr>
          <p:nvPr/>
        </p:nvSpPr>
        <p:spPr bwMode="auto">
          <a:xfrm>
            <a:off x="7924800" y="6488113"/>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E9B628-0F76-419B-9F7D-48042A2E54F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3" name="Picture 2" descr="Image result for propaganda map">
            <a:extLst>
              <a:ext uri="{FF2B5EF4-FFF2-40B4-BE49-F238E27FC236}">
                <a16:creationId xmlns:a16="http://schemas.microsoft.com/office/drawing/2014/main" id="{A4B251B8-36BF-4D1F-9CC9-915F03535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117600"/>
            <a:ext cx="9120187"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3">
            <a:extLst>
              <a:ext uri="{FF2B5EF4-FFF2-40B4-BE49-F238E27FC236}">
                <a16:creationId xmlns:a16="http://schemas.microsoft.com/office/drawing/2014/main" id="{C41AFB6A-519D-4CDC-B2A9-207006BF6620}"/>
              </a:ext>
            </a:extLst>
          </p:cNvPr>
          <p:cNvSpPr txBox="1">
            <a:spLocks noChangeArrowheads="1"/>
          </p:cNvSpPr>
          <p:nvPr/>
        </p:nvSpPr>
        <p:spPr bwMode="auto">
          <a:xfrm>
            <a:off x="8447088" y="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1916</a:t>
            </a:r>
          </a:p>
        </p:txBody>
      </p:sp>
      <p:sp>
        <p:nvSpPr>
          <p:cNvPr id="10245" name="Title 1">
            <a:extLst>
              <a:ext uri="{FF2B5EF4-FFF2-40B4-BE49-F238E27FC236}">
                <a16:creationId xmlns:a16="http://schemas.microsoft.com/office/drawing/2014/main" id="{04D8ABFF-8E73-46FD-BDF5-43BEAB0511ED}"/>
              </a:ext>
            </a:extLst>
          </p:cNvPr>
          <p:cNvSpPr>
            <a:spLocks noGrp="1"/>
          </p:cNvSpPr>
          <p:nvPr>
            <p:ph type="title"/>
          </p:nvPr>
        </p:nvSpPr>
        <p:spPr/>
        <p:txBody>
          <a:bodyPr/>
          <a:lstStyle/>
          <a:p>
            <a:r>
              <a:rPr lang="en-US" altLang="en-US"/>
              <a:t>The German Perspective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2816-E1D5-44C6-8581-17A90FD19D0F}"/>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Title 1">
            <a:extLst>
              <a:ext uri="{FF2B5EF4-FFF2-40B4-BE49-F238E27FC236}">
                <a16:creationId xmlns:a16="http://schemas.microsoft.com/office/drawing/2014/main" id="{132D99FB-E15D-4C54-BD86-E3C9F5EF2704}"/>
              </a:ext>
            </a:extLst>
          </p:cNvPr>
          <p:cNvSpPr>
            <a:spLocks noGrp="1"/>
          </p:cNvSpPr>
          <p:nvPr>
            <p:ph type="title"/>
          </p:nvPr>
        </p:nvSpPr>
        <p:spPr/>
        <p:txBody>
          <a:bodyPr/>
          <a:lstStyle/>
          <a:p>
            <a:r>
              <a:rPr lang="en-US" altLang="en-US"/>
              <a:t>World War I</a:t>
            </a:r>
          </a:p>
        </p:txBody>
      </p:sp>
      <p:pic>
        <p:nvPicPr>
          <p:cNvPr id="8196" name="Picture 1">
            <a:extLst>
              <a:ext uri="{FF2B5EF4-FFF2-40B4-BE49-F238E27FC236}">
                <a16:creationId xmlns:a16="http://schemas.microsoft.com/office/drawing/2014/main" id="{BD5CACF2-2030-40ED-B594-B7AA223AFE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469" y="1134207"/>
            <a:ext cx="10170938" cy="57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5FA58C-DFC1-4647-A05C-C25816A9A4B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E99B48C5-75EE-423C-8E8D-FDFFF5A6DEE1}"/>
              </a:ext>
            </a:extLst>
          </p:cNvPr>
          <p:cNvPicPr>
            <a:picLocks noChangeAspect="1"/>
          </p:cNvPicPr>
          <p:nvPr/>
        </p:nvPicPr>
        <p:blipFill>
          <a:blip r:embed="rId2"/>
          <a:stretch>
            <a:fillRect/>
          </a:stretch>
        </p:blipFill>
        <p:spPr>
          <a:xfrm>
            <a:off x="0" y="76200"/>
            <a:ext cx="9144000" cy="6607898"/>
          </a:xfrm>
          <a:prstGeom prst="rect">
            <a:avLst/>
          </a:prstGeom>
        </p:spPr>
      </p:pic>
    </p:spTree>
    <p:extLst>
      <p:ext uri="{BB962C8B-B14F-4D97-AF65-F5344CB8AC3E}">
        <p14:creationId xmlns:p14="http://schemas.microsoft.com/office/powerpoint/2010/main" val="319856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EC843-2D8C-24C8-ED80-7AFA168C3600}"/>
              </a:ext>
            </a:extLst>
          </p:cNvPr>
          <p:cNvSpPr>
            <a:spLocks noGrp="1"/>
          </p:cNvSpPr>
          <p:nvPr>
            <p:ph type="title"/>
          </p:nvPr>
        </p:nvSpPr>
        <p:spPr/>
        <p:txBody>
          <a:bodyPr/>
          <a:lstStyle/>
          <a:p>
            <a:r>
              <a:rPr lang="en-US" dirty="0"/>
              <a:t>Dimensions of Perspective</a:t>
            </a:r>
          </a:p>
        </p:txBody>
      </p:sp>
      <p:sp>
        <p:nvSpPr>
          <p:cNvPr id="4" name="Content Placeholder 3">
            <a:extLst>
              <a:ext uri="{FF2B5EF4-FFF2-40B4-BE49-F238E27FC236}">
                <a16:creationId xmlns:a16="http://schemas.microsoft.com/office/drawing/2014/main" id="{98FF3D08-6F55-FAC6-1456-DF28FAF908D7}"/>
              </a:ext>
            </a:extLst>
          </p:cNvPr>
          <p:cNvSpPr>
            <a:spLocks noGrp="1"/>
          </p:cNvSpPr>
          <p:nvPr>
            <p:ph idx="1"/>
          </p:nvPr>
        </p:nvSpPr>
        <p:spPr/>
        <p:txBody>
          <a:bodyPr/>
          <a:lstStyle/>
          <a:p>
            <a:r>
              <a:rPr lang="en-US" dirty="0"/>
              <a:t>Spatial: Local to global</a:t>
            </a:r>
          </a:p>
          <a:p>
            <a:r>
              <a:rPr lang="en-US" dirty="0"/>
              <a:t>Time: Past, present and future</a:t>
            </a:r>
          </a:p>
          <a:p>
            <a:r>
              <a:rPr lang="en-US" dirty="0"/>
              <a:t>Culture: Individual to global</a:t>
            </a:r>
          </a:p>
          <a:p>
            <a:r>
              <a:rPr lang="en-US" dirty="0"/>
              <a:t>I feel this is important to:</a:t>
            </a:r>
          </a:p>
          <a:p>
            <a:pPr lvl="1"/>
            <a:r>
              <a:rPr lang="en-US" dirty="0"/>
              <a:t>Find solutions that everyone involved feels are good solutions</a:t>
            </a:r>
          </a:p>
          <a:p>
            <a:pPr lvl="1"/>
            <a:r>
              <a:rPr lang="en-US" dirty="0"/>
              <a:t>Minimize the number of decisions we regret later in life</a:t>
            </a:r>
          </a:p>
        </p:txBody>
      </p:sp>
    </p:spTree>
    <p:extLst>
      <p:ext uri="{BB962C8B-B14F-4D97-AF65-F5344CB8AC3E}">
        <p14:creationId xmlns:p14="http://schemas.microsoft.com/office/powerpoint/2010/main" val="2887874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1A090-A887-45E2-842A-FB1BEA83A6A0}"/>
              </a:ext>
            </a:extLst>
          </p:cNvPr>
          <p:cNvSpPr>
            <a:spLocks noGrp="1"/>
          </p:cNvSpPr>
          <p:nvPr>
            <p:ph type="title"/>
          </p:nvPr>
        </p:nvSpPr>
        <p:spPr/>
        <p:txBody>
          <a:bodyPr/>
          <a:lstStyle/>
          <a:p>
            <a:r>
              <a:rPr lang="en-US" dirty="0"/>
              <a:t>Germany, 1932</a:t>
            </a:r>
          </a:p>
        </p:txBody>
      </p:sp>
      <p:sp>
        <p:nvSpPr>
          <p:cNvPr id="4" name="Content Placeholder 3">
            <a:extLst>
              <a:ext uri="{FF2B5EF4-FFF2-40B4-BE49-F238E27FC236}">
                <a16:creationId xmlns:a16="http://schemas.microsoft.com/office/drawing/2014/main" id="{20A30EAA-9850-4FD9-8C2F-A25BAC0F4504}"/>
              </a:ext>
            </a:extLst>
          </p:cNvPr>
          <p:cNvSpPr>
            <a:spLocks noGrp="1"/>
          </p:cNvSpPr>
          <p:nvPr>
            <p:ph idx="1"/>
          </p:nvPr>
        </p:nvSpPr>
        <p:spPr/>
        <p:txBody>
          <a:bodyPr/>
          <a:lstStyle/>
          <a:p>
            <a:r>
              <a:rPr lang="en-US" dirty="0"/>
              <a:t>Reichstag (parliament): </a:t>
            </a:r>
          </a:p>
          <a:p>
            <a:pPr lvl="1"/>
            <a:r>
              <a:rPr lang="en-US" dirty="0"/>
              <a:t>National Socialist German Workers' Party (NAZI): 196 seats (33.09%)</a:t>
            </a:r>
          </a:p>
          <a:p>
            <a:pPr lvl="1"/>
            <a:r>
              <a:rPr lang="en-US" dirty="0"/>
              <a:t>The Social Democrats (SPD): 121 seats (20.43%) </a:t>
            </a:r>
          </a:p>
          <a:p>
            <a:pPr lvl="1"/>
            <a:r>
              <a:rPr lang="en-US" dirty="0"/>
              <a:t>Communists (KPD): 100 (16.86%).</a:t>
            </a:r>
          </a:p>
          <a:p>
            <a:r>
              <a:rPr lang="en-US" dirty="0"/>
              <a:t>President Hindenburg appoints Hitler chancellor to form majority government</a:t>
            </a:r>
          </a:p>
          <a:p>
            <a:r>
              <a:rPr lang="en-US" dirty="0"/>
              <a:t>Reichstag passes the Enabling.  Allows Hitler’s cabinet to pass laws without content for 4 years.</a:t>
            </a:r>
          </a:p>
        </p:txBody>
      </p:sp>
    </p:spTree>
    <p:extLst>
      <p:ext uri="{BB962C8B-B14F-4D97-AF65-F5344CB8AC3E}">
        <p14:creationId xmlns:p14="http://schemas.microsoft.com/office/powerpoint/2010/main" val="305090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5A34C3-FC29-4442-8EEA-29EE7E979F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3" name="Picture 1">
            <a:extLst>
              <a:ext uri="{FF2B5EF4-FFF2-40B4-BE49-F238E27FC236}">
                <a16:creationId xmlns:a16="http://schemas.microsoft.com/office/drawing/2014/main" id="{4FE68040-F1C4-4942-8BDD-455BEE4ECF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9525"/>
            <a:ext cx="9193212"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a:extLst>
              <a:ext uri="{FF2B5EF4-FFF2-40B4-BE49-F238E27FC236}">
                <a16:creationId xmlns:a16="http://schemas.microsoft.com/office/drawing/2014/main" id="{CF983E46-BDBE-4D0A-8FFC-D210E32AB082}"/>
              </a:ext>
            </a:extLst>
          </p:cNvPr>
          <p:cNvSpPr>
            <a:spLocks noChangeArrowheads="1"/>
          </p:cNvSpPr>
          <p:nvPr/>
        </p:nvSpPr>
        <p:spPr bwMode="auto">
          <a:xfrm>
            <a:off x="7010400" y="1524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rPr>
              <a:t>http://burkeen.me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856496-8602-4E5A-B655-48E951C74C65}"/>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7" name="Picture 1">
            <a:extLst>
              <a:ext uri="{FF2B5EF4-FFF2-40B4-BE49-F238E27FC236}">
                <a16:creationId xmlns:a16="http://schemas.microsoft.com/office/drawing/2014/main" id="{2768EFDA-B9D3-4A81-904B-4F3F047F71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610600" cy="71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2">
            <a:extLst>
              <a:ext uri="{FF2B5EF4-FFF2-40B4-BE49-F238E27FC236}">
                <a16:creationId xmlns:a16="http://schemas.microsoft.com/office/drawing/2014/main" id="{165AA6A3-C7EC-4DE7-8F8D-2863094DD424}"/>
              </a:ext>
            </a:extLst>
          </p:cNvPr>
          <p:cNvSpPr txBox="1">
            <a:spLocks noChangeArrowheads="1"/>
          </p:cNvSpPr>
          <p:nvPr/>
        </p:nvSpPr>
        <p:spPr bwMode="auto">
          <a:xfrm>
            <a:off x="33338" y="6553200"/>
            <a:ext cx="2270125" cy="371475"/>
          </a:xfrm>
          <a:prstGeom prst="rect">
            <a:avLst/>
          </a:prstGeom>
          <a:solidFill>
            <a:schemeClr val="accent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Learnourhistory.com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B150FC-D2CA-4EAC-B8B2-F322D076E94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8CB3D13C-03C3-47EF-9963-7029D7684900}"/>
              </a:ext>
            </a:extLst>
          </p:cNvPr>
          <p:cNvSpPr>
            <a:spLocks noGrp="1"/>
          </p:cNvSpPr>
          <p:nvPr>
            <p:ph type="title" idx="4294967295"/>
          </p:nvPr>
        </p:nvSpPr>
        <p:spPr>
          <a:xfrm>
            <a:off x="1219200" y="0"/>
            <a:ext cx="7924800" cy="1143000"/>
          </a:xfrm>
        </p:spPr>
        <p:txBody>
          <a:bodyPr/>
          <a:lstStyle/>
          <a:p>
            <a:r>
              <a:rPr lang="en-US" dirty="0"/>
              <a:t>WW II</a:t>
            </a:r>
          </a:p>
        </p:txBody>
      </p:sp>
      <p:pic>
        <p:nvPicPr>
          <p:cNvPr id="4" name="Picture 3">
            <a:extLst>
              <a:ext uri="{FF2B5EF4-FFF2-40B4-BE49-F238E27FC236}">
                <a16:creationId xmlns:a16="http://schemas.microsoft.com/office/drawing/2014/main" id="{C7A4B6AF-7D03-4716-A59C-E3D36DBE5623}"/>
              </a:ext>
            </a:extLst>
          </p:cNvPr>
          <p:cNvPicPr>
            <a:picLocks noChangeAspect="1"/>
          </p:cNvPicPr>
          <p:nvPr/>
        </p:nvPicPr>
        <p:blipFill>
          <a:blip r:embed="rId2"/>
          <a:stretch>
            <a:fillRect/>
          </a:stretch>
        </p:blipFill>
        <p:spPr>
          <a:xfrm>
            <a:off x="0" y="0"/>
            <a:ext cx="9172574" cy="5943600"/>
          </a:xfrm>
          <a:prstGeom prst="rect">
            <a:avLst/>
          </a:prstGeom>
        </p:spPr>
      </p:pic>
      <p:sp>
        <p:nvSpPr>
          <p:cNvPr id="5" name="Rectangle 4">
            <a:extLst>
              <a:ext uri="{FF2B5EF4-FFF2-40B4-BE49-F238E27FC236}">
                <a16:creationId xmlns:a16="http://schemas.microsoft.com/office/drawing/2014/main" id="{BCB099A6-5E01-498F-8A21-0345077D0318}"/>
              </a:ext>
            </a:extLst>
          </p:cNvPr>
          <p:cNvSpPr/>
          <p:nvPr/>
        </p:nvSpPr>
        <p:spPr>
          <a:xfrm>
            <a:off x="0" y="6459537"/>
            <a:ext cx="9144000" cy="369332"/>
          </a:xfrm>
          <a:prstGeom prst="rect">
            <a:avLst/>
          </a:prstGeom>
        </p:spPr>
        <p:txBody>
          <a:bodyPr wrap="square">
            <a:spAutoFit/>
          </a:bodyPr>
          <a:lstStyle/>
          <a:p>
            <a:r>
              <a:rPr lang="en-US" dirty="0"/>
              <a:t>https://www.reddit.com/r/dataisbeautiful/comments/1bb3xv/world_war_ii_deaths/</a:t>
            </a:r>
          </a:p>
        </p:txBody>
      </p:sp>
    </p:spTree>
    <p:extLst>
      <p:ext uri="{BB962C8B-B14F-4D97-AF65-F5344CB8AC3E}">
        <p14:creationId xmlns:p14="http://schemas.microsoft.com/office/powerpoint/2010/main" val="2973448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4239A-AED4-42B8-A5C9-3F7BC3AE7330}"/>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1" name="Title 1">
            <a:extLst>
              <a:ext uri="{FF2B5EF4-FFF2-40B4-BE49-F238E27FC236}">
                <a16:creationId xmlns:a16="http://schemas.microsoft.com/office/drawing/2014/main" id="{418C89F4-7016-4193-8AE4-544C606DABE3}"/>
              </a:ext>
            </a:extLst>
          </p:cNvPr>
          <p:cNvSpPr>
            <a:spLocks noGrp="1"/>
          </p:cNvSpPr>
          <p:nvPr>
            <p:ph type="title"/>
          </p:nvPr>
        </p:nvSpPr>
        <p:spPr>
          <a:xfrm>
            <a:off x="76200" y="0"/>
            <a:ext cx="7924800" cy="1143000"/>
          </a:xfrm>
        </p:spPr>
        <p:txBody>
          <a:bodyPr/>
          <a:lstStyle/>
          <a:p>
            <a:r>
              <a:rPr lang="en-US" altLang="en-US" dirty="0"/>
              <a:t>United Nations</a:t>
            </a:r>
          </a:p>
        </p:txBody>
      </p:sp>
      <p:pic>
        <p:nvPicPr>
          <p:cNvPr id="17412" name="Picture 3">
            <a:extLst>
              <a:ext uri="{FF2B5EF4-FFF2-40B4-BE49-F238E27FC236}">
                <a16:creationId xmlns:a16="http://schemas.microsoft.com/office/drawing/2014/main" id="{70AAE9EA-9314-4AFD-81A0-7F370DC9F0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9598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5906EC43-FE7C-454A-B16A-9F55DEEB83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08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C4D7FDC5-BAEF-4269-AB84-14143296645D}"/>
              </a:ext>
            </a:extLst>
          </p:cNvPr>
          <p:cNvSpPr>
            <a:spLocks noChangeArrowheads="1"/>
          </p:cNvSpPr>
          <p:nvPr/>
        </p:nvSpPr>
        <p:spPr bwMode="auto">
          <a:xfrm>
            <a:off x="6829425" y="6465888"/>
            <a:ext cx="2300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https://sites.tufts.edu</a:t>
            </a:r>
          </a:p>
        </p:txBody>
      </p:sp>
      <p:sp>
        <p:nvSpPr>
          <p:cNvPr id="5" name="Rectangle 4">
            <a:extLst>
              <a:ext uri="{FF2B5EF4-FFF2-40B4-BE49-F238E27FC236}">
                <a16:creationId xmlns:a16="http://schemas.microsoft.com/office/drawing/2014/main" id="{661144AD-9F96-4FD9-AC80-0C6EEC1F672D}"/>
              </a:ext>
            </a:extLst>
          </p:cNvPr>
          <p:cNvSpPr/>
          <p:nvPr/>
        </p:nvSpPr>
        <p:spPr>
          <a:xfrm>
            <a:off x="3962400" y="17463"/>
            <a:ext cx="5029200" cy="4370387"/>
          </a:xfrm>
          <a:prstGeom prst="rect">
            <a:avLst/>
          </a:prstGeom>
        </p:spPr>
        <p:txBody>
          <a:bodyPr>
            <a:spAutoFit/>
          </a:bodyPr>
          <a:lstStyle/>
          <a:p>
            <a:pPr>
              <a:defRPr/>
            </a:pPr>
            <a:r>
              <a:rPr lang="en-US" sz="2000" dirty="0"/>
              <a:t>Population 1939: 24,326,000</a:t>
            </a:r>
          </a:p>
          <a:p>
            <a:pPr>
              <a:defRPr/>
            </a:pPr>
            <a:r>
              <a:rPr lang="en-US" sz="2000" dirty="0"/>
              <a:t>1939 – 1941: 500,000 deaths, 5,400,000 conscripted</a:t>
            </a:r>
          </a:p>
          <a:p>
            <a:pPr>
              <a:defRPr/>
            </a:pPr>
            <a:r>
              <a:rPr lang="en-US" sz="2000" dirty="0"/>
              <a:t>1950-1953: 3 million people died</a:t>
            </a:r>
          </a:p>
          <a:p>
            <a:pPr marL="285750" indent="-285750">
              <a:buFontTx/>
              <a:buChar char="-"/>
              <a:defRPr/>
            </a:pPr>
            <a:r>
              <a:rPr lang="en-US" sz="2000" dirty="0"/>
              <a:t>American planes dropped 635,000 tons of bombs (503,000 tons of bombs dropped in the entire Pacific in World War II)</a:t>
            </a:r>
          </a:p>
          <a:p>
            <a:pPr marL="285750" indent="-285750">
              <a:buFontTx/>
              <a:buChar char="-"/>
              <a:defRPr/>
            </a:pPr>
            <a:r>
              <a:rPr lang="en-US" sz="2000" dirty="0"/>
              <a:t>Destroyed 8,700 factories, 5,000 schools, 1,000 hospitals and 600,000 homes</a:t>
            </a:r>
          </a:p>
          <a:p>
            <a:pPr marL="285750" indent="-285750">
              <a:buFontTx/>
              <a:buChar char="-"/>
              <a:defRPr/>
            </a:pPr>
            <a:endParaRPr lang="en-US" sz="2000" dirty="0"/>
          </a:p>
          <a:p>
            <a:pPr>
              <a:defRPr/>
            </a:pPr>
            <a:endParaRPr lang="en-US" sz="2000" dirty="0"/>
          </a:p>
          <a:p>
            <a:pPr>
              <a:defRPr/>
            </a:pPr>
            <a:endParaRPr lang="en-US" sz="2000" dirty="0"/>
          </a:p>
        </p:txBody>
      </p:sp>
      <p:pic>
        <p:nvPicPr>
          <p:cNvPr id="18437" name="Picture 9">
            <a:extLst>
              <a:ext uri="{FF2B5EF4-FFF2-40B4-BE49-F238E27FC236}">
                <a16:creationId xmlns:a16="http://schemas.microsoft.com/office/drawing/2014/main" id="{1BACA177-EBAC-4B7E-9CFA-DA3F37A6E5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505200"/>
            <a:ext cx="50212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0">
            <a:extLst>
              <a:ext uri="{FF2B5EF4-FFF2-40B4-BE49-F238E27FC236}">
                <a16:creationId xmlns:a16="http://schemas.microsoft.com/office/drawing/2014/main" id="{50C86166-73F5-4B92-9D16-C86B3DF9806D}"/>
              </a:ext>
            </a:extLst>
          </p:cNvPr>
          <p:cNvSpPr>
            <a:spLocks noChangeArrowheads="1"/>
          </p:cNvSpPr>
          <p:nvPr/>
        </p:nvSpPr>
        <p:spPr bwMode="auto">
          <a:xfrm>
            <a:off x="5486400" y="60960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Pyongyang, 1953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96F2FC-F95B-4FBE-8C77-C92EC2439F9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31" name="Title 1">
            <a:extLst>
              <a:ext uri="{FF2B5EF4-FFF2-40B4-BE49-F238E27FC236}">
                <a16:creationId xmlns:a16="http://schemas.microsoft.com/office/drawing/2014/main" id="{D324B0D0-8B97-4AA2-9AD5-77B2989A8B8A}"/>
              </a:ext>
            </a:extLst>
          </p:cNvPr>
          <p:cNvSpPr>
            <a:spLocks noGrp="1"/>
          </p:cNvSpPr>
          <p:nvPr>
            <p:ph type="title"/>
          </p:nvPr>
        </p:nvSpPr>
        <p:spPr/>
        <p:txBody>
          <a:bodyPr/>
          <a:lstStyle/>
          <a:p>
            <a:r>
              <a:rPr lang="en-US" altLang="en-US"/>
              <a:t>Armed Conflict</a:t>
            </a:r>
          </a:p>
        </p:txBody>
      </p:sp>
      <p:pic>
        <p:nvPicPr>
          <p:cNvPr id="22532" name="Picture 3">
            <a:extLst>
              <a:ext uri="{FF2B5EF4-FFF2-40B4-BE49-F238E27FC236}">
                <a16:creationId xmlns:a16="http://schemas.microsoft.com/office/drawing/2014/main" id="{944298DE-9E54-4CFD-8726-89C7862E76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0988"/>
            <a:ext cx="9144000"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96F2FC-F95B-4FBE-8C77-C92EC2439F9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Rectangle 2"/>
          <p:cNvSpPr/>
          <p:nvPr/>
        </p:nvSpPr>
        <p:spPr>
          <a:xfrm>
            <a:off x="8016293" y="6488668"/>
            <a:ext cx="1095172" cy="369332"/>
          </a:xfrm>
          <a:prstGeom prst="rect">
            <a:avLst/>
          </a:prstGeom>
        </p:spPr>
        <p:txBody>
          <a:bodyPr wrap="none">
            <a:spAutoFit/>
          </a:bodyPr>
          <a:lstStyle/>
          <a:p>
            <a:r>
              <a:rPr lang="en-US" dirty="0"/>
              <a:t>wiki2.org</a:t>
            </a:r>
          </a:p>
        </p:txBody>
      </p:sp>
      <p:pic>
        <p:nvPicPr>
          <p:cNvPr id="5" name="Picture 4" descr="A diagram of a budget&#10;&#10;Description automatically generated with medium confidence">
            <a:extLst>
              <a:ext uri="{FF2B5EF4-FFF2-40B4-BE49-F238E27FC236}">
                <a16:creationId xmlns:a16="http://schemas.microsoft.com/office/drawing/2014/main" id="{98B6DF74-4C16-E66C-6E16-6B26CFC98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849" y="0"/>
            <a:ext cx="6802301" cy="6858000"/>
          </a:xfrm>
          <a:prstGeom prst="rect">
            <a:avLst/>
          </a:prstGeom>
        </p:spPr>
      </p:pic>
    </p:spTree>
    <p:extLst>
      <p:ext uri="{BB962C8B-B14F-4D97-AF65-F5344CB8AC3E}">
        <p14:creationId xmlns:p14="http://schemas.microsoft.com/office/powerpoint/2010/main" val="867116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dget Basics: Spending">
            <a:extLst>
              <a:ext uri="{FF2B5EF4-FFF2-40B4-BE49-F238E27FC236}">
                <a16:creationId xmlns:a16="http://schemas.microsoft.com/office/drawing/2014/main" id="{F130F610-29B0-EC05-5D90-2B9F61C4F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275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3D8E2C-79AC-49F1-A380-4AB95ACA76B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8675" name="Picture 3">
            <a:extLst>
              <a:ext uri="{FF2B5EF4-FFF2-40B4-BE49-F238E27FC236}">
                <a16:creationId xmlns:a16="http://schemas.microsoft.com/office/drawing/2014/main" id="{070F641D-991A-48EE-9A30-88ECDA882F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1697038"/>
            <a:ext cx="9164638"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4">
            <a:extLst>
              <a:ext uri="{FF2B5EF4-FFF2-40B4-BE49-F238E27FC236}">
                <a16:creationId xmlns:a16="http://schemas.microsoft.com/office/drawing/2014/main" id="{EFF3C95B-FC22-4404-B4B0-C21EAEB8ABFD}"/>
              </a:ext>
            </a:extLst>
          </p:cNvPr>
          <p:cNvSpPr txBox="1">
            <a:spLocks noChangeArrowheads="1"/>
          </p:cNvSpPr>
          <p:nvPr/>
        </p:nvSpPr>
        <p:spPr bwMode="auto">
          <a:xfrm>
            <a:off x="2438400" y="6469063"/>
            <a:ext cx="669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https://www.quora.com/Why-has-America-waged-so-many-wars</a:t>
            </a:r>
          </a:p>
        </p:txBody>
      </p:sp>
      <p:sp>
        <p:nvSpPr>
          <p:cNvPr id="28677" name="Title 6">
            <a:extLst>
              <a:ext uri="{FF2B5EF4-FFF2-40B4-BE49-F238E27FC236}">
                <a16:creationId xmlns:a16="http://schemas.microsoft.com/office/drawing/2014/main" id="{95BFC556-2490-42E7-BB0B-15C4656BF095}"/>
              </a:ext>
            </a:extLst>
          </p:cNvPr>
          <p:cNvSpPr>
            <a:spLocks noGrp="1"/>
          </p:cNvSpPr>
          <p:nvPr>
            <p:ph type="title"/>
          </p:nvPr>
        </p:nvSpPr>
        <p:spPr>
          <a:xfrm>
            <a:off x="0" y="0"/>
            <a:ext cx="8991600" cy="1143000"/>
          </a:xfrm>
        </p:spPr>
        <p:txBody>
          <a:bodyPr/>
          <a:lstStyle/>
          <a:p>
            <a:r>
              <a:rPr lang="en-US" altLang="en-US"/>
              <a:t>In 239 years, 222 years at war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64DB0-63AC-6243-142C-331844A9B1FD}"/>
              </a:ext>
            </a:extLst>
          </p:cNvPr>
          <p:cNvSpPr>
            <a:spLocks noGrp="1"/>
          </p:cNvSpPr>
          <p:nvPr>
            <p:ph type="title"/>
          </p:nvPr>
        </p:nvSpPr>
        <p:spPr/>
        <p:txBody>
          <a:bodyPr/>
          <a:lstStyle/>
          <a:p>
            <a:r>
              <a:rPr lang="en-US" dirty="0"/>
              <a:t>Definition of Culture</a:t>
            </a:r>
          </a:p>
        </p:txBody>
      </p:sp>
      <p:sp>
        <p:nvSpPr>
          <p:cNvPr id="3" name="Content Placeholder 2">
            <a:extLst>
              <a:ext uri="{FF2B5EF4-FFF2-40B4-BE49-F238E27FC236}">
                <a16:creationId xmlns:a16="http://schemas.microsoft.com/office/drawing/2014/main" id="{E54D5B4E-392D-30B3-A59E-4732A270E987}"/>
              </a:ext>
            </a:extLst>
          </p:cNvPr>
          <p:cNvSpPr>
            <a:spLocks noGrp="1"/>
          </p:cNvSpPr>
          <p:nvPr>
            <p:ph sz="half" idx="1"/>
          </p:nvPr>
        </p:nvSpPr>
        <p:spPr>
          <a:xfrm>
            <a:off x="1295400" y="1295400"/>
            <a:ext cx="3886200" cy="5410200"/>
          </a:xfrm>
        </p:spPr>
        <p:txBody>
          <a:bodyPr>
            <a:normAutofit/>
          </a:bodyPr>
          <a:lstStyle/>
          <a:p>
            <a:r>
              <a:rPr lang="en-US" dirty="0"/>
              <a:t>The definition varies</a:t>
            </a:r>
          </a:p>
          <a:p>
            <a:r>
              <a:rPr lang="en-US" dirty="0"/>
              <a:t>Culture is:</a:t>
            </a:r>
          </a:p>
          <a:p>
            <a:pPr lvl="1"/>
            <a:r>
              <a:rPr lang="en-US" dirty="0"/>
              <a:t>Learned</a:t>
            </a:r>
          </a:p>
          <a:p>
            <a:pPr lvl="1"/>
            <a:r>
              <a:rPr lang="en-US" dirty="0"/>
              <a:t>Dynamic</a:t>
            </a:r>
          </a:p>
          <a:p>
            <a:pPr lvl="1"/>
            <a:r>
              <a:rPr lang="en-US" dirty="0"/>
              <a:t>Complex</a:t>
            </a:r>
          </a:p>
          <a:p>
            <a:r>
              <a:rPr lang="en-US" dirty="0"/>
              <a:t>Includes:</a:t>
            </a:r>
          </a:p>
          <a:p>
            <a:pPr lvl="1"/>
            <a:r>
              <a:rPr lang="en-US" dirty="0"/>
              <a:t>Ways of viewing the world, making decisions, etc.</a:t>
            </a:r>
          </a:p>
        </p:txBody>
      </p:sp>
      <p:sp>
        <p:nvSpPr>
          <p:cNvPr id="4" name="Content Placeholder 3">
            <a:extLst>
              <a:ext uri="{FF2B5EF4-FFF2-40B4-BE49-F238E27FC236}">
                <a16:creationId xmlns:a16="http://schemas.microsoft.com/office/drawing/2014/main" id="{776989DB-5FCC-2177-EFFC-62F8669F50AB}"/>
              </a:ext>
            </a:extLst>
          </p:cNvPr>
          <p:cNvSpPr>
            <a:spLocks noGrp="1"/>
          </p:cNvSpPr>
          <p:nvPr>
            <p:ph sz="half" idx="2"/>
          </p:nvPr>
        </p:nvSpPr>
        <p:spPr>
          <a:xfrm>
            <a:off x="5181600" y="1295400"/>
            <a:ext cx="3886200" cy="5334000"/>
          </a:xfrm>
        </p:spPr>
        <p:txBody>
          <a:bodyPr>
            <a:normAutofit/>
          </a:bodyPr>
          <a:lstStyle/>
          <a:p>
            <a:r>
              <a:rPr lang="en-US" dirty="0"/>
              <a:t>Includes:</a:t>
            </a:r>
          </a:p>
          <a:p>
            <a:pPr lvl="1"/>
            <a:r>
              <a:rPr lang="en-US" dirty="0"/>
              <a:t>Beliefs</a:t>
            </a:r>
          </a:p>
          <a:p>
            <a:pPr lvl="1"/>
            <a:r>
              <a:rPr lang="en-US" dirty="0"/>
              <a:t>Art</a:t>
            </a:r>
          </a:p>
          <a:p>
            <a:pPr lvl="1"/>
            <a:r>
              <a:rPr lang="en-US" dirty="0"/>
              <a:t>Law</a:t>
            </a:r>
          </a:p>
          <a:p>
            <a:pPr lvl="1"/>
            <a:r>
              <a:rPr lang="en-US" dirty="0"/>
              <a:t>Morals and values</a:t>
            </a:r>
          </a:p>
          <a:p>
            <a:pPr lvl="1"/>
            <a:r>
              <a:rPr lang="en-US" dirty="0"/>
              <a:t>Customs: ceremonies, holidays</a:t>
            </a:r>
          </a:p>
          <a:p>
            <a:pPr lvl="1"/>
            <a:r>
              <a:rPr lang="en-US" dirty="0"/>
              <a:t>Food</a:t>
            </a:r>
          </a:p>
          <a:p>
            <a:pPr lvl="1"/>
            <a:r>
              <a:rPr lang="en-US" dirty="0"/>
              <a:t>Language</a:t>
            </a:r>
          </a:p>
          <a:p>
            <a:pPr lvl="1"/>
            <a:r>
              <a:rPr lang="en-US" dirty="0"/>
              <a:t>Clothing</a:t>
            </a:r>
          </a:p>
          <a:p>
            <a:pPr lvl="1"/>
            <a:r>
              <a:rPr lang="en-US" dirty="0"/>
              <a:t>Religion/spirituality</a:t>
            </a:r>
          </a:p>
          <a:p>
            <a:pPr lvl="1"/>
            <a:r>
              <a:rPr lang="en-US" dirty="0"/>
              <a:t>Health care</a:t>
            </a:r>
          </a:p>
          <a:p>
            <a:endParaRPr lang="en-US" dirty="0"/>
          </a:p>
        </p:txBody>
      </p:sp>
    </p:spTree>
    <p:extLst>
      <p:ext uri="{BB962C8B-B14F-4D97-AF65-F5344CB8AC3E}">
        <p14:creationId xmlns:p14="http://schemas.microsoft.com/office/powerpoint/2010/main" val="3451138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5C9A6BD3-1A0D-446F-BF75-3A40B9C2D8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7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4BE5C2-F324-467C-90B4-9D8A80DC25F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1" name="Title 1">
            <a:extLst>
              <a:ext uri="{FF2B5EF4-FFF2-40B4-BE49-F238E27FC236}">
                <a16:creationId xmlns:a16="http://schemas.microsoft.com/office/drawing/2014/main" id="{8569E1DB-150E-403D-977D-EB1B2E3F8538}"/>
              </a:ext>
            </a:extLst>
          </p:cNvPr>
          <p:cNvSpPr>
            <a:spLocks noGrp="1"/>
          </p:cNvSpPr>
          <p:nvPr>
            <p:ph type="title"/>
          </p:nvPr>
        </p:nvSpPr>
        <p:spPr/>
        <p:txBody>
          <a:bodyPr/>
          <a:lstStyle/>
          <a:p>
            <a:r>
              <a:rPr lang="en-US" altLang="en-US"/>
              <a:t>Military-Related Spending</a:t>
            </a:r>
          </a:p>
        </p:txBody>
      </p:sp>
      <p:pic>
        <p:nvPicPr>
          <p:cNvPr id="27652" name="Picture 2">
            <a:extLst>
              <a:ext uri="{FF2B5EF4-FFF2-40B4-BE49-F238E27FC236}">
                <a16:creationId xmlns:a16="http://schemas.microsoft.com/office/drawing/2014/main" id="{D8B456E2-F3C7-416A-A0EF-BFE2356554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90439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3">
            <a:extLst>
              <a:ext uri="{FF2B5EF4-FFF2-40B4-BE49-F238E27FC236}">
                <a16:creationId xmlns:a16="http://schemas.microsoft.com/office/drawing/2014/main" id="{BBFCBAD2-8116-4DDC-9A48-B4624C8F3B4E}"/>
              </a:ext>
            </a:extLst>
          </p:cNvPr>
          <p:cNvSpPr txBox="1">
            <a:spLocks noChangeArrowheads="1"/>
          </p:cNvSpPr>
          <p:nvPr/>
        </p:nvSpPr>
        <p:spPr bwMode="auto">
          <a:xfrm>
            <a:off x="1066800" y="6400800"/>
            <a:ext cx="696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https://en.wikipedia.org/wiki/Military_budget_of_the_United_States</a:t>
            </a:r>
          </a:p>
        </p:txBody>
      </p:sp>
    </p:spTree>
    <p:extLst>
      <p:ext uri="{BB962C8B-B14F-4D97-AF65-F5344CB8AC3E}">
        <p14:creationId xmlns:p14="http://schemas.microsoft.com/office/powerpoint/2010/main" val="2154289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8149-657F-445E-84C4-20A2B03AF3CB}"/>
              </a:ext>
            </a:extLst>
          </p:cNvPr>
          <p:cNvSpPr>
            <a:spLocks noGrp="1"/>
          </p:cNvSpPr>
          <p:nvPr>
            <p:ph type="title"/>
          </p:nvPr>
        </p:nvSpPr>
        <p:spPr/>
        <p:txBody>
          <a:bodyPr/>
          <a:lstStyle/>
          <a:p>
            <a:r>
              <a:rPr lang="en-US" dirty="0"/>
              <a:t>Cost of Post-9/11 Wars</a:t>
            </a:r>
          </a:p>
        </p:txBody>
      </p:sp>
      <p:sp>
        <p:nvSpPr>
          <p:cNvPr id="3" name="Content Placeholder 2">
            <a:extLst>
              <a:ext uri="{FF2B5EF4-FFF2-40B4-BE49-F238E27FC236}">
                <a16:creationId xmlns:a16="http://schemas.microsoft.com/office/drawing/2014/main" id="{74BD202A-FA89-4D31-8573-364B1AB832EA}"/>
              </a:ext>
            </a:extLst>
          </p:cNvPr>
          <p:cNvSpPr>
            <a:spLocks noGrp="1"/>
          </p:cNvSpPr>
          <p:nvPr>
            <p:ph idx="1"/>
          </p:nvPr>
        </p:nvSpPr>
        <p:spPr/>
        <p:txBody>
          <a:bodyPr/>
          <a:lstStyle/>
          <a:p>
            <a:r>
              <a:rPr lang="en-US" dirty="0"/>
              <a:t>$8 trillion, $26,000 per US Citizen	</a:t>
            </a:r>
          </a:p>
          <a:p>
            <a:r>
              <a:rPr lang="en-US" dirty="0"/>
              <a:t>Over 801,000 lives lost by direct violence</a:t>
            </a:r>
          </a:p>
          <a:p>
            <a:r>
              <a:rPr lang="en-US" dirty="0"/>
              <a:t> 7,050 US Soldiers Killed</a:t>
            </a:r>
          </a:p>
          <a:p>
            <a:r>
              <a:rPr lang="en-US" dirty="0"/>
              <a:t>38 million people displaced</a:t>
            </a:r>
          </a:p>
          <a:p>
            <a:r>
              <a:rPr lang="en-US" dirty="0"/>
              <a:t>Revenue:</a:t>
            </a:r>
          </a:p>
          <a:p>
            <a:pPr lvl="1"/>
            <a:r>
              <a:rPr lang="en-US" dirty="0"/>
              <a:t>$7 trillion to defense contractors</a:t>
            </a:r>
          </a:p>
          <a:p>
            <a:pPr marL="0" indent="0">
              <a:buNone/>
            </a:pPr>
            <a:endParaRPr lang="en-US" dirty="0"/>
          </a:p>
        </p:txBody>
      </p:sp>
      <p:sp>
        <p:nvSpPr>
          <p:cNvPr id="4" name="TextBox 3">
            <a:extLst>
              <a:ext uri="{FF2B5EF4-FFF2-40B4-BE49-F238E27FC236}">
                <a16:creationId xmlns:a16="http://schemas.microsoft.com/office/drawing/2014/main" id="{9D978F20-309D-301C-AC50-37EC88A29D9F}"/>
              </a:ext>
            </a:extLst>
          </p:cNvPr>
          <p:cNvSpPr txBox="1"/>
          <p:nvPr/>
        </p:nvSpPr>
        <p:spPr>
          <a:xfrm>
            <a:off x="1143000" y="6324600"/>
            <a:ext cx="3070071" cy="369332"/>
          </a:xfrm>
          <a:prstGeom prst="rect">
            <a:avLst/>
          </a:prstGeom>
          <a:noFill/>
        </p:spPr>
        <p:txBody>
          <a:bodyPr wrap="none" rtlCol="0">
            <a:spAutoFit/>
          </a:bodyPr>
          <a:lstStyle/>
          <a:p>
            <a:r>
              <a:rPr lang="en-US" dirty="0"/>
              <a:t>https://tinyurl.com/7ka5e7pe</a:t>
            </a:r>
          </a:p>
        </p:txBody>
      </p:sp>
    </p:spTree>
    <p:extLst>
      <p:ext uri="{BB962C8B-B14F-4D97-AF65-F5344CB8AC3E}">
        <p14:creationId xmlns:p14="http://schemas.microsoft.com/office/powerpoint/2010/main" val="3192904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4A8905-74EB-4905-AA42-C2F6EBB4950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3011" name="Picture 4">
            <a:extLst>
              <a:ext uri="{FF2B5EF4-FFF2-40B4-BE49-F238E27FC236}">
                <a16:creationId xmlns:a16="http://schemas.microsoft.com/office/drawing/2014/main" id="{7CD92954-6FA9-4CBB-ADB0-7D9EB12184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63674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5">
            <a:extLst>
              <a:ext uri="{FF2B5EF4-FFF2-40B4-BE49-F238E27FC236}">
                <a16:creationId xmlns:a16="http://schemas.microsoft.com/office/drawing/2014/main" id="{007F86BF-11EF-425B-8769-ED15A5B05AB8}"/>
              </a:ext>
            </a:extLst>
          </p:cNvPr>
          <p:cNvSpPr txBox="1">
            <a:spLocks noChangeArrowheads="1"/>
          </p:cNvSpPr>
          <p:nvPr/>
        </p:nvSpPr>
        <p:spPr bwMode="auto">
          <a:xfrm>
            <a:off x="-19050" y="7938"/>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President Eisenhower’s </a:t>
            </a:r>
          </a:p>
          <a:p>
            <a:pPr algn="r">
              <a:spcBef>
                <a:spcPct val="0"/>
              </a:spcBef>
              <a:buFontTx/>
              <a:buNone/>
            </a:pPr>
            <a:r>
              <a:rPr lang="en-US" altLang="en-US" sz="1800"/>
              <a:t>Final Address</a:t>
            </a:r>
          </a:p>
        </p:txBody>
      </p:sp>
      <p:pic>
        <p:nvPicPr>
          <p:cNvPr id="43013" name="Picture 6">
            <a:extLst>
              <a:ext uri="{FF2B5EF4-FFF2-40B4-BE49-F238E27FC236}">
                <a16:creationId xmlns:a16="http://schemas.microsoft.com/office/drawing/2014/main" id="{6EF529AC-B445-468C-B284-F9EFE09C5B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0"/>
            <a:ext cx="6523037"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16FEA1-2BA6-4E43-9781-91BD9B50F329}"/>
              </a:ext>
            </a:extLst>
          </p:cNvPr>
          <p:cNvSpPr txBox="1"/>
          <p:nvPr/>
        </p:nvSpPr>
        <p:spPr>
          <a:xfrm>
            <a:off x="6532563" y="3581400"/>
            <a:ext cx="2590800" cy="2862263"/>
          </a:xfrm>
          <a:prstGeom prst="rect">
            <a:avLst/>
          </a:prstGeom>
          <a:noFill/>
        </p:spPr>
        <p:txBody>
          <a:bodyPr>
            <a:spAutoFit/>
          </a:bodyPr>
          <a:lstStyle/>
          <a:p>
            <a:pPr>
              <a:defRPr/>
            </a:pPr>
            <a:r>
              <a:rPr lang="en-US" kern="0" dirty="0"/>
              <a:t>“If you join the military now, you are not defending the United States of America. You are helping certain policy makers pursue an imperial agenda.”</a:t>
            </a:r>
          </a:p>
          <a:p>
            <a:pPr>
              <a:defRPr/>
            </a:pPr>
            <a:r>
              <a:rPr lang="en-US" kern="0" dirty="0"/>
              <a:t>- Lieutenant Colonel Karen Kwiatkowski </a:t>
            </a:r>
          </a:p>
          <a:p>
            <a:pPr>
              <a:defRPr/>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5" name="Title 1">
            <a:extLst>
              <a:ext uri="{FF2B5EF4-FFF2-40B4-BE49-F238E27FC236}">
                <a16:creationId xmlns:a16="http://schemas.microsoft.com/office/drawing/2014/main" id="{D0453EF8-399C-47BC-8743-25E533EB63AA}"/>
              </a:ext>
            </a:extLst>
          </p:cNvPr>
          <p:cNvSpPr>
            <a:spLocks noGrp="1"/>
          </p:cNvSpPr>
          <p:nvPr>
            <p:ph type="title"/>
          </p:nvPr>
        </p:nvSpPr>
        <p:spPr>
          <a:xfrm>
            <a:off x="304800" y="0"/>
            <a:ext cx="8686800" cy="1143000"/>
          </a:xfrm>
        </p:spPr>
        <p:txBody>
          <a:bodyPr/>
          <a:lstStyle/>
          <a:p>
            <a:r>
              <a:rPr lang="en-US" altLang="en-US" sz="4000" dirty="0"/>
              <a:t>Military-Industrial Complex</a:t>
            </a:r>
          </a:p>
        </p:txBody>
      </p:sp>
      <p:sp>
        <p:nvSpPr>
          <p:cNvPr id="58372" name="TextBox 3">
            <a:extLst>
              <a:ext uri="{FF2B5EF4-FFF2-40B4-BE49-F238E27FC236}">
                <a16:creationId xmlns:a16="http://schemas.microsoft.com/office/drawing/2014/main" id="{7EA68E99-BA34-4D81-AD37-D0945EB20604}"/>
              </a:ext>
            </a:extLst>
          </p:cNvPr>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58373" name="TextBox 4">
            <a:extLst>
              <a:ext uri="{FF2B5EF4-FFF2-40B4-BE49-F238E27FC236}">
                <a16:creationId xmlns:a16="http://schemas.microsoft.com/office/drawing/2014/main" id="{A23E71DF-FF80-48EB-A405-B3E25CA2FBEB}"/>
              </a:ext>
            </a:extLst>
          </p:cNvPr>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Armed Services</a:t>
            </a:r>
          </a:p>
          <a:p>
            <a:pPr algn="ctr">
              <a:spcBef>
                <a:spcPct val="0"/>
              </a:spcBef>
              <a:buFontTx/>
              <a:buNone/>
              <a:defRPr/>
            </a:pPr>
            <a:r>
              <a:rPr lang="en-US" altLang="en-US" sz="1800"/>
              <a:t>Committees</a:t>
            </a:r>
          </a:p>
        </p:txBody>
      </p:sp>
      <p:sp>
        <p:nvSpPr>
          <p:cNvPr id="58374" name="TextBox 5">
            <a:extLst>
              <a:ext uri="{FF2B5EF4-FFF2-40B4-BE49-F238E27FC236}">
                <a16:creationId xmlns:a16="http://schemas.microsoft.com/office/drawing/2014/main" id="{809546D7-FFEF-436C-82D8-29F69620F242}"/>
              </a:ext>
            </a:extLst>
          </p:cNvPr>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Lobbyists</a:t>
            </a:r>
          </a:p>
        </p:txBody>
      </p:sp>
      <p:sp>
        <p:nvSpPr>
          <p:cNvPr id="58376" name="TextBox 7">
            <a:extLst>
              <a:ext uri="{FF2B5EF4-FFF2-40B4-BE49-F238E27FC236}">
                <a16:creationId xmlns:a16="http://schemas.microsoft.com/office/drawing/2014/main" id="{BB623466-2406-4D37-BBB8-45B9AAD86D0A}"/>
              </a:ext>
            </a:extLst>
          </p:cNvPr>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9" name="Connector: Curved 8">
            <a:extLst>
              <a:ext uri="{FF2B5EF4-FFF2-40B4-BE49-F238E27FC236}">
                <a16:creationId xmlns:a16="http://schemas.microsoft.com/office/drawing/2014/main" id="{16F36155-BBFE-43F8-80AC-29D2DEF46375}"/>
              </a:ext>
            </a:extLst>
          </p:cNvPr>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5BB6C7D9-357A-4D7B-8CA4-C7B05EFA1AF8}"/>
              </a:ext>
            </a:extLst>
          </p:cNvPr>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7E2135DC-0A8F-4F3C-B483-980F683100DF}"/>
              </a:ext>
            </a:extLst>
          </p:cNvPr>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1" name="TextBox 12">
            <a:extLst>
              <a:ext uri="{FF2B5EF4-FFF2-40B4-BE49-F238E27FC236}">
                <a16:creationId xmlns:a16="http://schemas.microsoft.com/office/drawing/2014/main" id="{6EBC509A-9FA7-4644-935E-13C3D23FD1E6}"/>
              </a:ext>
            </a:extLst>
          </p:cNvPr>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a:extLst>
              <a:ext uri="{FF2B5EF4-FFF2-40B4-BE49-F238E27FC236}">
                <a16:creationId xmlns:a16="http://schemas.microsoft.com/office/drawing/2014/main" id="{AB38FC2A-87D2-44B0-940B-370936446254}"/>
              </a:ext>
            </a:extLst>
          </p:cNvPr>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15" name="Connector: Curved 14">
            <a:extLst>
              <a:ext uri="{FF2B5EF4-FFF2-40B4-BE49-F238E27FC236}">
                <a16:creationId xmlns:a16="http://schemas.microsoft.com/office/drawing/2014/main" id="{D0C109E2-2DC7-4C2E-8215-5B2543DEDAA9}"/>
              </a:ext>
            </a:extLst>
          </p:cNvPr>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B0AD54C-1A77-4E5E-B35D-991186C360E0}"/>
              </a:ext>
            </a:extLst>
          </p:cNvPr>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7" name="TextBox 16">
            <a:extLst>
              <a:ext uri="{FF2B5EF4-FFF2-40B4-BE49-F238E27FC236}">
                <a16:creationId xmlns:a16="http://schemas.microsoft.com/office/drawing/2014/main" id="{6B7D301D-CE3C-4F99-9424-391D4AC7D3F1}"/>
              </a:ext>
            </a:extLst>
          </p:cNvPr>
          <p:cNvSpPr txBox="1">
            <a:spLocks noChangeArrowheads="1"/>
          </p:cNvSpPr>
          <p:nvPr/>
        </p:nvSpPr>
        <p:spPr bwMode="auto">
          <a:xfrm rot="19311272">
            <a:off x="3669475" y="3203381"/>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t>Employ</a:t>
            </a:r>
          </a:p>
        </p:txBody>
      </p:sp>
      <p:sp>
        <p:nvSpPr>
          <p:cNvPr id="95258" name="TextBox 17">
            <a:extLst>
              <a:ext uri="{FF2B5EF4-FFF2-40B4-BE49-F238E27FC236}">
                <a16:creationId xmlns:a16="http://schemas.microsoft.com/office/drawing/2014/main" id="{4E8DA51D-E713-4735-B46C-CA4EDF54A5FC}"/>
              </a:ext>
            </a:extLst>
          </p:cNvPr>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a:extLst>
              <a:ext uri="{FF2B5EF4-FFF2-40B4-BE49-F238E27FC236}">
                <a16:creationId xmlns:a16="http://schemas.microsoft.com/office/drawing/2014/main" id="{2090CAD8-0813-4576-AB93-ADFDD72521BC}"/>
              </a:ext>
            </a:extLst>
          </p:cNvPr>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5260" name="TextBox 19">
            <a:extLst>
              <a:ext uri="{FF2B5EF4-FFF2-40B4-BE49-F238E27FC236}">
                <a16:creationId xmlns:a16="http://schemas.microsoft.com/office/drawing/2014/main" id="{D150F908-3E5F-4989-8E92-E4F2A267A3C5}"/>
              </a:ext>
            </a:extLst>
          </p:cNvPr>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95261" name="Rectangle 20">
            <a:extLst>
              <a:ext uri="{FF2B5EF4-FFF2-40B4-BE49-F238E27FC236}">
                <a16:creationId xmlns:a16="http://schemas.microsoft.com/office/drawing/2014/main" id="{302E55BB-6D14-4E26-BD6B-640BFF184A83}"/>
              </a:ext>
            </a:extLst>
          </p:cNvPr>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a:extLst>
              <a:ext uri="{FF2B5EF4-FFF2-40B4-BE49-F238E27FC236}">
                <a16:creationId xmlns:a16="http://schemas.microsoft.com/office/drawing/2014/main" id="{963F510E-02A1-4B1E-9817-D1F1374DF343}"/>
              </a:ext>
            </a:extLst>
          </p:cNvPr>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23" name="Connector: Curved 22">
            <a:extLst>
              <a:ext uri="{FF2B5EF4-FFF2-40B4-BE49-F238E27FC236}">
                <a16:creationId xmlns:a16="http://schemas.microsoft.com/office/drawing/2014/main" id="{98D7D169-F14B-4DEE-A229-317BC0F1F5B3}"/>
              </a:ext>
            </a:extLst>
          </p:cNvPr>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E625B468-9CBF-4679-885C-C60C5E6CC76F}"/>
              </a:ext>
            </a:extLst>
          </p:cNvPr>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a:extLst>
              <a:ext uri="{FF2B5EF4-FFF2-40B4-BE49-F238E27FC236}">
                <a16:creationId xmlns:a16="http://schemas.microsoft.com/office/drawing/2014/main" id="{C34B5D45-8A9A-4B7B-89EC-DD96AD4DF318}"/>
              </a:ext>
            </a:extLst>
          </p:cNvPr>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28" name="Freeform: Shape 27">
            <a:extLst>
              <a:ext uri="{FF2B5EF4-FFF2-40B4-BE49-F238E27FC236}">
                <a16:creationId xmlns:a16="http://schemas.microsoft.com/office/drawing/2014/main" id="{3FE6FB47-6465-4DBF-B1CE-4B24ED3CC91B}"/>
              </a:ext>
            </a:extLst>
          </p:cNvPr>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a:extLst>
              <a:ext uri="{FF2B5EF4-FFF2-40B4-BE49-F238E27FC236}">
                <a16:creationId xmlns:a16="http://schemas.microsoft.com/office/drawing/2014/main" id="{689CCEED-A0C3-474B-A268-90A2B3C09AAA}"/>
              </a:ext>
            </a:extLst>
          </p:cNvPr>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6627C86-BC4F-4ABB-AF2E-3C51C62D2C5A}"/>
              </a:ext>
            </a:extLst>
          </p:cNvPr>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088DEE4-E2A3-4EA5-A604-778943E2E931}"/>
              </a:ext>
            </a:extLst>
          </p:cNvPr>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EAAFB28-78CC-4C56-9B47-08B4E0369774}"/>
              </a:ext>
            </a:extLst>
          </p:cNvPr>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530455A-E586-4C8E-AE2C-DEB9F8720BF8}"/>
              </a:ext>
            </a:extLst>
          </p:cNvPr>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76" name="TextBox 33">
            <a:extLst>
              <a:ext uri="{FF2B5EF4-FFF2-40B4-BE49-F238E27FC236}">
                <a16:creationId xmlns:a16="http://schemas.microsoft.com/office/drawing/2014/main" id="{C103430A-EA6D-4DD1-B36A-7AA98E33F89E}"/>
              </a:ext>
            </a:extLst>
          </p:cNvPr>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a:extLst>
              <a:ext uri="{FF2B5EF4-FFF2-40B4-BE49-F238E27FC236}">
                <a16:creationId xmlns:a16="http://schemas.microsoft.com/office/drawing/2014/main" id="{BF161766-3A6A-4B5F-B975-793E408D5FE9}"/>
              </a:ext>
            </a:extLst>
          </p:cNvPr>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78" name="TextBox 16">
            <a:extLst>
              <a:ext uri="{FF2B5EF4-FFF2-40B4-BE49-F238E27FC236}">
                <a16:creationId xmlns:a16="http://schemas.microsoft.com/office/drawing/2014/main" id="{91F2391A-F677-47D1-8F38-B9BD628725D7}"/>
              </a:ext>
            </a:extLst>
          </p:cNvPr>
          <p:cNvSpPr txBox="1">
            <a:spLocks noChangeArrowheads="1"/>
          </p:cNvSpPr>
          <p:nvPr/>
        </p:nvSpPr>
        <p:spPr bwMode="auto">
          <a:xfrm rot="16914794">
            <a:off x="497683" y="2702718"/>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t>Employ</a:t>
            </a:r>
          </a:p>
        </p:txBody>
      </p:sp>
      <p:sp>
        <p:nvSpPr>
          <p:cNvPr id="58375" name="TextBox 6">
            <a:extLst>
              <a:ext uri="{FF2B5EF4-FFF2-40B4-BE49-F238E27FC236}">
                <a16:creationId xmlns:a16="http://schemas.microsoft.com/office/drawing/2014/main" id="{5361F663-DDEF-4844-96AE-5266F2305436}"/>
              </a:ext>
            </a:extLst>
          </p:cNvPr>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 name="TextBox 24">
            <a:extLst>
              <a:ext uri="{FF2B5EF4-FFF2-40B4-BE49-F238E27FC236}">
                <a16:creationId xmlns:a16="http://schemas.microsoft.com/office/drawing/2014/main" id="{19CB6864-2ECB-4B16-BD17-1D16EAE63A76}"/>
              </a:ext>
            </a:extLst>
          </p:cNvPr>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Oil Companies</a:t>
            </a:r>
          </a:p>
        </p:txBody>
      </p:sp>
    </p:spTree>
    <p:extLst>
      <p:ext uri="{BB962C8B-B14F-4D97-AF65-F5344CB8AC3E}">
        <p14:creationId xmlns:p14="http://schemas.microsoft.com/office/powerpoint/2010/main" val="3014233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0C3FF1-A2C5-4AC1-8DFE-0C6498949FAE}"/>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5" name="Title 1">
            <a:extLst>
              <a:ext uri="{FF2B5EF4-FFF2-40B4-BE49-F238E27FC236}">
                <a16:creationId xmlns:a16="http://schemas.microsoft.com/office/drawing/2014/main" id="{73300EA2-7A54-4AF8-B772-276B3ABE7650}"/>
              </a:ext>
            </a:extLst>
          </p:cNvPr>
          <p:cNvSpPr>
            <a:spLocks noGrp="1"/>
          </p:cNvSpPr>
          <p:nvPr>
            <p:ph type="title"/>
          </p:nvPr>
        </p:nvSpPr>
        <p:spPr>
          <a:xfrm>
            <a:off x="0" y="0"/>
            <a:ext cx="8991600" cy="838200"/>
          </a:xfrm>
        </p:spPr>
        <p:txBody>
          <a:bodyPr/>
          <a:lstStyle/>
          <a:p>
            <a:r>
              <a:rPr lang="en-US" altLang="en-US" sz="4000"/>
              <a:t>What will the world look like in 2100?</a:t>
            </a:r>
          </a:p>
        </p:txBody>
      </p:sp>
      <p:sp>
        <p:nvSpPr>
          <p:cNvPr id="3076" name="Rectangle 9">
            <a:extLst>
              <a:ext uri="{FF2B5EF4-FFF2-40B4-BE49-F238E27FC236}">
                <a16:creationId xmlns:a16="http://schemas.microsoft.com/office/drawing/2014/main" id="{1A357AB1-90E6-46BC-A700-F23CC11662D3}"/>
              </a:ext>
            </a:extLst>
          </p:cNvPr>
          <p:cNvSpPr>
            <a:spLocks noChangeArrowheads="1"/>
          </p:cNvSpPr>
          <p:nvPr/>
        </p:nvSpPr>
        <p:spPr bwMode="auto">
          <a:xfrm>
            <a:off x="7507288" y="4419600"/>
            <a:ext cx="1671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3077" name="Picture 5">
            <a:extLst>
              <a:ext uri="{FF2B5EF4-FFF2-40B4-BE49-F238E27FC236}">
                <a16:creationId xmlns:a16="http://schemas.microsoft.com/office/drawing/2014/main" id="{1BA139D6-A6C0-45B3-87FA-C13E4B2CE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495800" cy="299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3">
            <a:extLst>
              <a:ext uri="{FF2B5EF4-FFF2-40B4-BE49-F238E27FC236}">
                <a16:creationId xmlns:a16="http://schemas.microsoft.com/office/drawing/2014/main" id="{3564EC41-1A95-4617-8F02-BF546FD60F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8" y="4221163"/>
            <a:ext cx="5764212" cy="2636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9" name="Rectangle 4">
            <a:extLst>
              <a:ext uri="{FF2B5EF4-FFF2-40B4-BE49-F238E27FC236}">
                <a16:creationId xmlns:a16="http://schemas.microsoft.com/office/drawing/2014/main" id="{329A716F-D3E8-4B3E-AFA7-7C5EDC522230}"/>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3080" name="TextBox 8">
            <a:extLst>
              <a:ext uri="{FF2B5EF4-FFF2-40B4-BE49-F238E27FC236}">
                <a16:creationId xmlns:a16="http://schemas.microsoft.com/office/drawing/2014/main" id="{EE12957F-EE0E-4EA6-A442-0C6FFA78ED3C}"/>
              </a:ext>
            </a:extLst>
          </p:cNvPr>
          <p:cNvSpPr txBox="1">
            <a:spLocks noChangeArrowheads="1"/>
          </p:cNvSpPr>
          <p:nvPr/>
        </p:nvSpPr>
        <p:spPr bwMode="auto">
          <a:xfrm>
            <a:off x="0" y="36576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
        <p:nvSpPr>
          <p:cNvPr id="3081" name="TextBox 1">
            <a:extLst>
              <a:ext uri="{FF2B5EF4-FFF2-40B4-BE49-F238E27FC236}">
                <a16:creationId xmlns:a16="http://schemas.microsoft.com/office/drawing/2014/main" id="{EE8A3DEA-2592-4F5C-8399-3955DD7B4F11}"/>
              </a:ext>
            </a:extLst>
          </p:cNvPr>
          <p:cNvSpPr txBox="1">
            <a:spLocks noChangeArrowheads="1"/>
          </p:cNvSpPr>
          <p:nvPr/>
        </p:nvSpPr>
        <p:spPr bwMode="auto">
          <a:xfrm>
            <a:off x="4495800" y="990600"/>
            <a:ext cx="222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Nuclear Winter</a:t>
            </a:r>
          </a:p>
        </p:txBody>
      </p:sp>
      <p:sp>
        <p:nvSpPr>
          <p:cNvPr id="3082" name="TextBox 10">
            <a:extLst>
              <a:ext uri="{FF2B5EF4-FFF2-40B4-BE49-F238E27FC236}">
                <a16:creationId xmlns:a16="http://schemas.microsoft.com/office/drawing/2014/main" id="{4CE5E27D-187F-452A-80D1-6760AD6311DC}"/>
              </a:ext>
            </a:extLst>
          </p:cNvPr>
          <p:cNvSpPr txBox="1">
            <a:spLocks noChangeArrowheads="1"/>
          </p:cNvSpPr>
          <p:nvPr/>
        </p:nvSpPr>
        <p:spPr bwMode="auto">
          <a:xfrm>
            <a:off x="5791200" y="639603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Ecotopia</a:t>
            </a:r>
          </a:p>
        </p:txBody>
      </p:sp>
      <p:sp>
        <p:nvSpPr>
          <p:cNvPr id="3083" name="TextBox 11">
            <a:extLst>
              <a:ext uri="{FF2B5EF4-FFF2-40B4-BE49-F238E27FC236}">
                <a16:creationId xmlns:a16="http://schemas.microsoft.com/office/drawing/2014/main" id="{C6842E65-E3C7-4E0F-B5D5-579D9B9E3E40}"/>
              </a:ext>
            </a:extLst>
          </p:cNvPr>
          <p:cNvSpPr txBox="1">
            <a:spLocks noChangeArrowheads="1"/>
          </p:cNvSpPr>
          <p:nvPr/>
        </p:nvSpPr>
        <p:spPr bwMode="auto">
          <a:xfrm>
            <a:off x="7097713" y="5638800"/>
            <a:ext cx="2046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Orwell’s 1984</a:t>
            </a:r>
          </a:p>
        </p:txBody>
      </p:sp>
      <p:pic>
        <p:nvPicPr>
          <p:cNvPr id="3084" name="Picture 2">
            <a:extLst>
              <a:ext uri="{FF2B5EF4-FFF2-40B4-BE49-F238E27FC236}">
                <a16:creationId xmlns:a16="http://schemas.microsoft.com/office/drawing/2014/main" id="{9AC4BBD6-46B6-4474-8885-2E233D3BDF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8338" y="1752600"/>
            <a:ext cx="4665662"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283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41F227-20D7-49F0-AF80-A1910CAA8DA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6" name="Title 1">
            <a:extLst>
              <a:ext uri="{FF2B5EF4-FFF2-40B4-BE49-F238E27FC236}">
                <a16:creationId xmlns:a16="http://schemas.microsoft.com/office/drawing/2014/main" id="{BE571F92-0D02-41D9-985B-9E8BA411C787}"/>
              </a:ext>
            </a:extLst>
          </p:cNvPr>
          <p:cNvSpPr>
            <a:spLocks noGrp="1"/>
          </p:cNvSpPr>
          <p:nvPr>
            <p:ph type="title"/>
          </p:nvPr>
        </p:nvSpPr>
        <p:spPr>
          <a:xfrm>
            <a:off x="438455" y="76200"/>
            <a:ext cx="7924800" cy="1143000"/>
          </a:xfrm>
        </p:spPr>
        <p:txBody>
          <a:bodyPr/>
          <a:lstStyle/>
          <a:p>
            <a:r>
              <a:rPr lang="en-US" altLang="en-US" dirty="0"/>
              <a:t>Threats</a:t>
            </a:r>
          </a:p>
        </p:txBody>
      </p:sp>
      <p:sp>
        <p:nvSpPr>
          <p:cNvPr id="6147" name="Content Placeholder 2">
            <a:extLst>
              <a:ext uri="{FF2B5EF4-FFF2-40B4-BE49-F238E27FC236}">
                <a16:creationId xmlns:a16="http://schemas.microsoft.com/office/drawing/2014/main" id="{1E48F237-DCAE-4FD7-95E6-662C9343D74C}"/>
              </a:ext>
            </a:extLst>
          </p:cNvPr>
          <p:cNvSpPr>
            <a:spLocks noGrp="1"/>
          </p:cNvSpPr>
          <p:nvPr>
            <p:ph idx="1"/>
          </p:nvPr>
        </p:nvSpPr>
        <p:spPr>
          <a:xfrm>
            <a:off x="467763" y="1061244"/>
            <a:ext cx="7924800" cy="4953000"/>
          </a:xfrm>
        </p:spPr>
        <p:txBody>
          <a:bodyPr/>
          <a:lstStyle/>
          <a:p>
            <a:r>
              <a:rPr lang="en-US" altLang="en-US" dirty="0"/>
              <a:t>War</a:t>
            </a:r>
          </a:p>
          <a:p>
            <a:r>
              <a:rPr lang="en-US" altLang="en-US" dirty="0"/>
              <a:t>Famine</a:t>
            </a:r>
          </a:p>
          <a:p>
            <a:r>
              <a:rPr lang="en-US" altLang="en-US" dirty="0"/>
              <a:t>Water shortages</a:t>
            </a:r>
          </a:p>
          <a:p>
            <a:r>
              <a:rPr lang="en-US" altLang="en-US" dirty="0"/>
              <a:t>Etc.</a:t>
            </a:r>
          </a:p>
        </p:txBody>
      </p:sp>
      <p:pic>
        <p:nvPicPr>
          <p:cNvPr id="6148" name="Picture 1">
            <a:extLst>
              <a:ext uri="{FF2B5EF4-FFF2-40B4-BE49-F238E27FC236}">
                <a16:creationId xmlns:a16="http://schemas.microsoft.com/office/drawing/2014/main" id="{27073021-E7D3-4D4F-8053-60AA80A799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a:extLst>
              <a:ext uri="{FF2B5EF4-FFF2-40B4-BE49-F238E27FC236}">
                <a16:creationId xmlns:a16="http://schemas.microsoft.com/office/drawing/2014/main" id="{1E0058E7-874B-49A2-AB33-2571433DF7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3581400"/>
            <a:ext cx="4235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http://2.bp.blogspot.com/_K1rN7fRrhjk/Spf6ku-e93I/AAAAAAAAAMY/r3rxnxlVX74/s1600/2477719111_6b9daa5386.jpg">
            <a:extLst>
              <a:ext uri="{FF2B5EF4-FFF2-40B4-BE49-F238E27FC236}">
                <a16:creationId xmlns:a16="http://schemas.microsoft.com/office/drawing/2014/main" id="{B2622430-415F-43AE-9990-6B4ED8007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581400"/>
            <a:ext cx="45767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4">
            <a:extLst>
              <a:ext uri="{FF2B5EF4-FFF2-40B4-BE49-F238E27FC236}">
                <a16:creationId xmlns:a16="http://schemas.microsoft.com/office/drawing/2014/main" id="{03068864-A686-40E8-8EF1-25DC9489D598}"/>
              </a:ext>
            </a:extLst>
          </p:cNvPr>
          <p:cNvSpPr>
            <a:spLocks noChangeArrowheads="1"/>
          </p:cNvSpPr>
          <p:nvPr/>
        </p:nvSpPr>
        <p:spPr bwMode="auto">
          <a:xfrm>
            <a:off x="0" y="6488113"/>
            <a:ext cx="4224338" cy="369887"/>
          </a:xfrm>
          <a:prstGeom prst="rect">
            <a:avLst/>
          </a:prstGeom>
          <a:solidFill>
            <a:schemeClr val="accent1"/>
          </a:solidFill>
          <a:ln w="9525">
            <a:solidFill>
              <a:schemeClr val="accent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Chinese famine of 1907, 25 million died</a:t>
            </a:r>
          </a:p>
        </p:txBody>
      </p:sp>
      <p:sp>
        <p:nvSpPr>
          <p:cNvPr id="6152" name="Rectangle 5">
            <a:extLst>
              <a:ext uri="{FF2B5EF4-FFF2-40B4-BE49-F238E27FC236}">
                <a16:creationId xmlns:a16="http://schemas.microsoft.com/office/drawing/2014/main" id="{26FD3BAC-BE1D-4C66-B07D-0F5AFA351094}"/>
              </a:ext>
            </a:extLst>
          </p:cNvPr>
          <p:cNvSpPr>
            <a:spLocks noChangeArrowheads="1"/>
          </p:cNvSpPr>
          <p:nvPr/>
        </p:nvSpPr>
        <p:spPr bwMode="auto">
          <a:xfrm>
            <a:off x="4572000" y="6488113"/>
            <a:ext cx="4572000"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Drought in Kenya, 2009</a:t>
            </a:r>
          </a:p>
        </p:txBody>
      </p:sp>
      <p:sp>
        <p:nvSpPr>
          <p:cNvPr id="6153" name="Rectangle 9">
            <a:extLst>
              <a:ext uri="{FF2B5EF4-FFF2-40B4-BE49-F238E27FC236}">
                <a16:creationId xmlns:a16="http://schemas.microsoft.com/office/drawing/2014/main" id="{E2B82980-80D6-4DE0-A0C0-D11C3714C0B5}"/>
              </a:ext>
            </a:extLst>
          </p:cNvPr>
          <p:cNvSpPr>
            <a:spLocks noChangeArrowheads="1"/>
          </p:cNvSpPr>
          <p:nvPr/>
        </p:nvSpPr>
        <p:spPr bwMode="auto">
          <a:xfrm>
            <a:off x="4572000" y="3124200"/>
            <a:ext cx="4572000"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Kent State Shooting, May 1970</a:t>
            </a:r>
          </a:p>
        </p:txBody>
      </p:sp>
    </p:spTree>
    <p:extLst>
      <p:ext uri="{BB962C8B-B14F-4D97-AF65-F5344CB8AC3E}">
        <p14:creationId xmlns:p14="http://schemas.microsoft.com/office/powerpoint/2010/main" val="4007546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eaLnBrk="1" hangingPunct="1">
              <a:defRPr/>
            </a:pPr>
            <a:endParaRPr lang="en-US"/>
          </a:p>
        </p:txBody>
      </p:sp>
      <p:sp>
        <p:nvSpPr>
          <p:cNvPr id="8" name="Rectangle 7"/>
          <p:cNvSpPr/>
          <p:nvPr/>
        </p:nvSpPr>
        <p:spPr>
          <a:xfrm>
            <a:off x="2819400" y="2286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Drought</a:t>
            </a:r>
          </a:p>
        </p:txBody>
      </p:sp>
      <p:sp>
        <p:nvSpPr>
          <p:cNvPr id="10" name="TextBox 9"/>
          <p:cNvSpPr txBox="1"/>
          <p:nvPr/>
        </p:nvSpPr>
        <p:spPr>
          <a:xfrm>
            <a:off x="838200" y="2209800"/>
            <a:ext cx="1371600" cy="609600"/>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Greenhouse </a:t>
            </a:r>
          </a:p>
          <a:p>
            <a:pPr algn="ctr" eaLnBrk="1" hangingPunct="1">
              <a:defRPr/>
            </a:pPr>
            <a:r>
              <a:rPr lang="en-US" sz="1600" dirty="0"/>
              <a:t>Gases</a:t>
            </a:r>
          </a:p>
        </p:txBody>
      </p:sp>
      <p:sp>
        <p:nvSpPr>
          <p:cNvPr id="12" name="TextBox 11"/>
          <p:cNvSpPr txBox="1"/>
          <p:nvPr/>
        </p:nvSpPr>
        <p:spPr>
          <a:xfrm>
            <a:off x="838200" y="1219200"/>
            <a:ext cx="1371600" cy="609599"/>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Climate </a:t>
            </a:r>
          </a:p>
          <a:p>
            <a:pPr algn="ctr" eaLnBrk="1" hangingPunct="1">
              <a:defRPr/>
            </a:pPr>
            <a:r>
              <a:rPr lang="en-US" sz="1600" dirty="0"/>
              <a:t>Warming</a:t>
            </a:r>
          </a:p>
        </p:txBody>
      </p:sp>
      <p:sp>
        <p:nvSpPr>
          <p:cNvPr id="14" name="TextBox 13"/>
          <p:cNvSpPr txBox="1"/>
          <p:nvPr/>
        </p:nvSpPr>
        <p:spPr>
          <a:xfrm>
            <a:off x="2819400" y="22098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Marine </a:t>
            </a:r>
          </a:p>
          <a:p>
            <a:pPr algn="ctr" eaLnBrk="1" hangingPunct="1">
              <a:defRPr/>
            </a:pPr>
            <a:r>
              <a:rPr lang="en-US" sz="1600" dirty="0"/>
              <a:t>Acidification</a:t>
            </a:r>
          </a:p>
        </p:txBody>
      </p:sp>
      <p:sp>
        <p:nvSpPr>
          <p:cNvPr id="16" name="TextBox 15"/>
          <p:cNvSpPr txBox="1"/>
          <p:nvPr/>
        </p:nvSpPr>
        <p:spPr>
          <a:xfrm>
            <a:off x="6781800" y="2286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Invasive </a:t>
            </a:r>
          </a:p>
          <a:p>
            <a:pPr algn="ctr" eaLnBrk="1" hangingPunct="1">
              <a:defRPr/>
            </a:pPr>
            <a:r>
              <a:rPr lang="en-US" sz="1600" dirty="0"/>
              <a:t>Species</a:t>
            </a:r>
          </a:p>
        </p:txBody>
      </p:sp>
      <p:sp>
        <p:nvSpPr>
          <p:cNvPr id="18" name="TextBox 17"/>
          <p:cNvSpPr txBox="1"/>
          <p:nvPr/>
        </p:nvSpPr>
        <p:spPr>
          <a:xfrm>
            <a:off x="838200" y="32004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Pollution</a:t>
            </a:r>
          </a:p>
        </p:txBody>
      </p:sp>
      <p:sp>
        <p:nvSpPr>
          <p:cNvPr id="20" name="Rectangle 19"/>
          <p:cNvSpPr/>
          <p:nvPr/>
        </p:nvSpPr>
        <p:spPr>
          <a:xfrm>
            <a:off x="7696200" y="2209800"/>
            <a:ext cx="1295400" cy="609600"/>
          </a:xfrm>
          <a:prstGeom prst="rect">
            <a:avLst/>
          </a:prstGeom>
          <a:solidFill>
            <a:srgbClr val="FEBBB0"/>
          </a:solidFill>
          <a:ln>
            <a:noFill/>
          </a:ln>
          <a:scene3d>
            <a:camera prst="orthographicFront"/>
            <a:lightRig rig="threePt" dir="t"/>
          </a:scene3d>
          <a:sp3d>
            <a:bevelT/>
          </a:sp3d>
        </p:spPr>
        <p:txBody>
          <a:bodyPr wrap="none" anchor="ctr" anchorCtr="0">
            <a:noAutofit/>
          </a:bodyPr>
          <a:lstStyle/>
          <a:p>
            <a:pPr algn="ctr" eaLnBrk="1" hangingPunct="1">
              <a:defRPr/>
            </a:pPr>
            <a:r>
              <a:rPr lang="en-US" altLang="en-US" sz="1600" dirty="0"/>
              <a:t>Over-fishing</a:t>
            </a:r>
          </a:p>
        </p:txBody>
      </p:sp>
      <p:sp>
        <p:nvSpPr>
          <p:cNvPr id="23" name="TextBox 22"/>
          <p:cNvSpPr txBox="1"/>
          <p:nvPr/>
        </p:nvSpPr>
        <p:spPr>
          <a:xfrm>
            <a:off x="838200" y="4267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Oil </a:t>
            </a:r>
          </a:p>
          <a:p>
            <a:pPr algn="ctr" eaLnBrk="1" hangingPunct="1">
              <a:defRPr/>
            </a:pPr>
            <a:r>
              <a:rPr lang="en-US" sz="1600" dirty="0"/>
              <a:t>“Scarcity”</a:t>
            </a:r>
          </a:p>
        </p:txBody>
      </p:sp>
      <p:sp>
        <p:nvSpPr>
          <p:cNvPr id="24" name="TextBox 23"/>
          <p:cNvSpPr txBox="1"/>
          <p:nvPr/>
        </p:nvSpPr>
        <p:spPr>
          <a:xfrm>
            <a:off x="2819400" y="4267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Biofuels </a:t>
            </a:r>
          </a:p>
          <a:p>
            <a:pPr algn="ctr" eaLnBrk="1" hangingPunct="1">
              <a:defRPr/>
            </a:pPr>
            <a:r>
              <a:rPr lang="en-US" sz="1600" dirty="0"/>
              <a:t>Increase</a:t>
            </a:r>
          </a:p>
        </p:txBody>
      </p:sp>
      <p:sp>
        <p:nvSpPr>
          <p:cNvPr id="26" name="TextBox 25"/>
          <p:cNvSpPr txBox="1"/>
          <p:nvPr/>
        </p:nvSpPr>
        <p:spPr>
          <a:xfrm>
            <a:off x="7696201" y="3200400"/>
            <a:ext cx="12954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Fertilizers </a:t>
            </a:r>
          </a:p>
          <a:p>
            <a:pPr algn="ctr" eaLnBrk="1" hangingPunct="1">
              <a:defRPr/>
            </a:pPr>
            <a:r>
              <a:rPr lang="en-US" sz="1600" dirty="0"/>
              <a:t>Reduced</a:t>
            </a:r>
          </a:p>
        </p:txBody>
      </p:sp>
      <p:sp>
        <p:nvSpPr>
          <p:cNvPr id="27" name="TextBox 26"/>
          <p:cNvSpPr txBox="1"/>
          <p:nvPr/>
        </p:nvSpPr>
        <p:spPr>
          <a:xfrm>
            <a:off x="7696200" y="4114800"/>
            <a:ext cx="12954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Phosphorus </a:t>
            </a:r>
          </a:p>
          <a:p>
            <a:pPr algn="ctr" eaLnBrk="1" hangingPunct="1">
              <a:defRPr/>
            </a:pPr>
            <a:r>
              <a:rPr lang="en-US" sz="1600" dirty="0"/>
              <a:t>Shortage</a:t>
            </a:r>
          </a:p>
        </p:txBody>
      </p:sp>
      <p:sp>
        <p:nvSpPr>
          <p:cNvPr id="29" name="TextBox 28"/>
          <p:cNvSpPr txBox="1"/>
          <p:nvPr/>
        </p:nvSpPr>
        <p:spPr>
          <a:xfrm>
            <a:off x="2819400" y="1219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Sea </a:t>
            </a:r>
          </a:p>
          <a:p>
            <a:pPr algn="ctr" eaLnBrk="1" hangingPunct="1">
              <a:defRPr/>
            </a:pPr>
            <a:r>
              <a:rPr lang="en-US" sz="1600" dirty="0"/>
              <a:t>Level Rise</a:t>
            </a:r>
          </a:p>
        </p:txBody>
      </p:sp>
      <p:sp>
        <p:nvSpPr>
          <p:cNvPr id="35" name="TextBox 34"/>
          <p:cNvSpPr txBox="1"/>
          <p:nvPr/>
        </p:nvSpPr>
        <p:spPr>
          <a:xfrm>
            <a:off x="5105400" y="228600"/>
            <a:ext cx="1371600" cy="584775"/>
          </a:xfrm>
          <a:prstGeom prst="rect">
            <a:avLst/>
          </a:prstGeom>
          <a:solidFill>
            <a:srgbClr val="FEBBB0"/>
          </a:solidFill>
          <a:ln>
            <a:solidFill>
              <a:schemeClr val="accent1">
                <a:shade val="50000"/>
              </a:schemeClr>
            </a:solidFill>
          </a:ln>
          <a:scene3d>
            <a:camera prst="orthographicFront"/>
            <a:lightRig rig="threePt" dir="t"/>
          </a:scene3d>
          <a:sp3d>
            <a:bevelT/>
          </a:sp3d>
        </p:spPr>
        <p:txBody>
          <a:bodyPr wrap="square">
            <a:spAutoFit/>
          </a:bodyPr>
          <a:lstStyle/>
          <a:p>
            <a:pPr algn="ctr" eaLnBrk="1" hangingPunct="1">
              <a:defRPr/>
            </a:pPr>
            <a:r>
              <a:rPr lang="en-US" sz="1600" dirty="0"/>
              <a:t>Increasing</a:t>
            </a:r>
          </a:p>
          <a:p>
            <a:pPr algn="ctr" eaLnBrk="1" hangingPunct="1">
              <a:defRPr/>
            </a:pPr>
            <a:r>
              <a:rPr lang="en-US" sz="1600" dirty="0"/>
              <a:t>Population</a:t>
            </a:r>
          </a:p>
        </p:txBody>
      </p:sp>
      <p:cxnSp>
        <p:nvCxnSpPr>
          <p:cNvPr id="224" name="Elbow Connector 223"/>
          <p:cNvCxnSpPr>
            <a:stCxn id="35" idx="2"/>
            <a:endCxn id="337" idx="0"/>
          </p:cNvCxnSpPr>
          <p:nvPr/>
        </p:nvCxnSpPr>
        <p:spPr>
          <a:xfrm rot="16200000" flipH="1">
            <a:off x="4978688" y="1625887"/>
            <a:ext cx="1853625" cy="228600"/>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7" name="Elbow Connector 226"/>
          <p:cNvCxnSpPr>
            <a:stCxn id="16" idx="2"/>
            <a:endCxn id="337" idx="0"/>
          </p:cNvCxnSpPr>
          <p:nvPr/>
        </p:nvCxnSpPr>
        <p:spPr>
          <a:xfrm rot="5400000">
            <a:off x="5816888" y="1016287"/>
            <a:ext cx="1853625" cy="14478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0" name="Elbow Connector 229"/>
          <p:cNvCxnSpPr>
            <a:stCxn id="14" idx="3"/>
            <a:endCxn id="337" idx="1"/>
          </p:cNvCxnSpPr>
          <p:nvPr/>
        </p:nvCxnSpPr>
        <p:spPr>
          <a:xfrm>
            <a:off x="4191000" y="2502188"/>
            <a:ext cx="990600" cy="6601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3" name="Elbow Connector 232"/>
          <p:cNvCxnSpPr>
            <a:stCxn id="27" idx="0"/>
            <a:endCxn id="26" idx="2"/>
          </p:cNvCxnSpPr>
          <p:nvPr/>
        </p:nvCxnSpPr>
        <p:spPr>
          <a:xfrm rot="5400000" flipH="1" flipV="1">
            <a:off x="8179088" y="3949988"/>
            <a:ext cx="329625" cy="1"/>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7" name="Elbow Connector 236"/>
          <p:cNvCxnSpPr>
            <a:stCxn id="24" idx="3"/>
            <a:endCxn id="337" idx="1"/>
          </p:cNvCxnSpPr>
          <p:nvPr/>
        </p:nvCxnSpPr>
        <p:spPr>
          <a:xfrm flipV="1">
            <a:off x="4191000" y="3162300"/>
            <a:ext cx="990600" cy="1397288"/>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0" name="Elbow Connector 239"/>
          <p:cNvCxnSpPr>
            <a:stCxn id="10" idx="0"/>
            <a:endCxn id="12" idx="2"/>
          </p:cNvCxnSpPr>
          <p:nvPr/>
        </p:nvCxnSpPr>
        <p:spPr>
          <a:xfrm rot="5400000" flipH="1" flipV="1">
            <a:off x="1333500" y="2019300"/>
            <a:ext cx="381001"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6" name="Elbow Connector 245"/>
          <p:cNvCxnSpPr>
            <a:stCxn id="26" idx="1"/>
            <a:endCxn id="337" idx="3"/>
          </p:cNvCxnSpPr>
          <p:nvPr/>
        </p:nvCxnSpPr>
        <p:spPr>
          <a:xfrm rot="10800000">
            <a:off x="6858001" y="3162300"/>
            <a:ext cx="838201" cy="330488"/>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2" name="Elbow Connector 251"/>
          <p:cNvCxnSpPr>
            <a:stCxn id="20" idx="1"/>
            <a:endCxn id="337" idx="3"/>
          </p:cNvCxnSpPr>
          <p:nvPr/>
        </p:nvCxnSpPr>
        <p:spPr>
          <a:xfrm rot="10800000" flipV="1">
            <a:off x="6858000" y="2514600"/>
            <a:ext cx="838200" cy="647700"/>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5" name="Elbow Connector 254"/>
          <p:cNvCxnSpPr>
            <a:stCxn id="10" idx="3"/>
            <a:endCxn id="14" idx="1"/>
          </p:cNvCxnSpPr>
          <p:nvPr/>
        </p:nvCxnSpPr>
        <p:spPr>
          <a:xfrm flipV="1">
            <a:off x="2209800" y="25021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2" name="Elbow Connector 261"/>
          <p:cNvCxnSpPr>
            <a:stCxn id="12" idx="3"/>
            <a:endCxn id="8" idx="1"/>
          </p:cNvCxnSpPr>
          <p:nvPr/>
        </p:nvCxnSpPr>
        <p:spPr>
          <a:xfrm flipV="1">
            <a:off x="2209800" y="533400"/>
            <a:ext cx="609600" cy="9906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5" name="Elbow Connector 264"/>
          <p:cNvCxnSpPr>
            <a:stCxn id="23" idx="3"/>
            <a:endCxn id="24" idx="1"/>
          </p:cNvCxnSpPr>
          <p:nvPr/>
        </p:nvCxnSpPr>
        <p:spPr>
          <a:xfrm>
            <a:off x="2209800" y="4559588"/>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4" name="Rounded Rectangle 273"/>
          <p:cNvSpPr/>
          <p:nvPr/>
        </p:nvSpPr>
        <p:spPr>
          <a:xfrm>
            <a:off x="5334000" y="42672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Famine</a:t>
            </a:r>
          </a:p>
        </p:txBody>
      </p:sp>
      <p:sp>
        <p:nvSpPr>
          <p:cNvPr id="275" name="Rounded Rectangle 274"/>
          <p:cNvSpPr/>
          <p:nvPr/>
        </p:nvSpPr>
        <p:spPr>
          <a:xfrm>
            <a:off x="64770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Death</a:t>
            </a:r>
          </a:p>
        </p:txBody>
      </p:sp>
      <p:sp>
        <p:nvSpPr>
          <p:cNvPr id="276" name="Rounded Rectangle 275"/>
          <p:cNvSpPr/>
          <p:nvPr/>
        </p:nvSpPr>
        <p:spPr>
          <a:xfrm>
            <a:off x="40386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Disease</a:t>
            </a:r>
          </a:p>
        </p:txBody>
      </p:sp>
      <p:cxnSp>
        <p:nvCxnSpPr>
          <p:cNvPr id="277" name="Elbow Connector 276"/>
          <p:cNvCxnSpPr>
            <a:stCxn id="337" idx="2"/>
            <a:endCxn id="274" idx="0"/>
          </p:cNvCxnSpPr>
          <p:nvPr/>
        </p:nvCxnSpPr>
        <p:spPr>
          <a:xfrm rot="5400000">
            <a:off x="5715000" y="3962400"/>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1" name="Elbow Connector 280"/>
          <p:cNvCxnSpPr>
            <a:stCxn id="274" idx="2"/>
            <a:endCxn id="276" idx="0"/>
          </p:cNvCxnSpPr>
          <p:nvPr/>
        </p:nvCxnSpPr>
        <p:spPr>
          <a:xfrm rot="5400000">
            <a:off x="4762500" y="4838700"/>
            <a:ext cx="1219200" cy="12954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4" name="Elbow Connector 283"/>
          <p:cNvCxnSpPr>
            <a:stCxn id="274" idx="2"/>
            <a:endCxn id="275" idx="0"/>
          </p:cNvCxnSpPr>
          <p:nvPr/>
        </p:nvCxnSpPr>
        <p:spPr>
          <a:xfrm rot="16200000" flipH="1">
            <a:off x="5981700" y="4914900"/>
            <a:ext cx="1219200" cy="11430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7" name="Elbow Connector 286"/>
          <p:cNvCxnSpPr>
            <a:stCxn id="276" idx="3"/>
            <a:endCxn id="275" idx="1"/>
          </p:cNvCxnSpPr>
          <p:nvPr/>
        </p:nvCxnSpPr>
        <p:spPr>
          <a:xfrm>
            <a:off x="5410200" y="6400800"/>
            <a:ext cx="10668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7" name="Rounded Rectangle 336"/>
          <p:cNvSpPr/>
          <p:nvPr/>
        </p:nvSpPr>
        <p:spPr>
          <a:xfrm>
            <a:off x="5181600" y="2667000"/>
            <a:ext cx="1676400" cy="990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dirty="0">
                <a:solidFill>
                  <a:schemeClr val="bg1"/>
                </a:solidFill>
              </a:rPr>
              <a:t>Decrease </a:t>
            </a:r>
          </a:p>
          <a:p>
            <a:pPr algn="ctr" eaLnBrk="1" hangingPunct="1">
              <a:defRPr/>
            </a:pPr>
            <a:r>
              <a:rPr lang="en-US" dirty="0">
                <a:solidFill>
                  <a:schemeClr val="bg1"/>
                </a:solidFill>
              </a:rPr>
              <a:t>in Food Availability</a:t>
            </a:r>
          </a:p>
        </p:txBody>
      </p:sp>
      <p:cxnSp>
        <p:nvCxnSpPr>
          <p:cNvPr id="352" name="Elbow Connector 351"/>
          <p:cNvCxnSpPr>
            <a:stCxn id="12" idx="3"/>
            <a:endCxn id="29" idx="1"/>
          </p:cNvCxnSpPr>
          <p:nvPr/>
        </p:nvCxnSpPr>
        <p:spPr>
          <a:xfrm flipV="1">
            <a:off x="2209800" y="15115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8" idx="3"/>
            <a:endCxn id="337" idx="1"/>
          </p:cNvCxnSpPr>
          <p:nvPr/>
        </p:nvCxnSpPr>
        <p:spPr>
          <a:xfrm>
            <a:off x="4191000" y="533400"/>
            <a:ext cx="990600" cy="2628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18" idx="3"/>
            <a:endCxn id="337" idx="1"/>
          </p:cNvCxnSpPr>
          <p:nvPr/>
        </p:nvCxnSpPr>
        <p:spPr>
          <a:xfrm flipV="1">
            <a:off x="2209800" y="3162300"/>
            <a:ext cx="2971800" cy="342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Elbow Connector 109"/>
          <p:cNvCxnSpPr>
            <a:stCxn id="29" idx="3"/>
            <a:endCxn id="337" idx="1"/>
          </p:cNvCxnSpPr>
          <p:nvPr/>
        </p:nvCxnSpPr>
        <p:spPr>
          <a:xfrm>
            <a:off x="4191000" y="1511588"/>
            <a:ext cx="990600" cy="1650712"/>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590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9C940-9D2A-6437-280F-955565082189}"/>
              </a:ext>
            </a:extLst>
          </p:cNvPr>
          <p:cNvSpPr>
            <a:spLocks noGrp="1"/>
          </p:cNvSpPr>
          <p:nvPr>
            <p:ph type="title"/>
          </p:nvPr>
        </p:nvSpPr>
        <p:spPr/>
        <p:txBody>
          <a:bodyPr/>
          <a:lstStyle/>
          <a:p>
            <a:r>
              <a:rPr lang="en-US" dirty="0"/>
              <a:t>Jim’s Theory</a:t>
            </a:r>
          </a:p>
        </p:txBody>
      </p:sp>
      <p:sp>
        <p:nvSpPr>
          <p:cNvPr id="3" name="Content Placeholder 2">
            <a:extLst>
              <a:ext uri="{FF2B5EF4-FFF2-40B4-BE49-F238E27FC236}">
                <a16:creationId xmlns:a16="http://schemas.microsoft.com/office/drawing/2014/main" id="{A9BD0229-0527-6930-A3BA-2B0CBC82CBDE}"/>
              </a:ext>
            </a:extLst>
          </p:cNvPr>
          <p:cNvSpPr>
            <a:spLocks noGrp="1"/>
          </p:cNvSpPr>
          <p:nvPr>
            <p:ph idx="1"/>
          </p:nvPr>
        </p:nvSpPr>
        <p:spPr>
          <a:xfrm>
            <a:off x="1219200" y="1371600"/>
            <a:ext cx="5676616" cy="5105400"/>
          </a:xfrm>
        </p:spPr>
        <p:txBody>
          <a:bodyPr>
            <a:normAutofit fontScale="92500" lnSpcReduction="10000"/>
          </a:bodyPr>
          <a:lstStyle/>
          <a:p>
            <a:r>
              <a:rPr lang="en-US" dirty="0"/>
              <a:t>As of cultivation of crops and domestication of animals expanded, there was excess food all year around allowing a small number of people to rule over others.</a:t>
            </a:r>
          </a:p>
          <a:p>
            <a:r>
              <a:rPr lang="en-US" dirty="0"/>
              <a:t>Hierarchies formed around: politics, religion, and wealth/business</a:t>
            </a:r>
          </a:p>
          <a:p>
            <a:r>
              <a:rPr lang="en-US" dirty="0"/>
              <a:t>These hierarchies have expanded to a global level</a:t>
            </a:r>
          </a:p>
        </p:txBody>
      </p:sp>
      <p:sp>
        <p:nvSpPr>
          <p:cNvPr id="4" name="Isosceles Triangle 3">
            <a:extLst>
              <a:ext uri="{FF2B5EF4-FFF2-40B4-BE49-F238E27FC236}">
                <a16:creationId xmlns:a16="http://schemas.microsoft.com/office/drawing/2014/main" id="{E2026F4E-5468-D32E-BAC2-180DC90FA724}"/>
              </a:ext>
            </a:extLst>
          </p:cNvPr>
          <p:cNvSpPr/>
          <p:nvPr/>
        </p:nvSpPr>
        <p:spPr>
          <a:xfrm>
            <a:off x="6421272" y="1909774"/>
            <a:ext cx="2347415" cy="418303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332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CBC6-A57F-AA8F-5C76-98B7342730FD}"/>
              </a:ext>
            </a:extLst>
          </p:cNvPr>
          <p:cNvSpPr>
            <a:spLocks noGrp="1"/>
          </p:cNvSpPr>
          <p:nvPr>
            <p:ph type="title"/>
          </p:nvPr>
        </p:nvSpPr>
        <p:spPr/>
        <p:txBody>
          <a:bodyPr/>
          <a:lstStyle/>
          <a:p>
            <a:r>
              <a:rPr lang="en-US" dirty="0"/>
              <a:t>Power Corrupts</a:t>
            </a:r>
          </a:p>
        </p:txBody>
      </p:sp>
      <p:sp>
        <p:nvSpPr>
          <p:cNvPr id="3" name="Content Placeholder 2">
            <a:extLst>
              <a:ext uri="{FF2B5EF4-FFF2-40B4-BE49-F238E27FC236}">
                <a16:creationId xmlns:a16="http://schemas.microsoft.com/office/drawing/2014/main" id="{0F594A74-291F-94B2-8E73-89A9A5BBC7E8}"/>
              </a:ext>
            </a:extLst>
          </p:cNvPr>
          <p:cNvSpPr>
            <a:spLocks noGrp="1"/>
          </p:cNvSpPr>
          <p:nvPr>
            <p:ph idx="1"/>
          </p:nvPr>
        </p:nvSpPr>
        <p:spPr>
          <a:xfrm>
            <a:off x="1104900" y="1219200"/>
            <a:ext cx="7886700" cy="4814011"/>
          </a:xfrm>
        </p:spPr>
        <p:txBody>
          <a:bodyPr>
            <a:normAutofit/>
          </a:bodyPr>
          <a:lstStyle/>
          <a:p>
            <a:r>
              <a:rPr lang="en-US" dirty="0"/>
              <a:t>Many leaders see their role as controlling those under them and are always nervous of losing control</a:t>
            </a:r>
          </a:p>
          <a:p>
            <a:pPr lvl="1"/>
            <a:r>
              <a:rPr lang="en-US" dirty="0"/>
              <a:t>So, they try to tighten control</a:t>
            </a:r>
          </a:p>
          <a:p>
            <a:r>
              <a:rPr lang="en-US" dirty="0"/>
              <a:t>After you are on top, you can only get higher by conquering others (self reinforcing)</a:t>
            </a:r>
          </a:p>
          <a:p>
            <a:endParaRPr lang="en-US" dirty="0"/>
          </a:p>
        </p:txBody>
      </p:sp>
    </p:spTree>
    <p:extLst>
      <p:ext uri="{BB962C8B-B14F-4D97-AF65-F5344CB8AC3E}">
        <p14:creationId xmlns:p14="http://schemas.microsoft.com/office/powerpoint/2010/main" val="3876572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E40349-A5FD-F357-DD18-8EB3CEE21F28}"/>
              </a:ext>
            </a:extLst>
          </p:cNvPr>
          <p:cNvSpPr>
            <a:spLocks noGrp="1"/>
          </p:cNvSpPr>
          <p:nvPr>
            <p:ph type="title"/>
          </p:nvPr>
        </p:nvSpPr>
        <p:spPr/>
        <p:txBody>
          <a:bodyPr/>
          <a:lstStyle/>
          <a:p>
            <a:r>
              <a:rPr lang="en-US" dirty="0"/>
              <a:t>What do you see?</a:t>
            </a:r>
          </a:p>
        </p:txBody>
      </p:sp>
      <p:pic>
        <p:nvPicPr>
          <p:cNvPr id="7" name="Picture 6">
            <a:extLst>
              <a:ext uri="{FF2B5EF4-FFF2-40B4-BE49-F238E27FC236}">
                <a16:creationId xmlns:a16="http://schemas.microsoft.com/office/drawing/2014/main" id="{A18C923D-4F09-986E-7E4C-CCC51444C0DC}"/>
              </a:ext>
            </a:extLst>
          </p:cNvPr>
          <p:cNvPicPr>
            <a:picLocks noChangeAspect="1"/>
          </p:cNvPicPr>
          <p:nvPr/>
        </p:nvPicPr>
        <p:blipFill>
          <a:blip r:embed="rId2"/>
          <a:stretch>
            <a:fillRect/>
          </a:stretch>
        </p:blipFill>
        <p:spPr>
          <a:xfrm>
            <a:off x="1176380" y="1600200"/>
            <a:ext cx="7967620" cy="5257800"/>
          </a:xfrm>
          <a:prstGeom prst="rect">
            <a:avLst/>
          </a:prstGeom>
        </p:spPr>
      </p:pic>
    </p:spTree>
    <p:extLst>
      <p:ext uri="{BB962C8B-B14F-4D97-AF65-F5344CB8AC3E}">
        <p14:creationId xmlns:p14="http://schemas.microsoft.com/office/powerpoint/2010/main" val="113995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9CFA90-A4CC-DCB2-B841-CB759D7D6712}"/>
              </a:ext>
            </a:extLst>
          </p:cNvPr>
          <p:cNvSpPr>
            <a:spLocks noGrp="1"/>
          </p:cNvSpPr>
          <p:nvPr>
            <p:ph type="title"/>
          </p:nvPr>
        </p:nvSpPr>
        <p:spPr>
          <a:xfrm>
            <a:off x="1371600" y="538163"/>
            <a:ext cx="7772400" cy="1143000"/>
          </a:xfrm>
        </p:spPr>
        <p:txBody>
          <a:bodyPr/>
          <a:lstStyle/>
          <a:p>
            <a:r>
              <a:rPr lang="en-US" dirty="0"/>
              <a:t>Leads to</a:t>
            </a:r>
          </a:p>
        </p:txBody>
      </p:sp>
      <p:sp>
        <p:nvSpPr>
          <p:cNvPr id="7" name="Text Placeholder 6">
            <a:extLst>
              <a:ext uri="{FF2B5EF4-FFF2-40B4-BE49-F238E27FC236}">
                <a16:creationId xmlns:a16="http://schemas.microsoft.com/office/drawing/2014/main" id="{F5E98803-BD3A-9B17-5EC5-75EFEE568890}"/>
              </a:ext>
            </a:extLst>
          </p:cNvPr>
          <p:cNvSpPr>
            <a:spLocks noGrp="1"/>
          </p:cNvSpPr>
          <p:nvPr>
            <p:ph type="body" idx="1"/>
          </p:nvPr>
        </p:nvSpPr>
        <p:spPr>
          <a:xfrm>
            <a:off x="1219200" y="1798638"/>
            <a:ext cx="3735388" cy="639762"/>
          </a:xfrm>
        </p:spPr>
        <p:txBody>
          <a:bodyPr/>
          <a:lstStyle/>
          <a:p>
            <a:r>
              <a:rPr lang="en-US" dirty="0"/>
              <a:t>Big Business</a:t>
            </a:r>
          </a:p>
        </p:txBody>
      </p:sp>
      <p:sp>
        <p:nvSpPr>
          <p:cNvPr id="8" name="Content Placeholder 7">
            <a:extLst>
              <a:ext uri="{FF2B5EF4-FFF2-40B4-BE49-F238E27FC236}">
                <a16:creationId xmlns:a16="http://schemas.microsoft.com/office/drawing/2014/main" id="{F415B901-0E68-E6DD-988A-AE67544B1354}"/>
              </a:ext>
            </a:extLst>
          </p:cNvPr>
          <p:cNvSpPr>
            <a:spLocks noGrp="1"/>
          </p:cNvSpPr>
          <p:nvPr>
            <p:ph sz="half" idx="2"/>
          </p:nvPr>
        </p:nvSpPr>
        <p:spPr>
          <a:xfrm>
            <a:off x="1219200" y="2438400"/>
            <a:ext cx="3735388" cy="3951288"/>
          </a:xfrm>
        </p:spPr>
        <p:txBody>
          <a:bodyPr/>
          <a:lstStyle/>
          <a:p>
            <a:r>
              <a:rPr lang="en-US" dirty="0"/>
              <a:t>Technology</a:t>
            </a:r>
          </a:p>
          <a:p>
            <a:r>
              <a:rPr lang="en-US" dirty="0"/>
              <a:t>Commerce</a:t>
            </a:r>
          </a:p>
          <a:p>
            <a:r>
              <a:rPr lang="en-US" dirty="0"/>
              <a:t>War</a:t>
            </a:r>
          </a:p>
          <a:p>
            <a:r>
              <a:rPr lang="en-US" dirty="0"/>
              <a:t>Centralized energy</a:t>
            </a:r>
          </a:p>
          <a:p>
            <a:r>
              <a:rPr lang="en-US" dirty="0"/>
              <a:t>Drugs and surgery</a:t>
            </a:r>
          </a:p>
          <a:p>
            <a:r>
              <a:rPr lang="en-US" dirty="0"/>
              <a:t>Resource extraction</a:t>
            </a:r>
          </a:p>
          <a:p>
            <a:r>
              <a:rPr lang="en-US" dirty="0"/>
              <a:t>Fast food</a:t>
            </a:r>
          </a:p>
          <a:p>
            <a:r>
              <a:rPr lang="en-US" dirty="0"/>
              <a:t>Uniformity</a:t>
            </a:r>
          </a:p>
        </p:txBody>
      </p:sp>
      <p:sp>
        <p:nvSpPr>
          <p:cNvPr id="9" name="Text Placeholder 8">
            <a:extLst>
              <a:ext uri="{FF2B5EF4-FFF2-40B4-BE49-F238E27FC236}">
                <a16:creationId xmlns:a16="http://schemas.microsoft.com/office/drawing/2014/main" id="{B838798D-6120-2D5D-78BE-C62C6C099773}"/>
              </a:ext>
            </a:extLst>
          </p:cNvPr>
          <p:cNvSpPr>
            <a:spLocks noGrp="1"/>
          </p:cNvSpPr>
          <p:nvPr>
            <p:ph type="body" sz="quarter" idx="3"/>
          </p:nvPr>
        </p:nvSpPr>
        <p:spPr>
          <a:xfrm>
            <a:off x="5102225" y="1798638"/>
            <a:ext cx="4041775" cy="639762"/>
          </a:xfrm>
        </p:spPr>
        <p:txBody>
          <a:bodyPr/>
          <a:lstStyle/>
          <a:p>
            <a:r>
              <a:rPr lang="en-US" dirty="0"/>
              <a:t>Not so much</a:t>
            </a:r>
          </a:p>
        </p:txBody>
      </p:sp>
      <p:sp>
        <p:nvSpPr>
          <p:cNvPr id="10" name="Content Placeholder 9">
            <a:extLst>
              <a:ext uri="{FF2B5EF4-FFF2-40B4-BE49-F238E27FC236}">
                <a16:creationId xmlns:a16="http://schemas.microsoft.com/office/drawing/2014/main" id="{4B3534E6-9CB5-08A8-D107-400D93313707}"/>
              </a:ext>
            </a:extLst>
          </p:cNvPr>
          <p:cNvSpPr>
            <a:spLocks noGrp="1"/>
          </p:cNvSpPr>
          <p:nvPr>
            <p:ph sz="quarter" idx="4"/>
          </p:nvPr>
        </p:nvSpPr>
        <p:spPr>
          <a:xfrm>
            <a:off x="5102225" y="2438400"/>
            <a:ext cx="4041775" cy="3951288"/>
          </a:xfrm>
        </p:spPr>
        <p:txBody>
          <a:bodyPr/>
          <a:lstStyle/>
          <a:p>
            <a:r>
              <a:rPr lang="en-US" dirty="0"/>
              <a:t>Enlightenment</a:t>
            </a:r>
          </a:p>
          <a:p>
            <a:r>
              <a:rPr lang="en-US" dirty="0"/>
              <a:t>Exercise</a:t>
            </a:r>
          </a:p>
          <a:p>
            <a:r>
              <a:rPr lang="en-US" dirty="0"/>
              <a:t>Peace</a:t>
            </a:r>
          </a:p>
          <a:p>
            <a:r>
              <a:rPr lang="en-US" dirty="0"/>
              <a:t>Decentralized energy</a:t>
            </a:r>
          </a:p>
          <a:p>
            <a:r>
              <a:rPr lang="en-US" dirty="0"/>
              <a:t>Health </a:t>
            </a:r>
          </a:p>
          <a:p>
            <a:r>
              <a:rPr lang="en-US" dirty="0"/>
              <a:t>Reduce, reuse, recycle</a:t>
            </a:r>
          </a:p>
          <a:p>
            <a:r>
              <a:rPr lang="en-US" dirty="0"/>
              <a:t>Gardening</a:t>
            </a:r>
          </a:p>
          <a:p>
            <a:r>
              <a:rPr lang="en-US" dirty="0"/>
              <a:t>Diversity</a:t>
            </a:r>
          </a:p>
        </p:txBody>
      </p:sp>
    </p:spTree>
    <p:extLst>
      <p:ext uri="{BB962C8B-B14F-4D97-AF65-F5344CB8AC3E}">
        <p14:creationId xmlns:p14="http://schemas.microsoft.com/office/powerpoint/2010/main" val="1066228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24117-496A-BB32-62FB-3578831FAADB}"/>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5ABC47B2-DB6A-7D7B-C7BE-FF75B565F03D}"/>
              </a:ext>
            </a:extLst>
          </p:cNvPr>
          <p:cNvSpPr>
            <a:spLocks noGrp="1"/>
          </p:cNvSpPr>
          <p:nvPr>
            <p:ph idx="1"/>
          </p:nvPr>
        </p:nvSpPr>
        <p:spPr/>
        <p:txBody>
          <a:bodyPr/>
          <a:lstStyle/>
          <a:p>
            <a:r>
              <a:rPr lang="en-US" dirty="0"/>
              <a:t>Local to Global</a:t>
            </a:r>
          </a:p>
          <a:p>
            <a:r>
              <a:rPr lang="en-US" dirty="0"/>
              <a:t>Personal to Organizational</a:t>
            </a:r>
          </a:p>
          <a:p>
            <a:r>
              <a:rPr lang="en-US" dirty="0"/>
              <a:t>Now and in the Future</a:t>
            </a:r>
          </a:p>
        </p:txBody>
      </p:sp>
    </p:spTree>
    <p:extLst>
      <p:ext uri="{BB962C8B-B14F-4D97-AF65-F5344CB8AC3E}">
        <p14:creationId xmlns:p14="http://schemas.microsoft.com/office/powerpoint/2010/main" val="131609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Sources</a:t>
            </a:r>
          </a:p>
        </p:txBody>
      </p:sp>
      <p:sp>
        <p:nvSpPr>
          <p:cNvPr id="3" name="Content Placeholder 2"/>
          <p:cNvSpPr>
            <a:spLocks noGrp="1"/>
          </p:cNvSpPr>
          <p:nvPr>
            <p:ph idx="1"/>
          </p:nvPr>
        </p:nvSpPr>
        <p:spPr/>
        <p:txBody>
          <a:bodyPr/>
          <a:lstStyle/>
          <a:p>
            <a:r>
              <a:rPr lang="en-US" dirty="0"/>
              <a:t>NASA: </a:t>
            </a:r>
            <a:r>
              <a:rPr lang="en-US" dirty="0">
                <a:hlinkClick r:id="rId2"/>
              </a:rPr>
              <a:t>https://climate.nasa.gov/</a:t>
            </a:r>
            <a:endParaRPr lang="en-US" dirty="0"/>
          </a:p>
          <a:p>
            <a:r>
              <a:rPr lang="en-US" dirty="0"/>
              <a:t>US EIA: </a:t>
            </a:r>
            <a:r>
              <a:rPr lang="en-US" dirty="0">
                <a:hlinkClick r:id="rId3"/>
              </a:rPr>
              <a:t>https://tinyurl.com/y39wlws8</a:t>
            </a:r>
            <a:endParaRPr lang="en-US" dirty="0"/>
          </a:p>
          <a:p>
            <a:r>
              <a:rPr lang="en-US" dirty="0"/>
              <a:t>Canada.gov: </a:t>
            </a:r>
            <a:r>
              <a:rPr lang="en-US" dirty="0">
                <a:hlinkClick r:id="rId4"/>
              </a:rPr>
              <a:t>https://tinyurl.com/t3olklw</a:t>
            </a:r>
            <a:endParaRPr lang="en-US" dirty="0"/>
          </a:p>
          <a:p>
            <a:r>
              <a:rPr lang="en-US" dirty="0"/>
              <a:t>IPCC: </a:t>
            </a:r>
            <a:r>
              <a:rPr lang="en-US" dirty="0">
                <a:hlinkClick r:id="rId5"/>
              </a:rPr>
              <a:t>https://www.ipcc.ch/</a:t>
            </a:r>
            <a:endParaRPr lang="en-US" dirty="0"/>
          </a:p>
          <a:p>
            <a:r>
              <a:rPr lang="en-US" dirty="0"/>
              <a:t>BBC: </a:t>
            </a:r>
            <a:r>
              <a:rPr lang="en-US" dirty="0">
                <a:hlinkClick r:id="rId6"/>
              </a:rPr>
              <a:t>https://tinyurl.com/w95pzaj</a:t>
            </a:r>
            <a:endParaRPr lang="en-US" dirty="0"/>
          </a:p>
          <a:p>
            <a:r>
              <a:rPr lang="en-US" dirty="0"/>
              <a:t>UN: </a:t>
            </a:r>
            <a:r>
              <a:rPr lang="en-US" dirty="0">
                <a:hlinkClick r:id="rId7"/>
              </a:rPr>
              <a:t>https://tinyurl.com/y9ffrjv7</a:t>
            </a:r>
            <a:endParaRPr lang="en-US" dirty="0"/>
          </a:p>
          <a:p>
            <a:r>
              <a:rPr lang="en-US" dirty="0"/>
              <a:t>UK: </a:t>
            </a:r>
            <a:r>
              <a:rPr lang="en-US" dirty="0">
                <a:hlinkClick r:id="rId8"/>
              </a:rPr>
              <a:t>https://tinyurl.com/sm35lx7</a:t>
            </a:r>
            <a:endParaRPr lang="en-US" dirty="0"/>
          </a:p>
          <a:p>
            <a:endParaRPr lang="en-US" dirty="0"/>
          </a:p>
        </p:txBody>
      </p:sp>
    </p:spTree>
    <p:extLst>
      <p:ext uri="{BB962C8B-B14F-4D97-AF65-F5344CB8AC3E}">
        <p14:creationId xmlns:p14="http://schemas.microsoft.com/office/powerpoint/2010/main" val="1810238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14ACA5C-B9D0-43BD-ABA9-7C63B2E2AD52}"/>
              </a:ext>
            </a:extLst>
          </p:cNvPr>
          <p:cNvSpPr>
            <a:spLocks noGrp="1"/>
          </p:cNvSpPr>
          <p:nvPr>
            <p:ph type="title"/>
          </p:nvPr>
        </p:nvSpPr>
        <p:spPr/>
        <p:txBody>
          <a:bodyPr/>
          <a:lstStyle/>
          <a:p>
            <a:r>
              <a:rPr lang="en-US" altLang="en-US"/>
              <a:t>Additional Slides</a:t>
            </a:r>
          </a:p>
        </p:txBody>
      </p:sp>
      <p:sp>
        <p:nvSpPr>
          <p:cNvPr id="92163" name="Content Placeholder 2">
            <a:extLst>
              <a:ext uri="{FF2B5EF4-FFF2-40B4-BE49-F238E27FC236}">
                <a16:creationId xmlns:a16="http://schemas.microsoft.com/office/drawing/2014/main" id="{359DF8C8-1CD2-4B0E-89D1-D93621132124}"/>
              </a:ext>
            </a:extLst>
          </p:cNvPr>
          <p:cNvSpPr>
            <a:spLocks noGrp="1"/>
          </p:cNvSpPr>
          <p:nvPr>
            <p:ph idx="1"/>
          </p:nvPr>
        </p:nvSpPr>
        <p:spPr/>
        <p:txBody>
          <a:bodyPr/>
          <a:lstStyle/>
          <a:p>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4C83487-1E2A-4DA5-B80A-686ADD3AA36A}"/>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4A2729D8-4763-4DA8-9757-FF646E845FE7}"/>
              </a:ext>
            </a:extLst>
          </p:cNvPr>
          <p:cNvSpPr/>
          <p:nvPr/>
        </p:nvSpPr>
        <p:spPr>
          <a:xfrm>
            <a:off x="2828055" y="3124633"/>
            <a:ext cx="4033719" cy="9187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9" name="Rectangle 278">
            <a:extLst>
              <a:ext uri="{FF2B5EF4-FFF2-40B4-BE49-F238E27FC236}">
                <a16:creationId xmlns:a16="http://schemas.microsoft.com/office/drawing/2014/main" id="{65925F2F-6FDD-49B4-BCA1-F8B17C6A9A0E}"/>
              </a:ext>
            </a:extLst>
          </p:cNvPr>
          <p:cNvSpPr/>
          <p:nvPr/>
        </p:nvSpPr>
        <p:spPr>
          <a:xfrm>
            <a:off x="6530047" y="5005790"/>
            <a:ext cx="1864236" cy="70740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1" name="Rectangle 60">
            <a:extLst>
              <a:ext uri="{FF2B5EF4-FFF2-40B4-BE49-F238E27FC236}">
                <a16:creationId xmlns:a16="http://schemas.microsoft.com/office/drawing/2014/main" id="{0C5093AA-D59B-4EA6-90D3-26ED11ABBC3B}"/>
              </a:ext>
            </a:extLst>
          </p:cNvPr>
          <p:cNvSpPr/>
          <p:nvPr/>
        </p:nvSpPr>
        <p:spPr>
          <a:xfrm>
            <a:off x="4464652" y="5005790"/>
            <a:ext cx="1688766" cy="70740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3" name="Rectangle 62">
            <a:extLst>
              <a:ext uri="{FF2B5EF4-FFF2-40B4-BE49-F238E27FC236}">
                <a16:creationId xmlns:a16="http://schemas.microsoft.com/office/drawing/2014/main" id="{0C4DFC73-1E30-4D11-A745-4FC6007C4024}"/>
              </a:ext>
            </a:extLst>
          </p:cNvPr>
          <p:cNvSpPr/>
          <p:nvPr/>
        </p:nvSpPr>
        <p:spPr>
          <a:xfrm>
            <a:off x="2182687" y="1033558"/>
            <a:ext cx="5279478" cy="7491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Rectangle 11">
            <a:extLst>
              <a:ext uri="{FF2B5EF4-FFF2-40B4-BE49-F238E27FC236}">
                <a16:creationId xmlns:a16="http://schemas.microsoft.com/office/drawing/2014/main" id="{DFEB2B12-3833-464E-9359-0B149BDB7715}"/>
              </a:ext>
            </a:extLst>
          </p:cNvPr>
          <p:cNvSpPr/>
          <p:nvPr/>
        </p:nvSpPr>
        <p:spPr>
          <a:xfrm>
            <a:off x="6622901" y="5108134"/>
            <a:ext cx="777075"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Bio</a:t>
            </a:r>
          </a:p>
          <a:p>
            <a:pPr algn="ctr"/>
            <a:r>
              <a:rPr lang="en-US" sz="1400" dirty="0">
                <a:solidFill>
                  <a:schemeClr val="tx1"/>
                </a:solidFill>
              </a:rPr>
              <a:t>Fuel</a:t>
            </a:r>
          </a:p>
        </p:txBody>
      </p:sp>
      <p:sp>
        <p:nvSpPr>
          <p:cNvPr id="13" name="Rectangle 12">
            <a:extLst>
              <a:ext uri="{FF2B5EF4-FFF2-40B4-BE49-F238E27FC236}">
                <a16:creationId xmlns:a16="http://schemas.microsoft.com/office/drawing/2014/main" id="{6E3B011A-089F-4E80-A2AE-1F6756F557D8}"/>
              </a:ext>
            </a:extLst>
          </p:cNvPr>
          <p:cNvSpPr/>
          <p:nvPr/>
        </p:nvSpPr>
        <p:spPr>
          <a:xfrm>
            <a:off x="4571014" y="5113012"/>
            <a:ext cx="746027"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Food</a:t>
            </a:r>
          </a:p>
        </p:txBody>
      </p:sp>
      <p:sp>
        <p:nvSpPr>
          <p:cNvPr id="14" name="TextBox 13">
            <a:extLst>
              <a:ext uri="{FF2B5EF4-FFF2-40B4-BE49-F238E27FC236}">
                <a16:creationId xmlns:a16="http://schemas.microsoft.com/office/drawing/2014/main" id="{59F20140-4D76-422D-8969-57C8589F7F6E}"/>
              </a:ext>
            </a:extLst>
          </p:cNvPr>
          <p:cNvSpPr txBox="1"/>
          <p:nvPr/>
        </p:nvSpPr>
        <p:spPr>
          <a:xfrm>
            <a:off x="6972874" y="6003293"/>
            <a:ext cx="1021433" cy="307777"/>
          </a:xfrm>
          <a:prstGeom prst="rect">
            <a:avLst/>
          </a:prstGeom>
          <a:noFill/>
        </p:spPr>
        <p:txBody>
          <a:bodyPr wrap="none" rtlCol="0">
            <a:spAutoFit/>
          </a:bodyPr>
          <a:lstStyle/>
          <a:p>
            <a:r>
              <a:rPr lang="en-US" sz="1400" dirty="0"/>
              <a:t>Timberland</a:t>
            </a:r>
          </a:p>
        </p:txBody>
      </p:sp>
      <p:sp>
        <p:nvSpPr>
          <p:cNvPr id="20" name="Rectangle 19">
            <a:extLst>
              <a:ext uri="{FF2B5EF4-FFF2-40B4-BE49-F238E27FC236}">
                <a16:creationId xmlns:a16="http://schemas.microsoft.com/office/drawing/2014/main" id="{A23AE8F3-B6BE-498B-8130-8FC03C924068}"/>
              </a:ext>
            </a:extLst>
          </p:cNvPr>
          <p:cNvSpPr/>
          <p:nvPr/>
        </p:nvSpPr>
        <p:spPr>
          <a:xfrm>
            <a:off x="121953" y="5121431"/>
            <a:ext cx="1239526" cy="573732"/>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Oceans</a:t>
            </a:r>
          </a:p>
        </p:txBody>
      </p:sp>
      <p:sp>
        <p:nvSpPr>
          <p:cNvPr id="25" name="TextBox 24">
            <a:extLst>
              <a:ext uri="{FF2B5EF4-FFF2-40B4-BE49-F238E27FC236}">
                <a16:creationId xmlns:a16="http://schemas.microsoft.com/office/drawing/2014/main" id="{7DCE7DE1-1804-4730-9C94-2EE62ADC993C}"/>
              </a:ext>
            </a:extLst>
          </p:cNvPr>
          <p:cNvSpPr txBox="1"/>
          <p:nvPr/>
        </p:nvSpPr>
        <p:spPr>
          <a:xfrm>
            <a:off x="4484893" y="1245487"/>
            <a:ext cx="620683" cy="369332"/>
          </a:xfrm>
          <a:prstGeom prst="rect">
            <a:avLst/>
          </a:prstGeom>
          <a:noFill/>
        </p:spPr>
        <p:txBody>
          <a:bodyPr wrap="none" rtlCol="0">
            <a:spAutoFit/>
          </a:bodyPr>
          <a:lstStyle/>
          <a:p>
            <a:r>
              <a:rPr lang="en-US" dirty="0"/>
              <a:t>GHG</a:t>
            </a:r>
          </a:p>
        </p:txBody>
      </p:sp>
      <p:cxnSp>
        <p:nvCxnSpPr>
          <p:cNvPr id="31" name="Connector: Elbow 30">
            <a:extLst>
              <a:ext uri="{FF2B5EF4-FFF2-40B4-BE49-F238E27FC236}">
                <a16:creationId xmlns:a16="http://schemas.microsoft.com/office/drawing/2014/main" id="{56A8A6E6-D74C-4F9C-BFDD-971E4A80BF28}"/>
              </a:ext>
            </a:extLst>
          </p:cNvPr>
          <p:cNvCxnSpPr>
            <a:cxnSpLocks/>
            <a:stCxn id="240" idx="1"/>
            <a:endCxn id="20" idx="0"/>
          </p:cNvCxnSpPr>
          <p:nvPr/>
        </p:nvCxnSpPr>
        <p:spPr>
          <a:xfrm rot="10800000" flipV="1">
            <a:off x="741716" y="1430153"/>
            <a:ext cx="1952898" cy="3691278"/>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0DF57E03-7478-4163-8CEE-6AED9AE2CC7A}"/>
              </a:ext>
            </a:extLst>
          </p:cNvPr>
          <p:cNvCxnSpPr>
            <a:cxnSpLocks/>
            <a:endCxn id="240" idx="2"/>
          </p:cNvCxnSpPr>
          <p:nvPr/>
        </p:nvCxnSpPr>
        <p:spPr>
          <a:xfrm rot="5400000" flipH="1" flipV="1">
            <a:off x="2523079" y="2488682"/>
            <a:ext cx="1601994" cy="12700"/>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E93D7E6-1E3F-4794-B04A-37D408741AE3}"/>
              </a:ext>
            </a:extLst>
          </p:cNvPr>
          <p:cNvSpPr txBox="1"/>
          <p:nvPr/>
        </p:nvSpPr>
        <p:spPr>
          <a:xfrm>
            <a:off x="3351852" y="214444"/>
            <a:ext cx="753220" cy="276999"/>
          </a:xfrm>
          <a:prstGeom prst="rect">
            <a:avLst/>
          </a:prstGeom>
          <a:noFill/>
        </p:spPr>
        <p:txBody>
          <a:bodyPr wrap="none" rtlCol="0">
            <a:spAutoFit/>
          </a:bodyPr>
          <a:lstStyle/>
          <a:p>
            <a:r>
              <a:rPr lang="en-US" sz="1200" dirty="0"/>
              <a:t>Warming</a:t>
            </a:r>
          </a:p>
        </p:txBody>
      </p:sp>
      <p:sp>
        <p:nvSpPr>
          <p:cNvPr id="45" name="TextBox 44">
            <a:extLst>
              <a:ext uri="{FF2B5EF4-FFF2-40B4-BE49-F238E27FC236}">
                <a16:creationId xmlns:a16="http://schemas.microsoft.com/office/drawing/2014/main" id="{1640B764-E7A2-4B69-B10E-518989FE3D8B}"/>
              </a:ext>
            </a:extLst>
          </p:cNvPr>
          <p:cNvSpPr txBox="1"/>
          <p:nvPr/>
        </p:nvSpPr>
        <p:spPr>
          <a:xfrm>
            <a:off x="4263497" y="1981744"/>
            <a:ext cx="859486" cy="600164"/>
          </a:xfrm>
          <a:prstGeom prst="rect">
            <a:avLst/>
          </a:prstGeom>
          <a:noFill/>
        </p:spPr>
        <p:txBody>
          <a:bodyPr wrap="square" rtlCol="0">
            <a:spAutoFit/>
          </a:bodyPr>
          <a:lstStyle/>
          <a:p>
            <a:r>
              <a:rPr lang="en-US" sz="1100" dirty="0"/>
              <a:t>Education, Regulation, Incentives</a:t>
            </a:r>
          </a:p>
        </p:txBody>
      </p:sp>
      <p:cxnSp>
        <p:nvCxnSpPr>
          <p:cNvPr id="54" name="Connector: Elbow 53">
            <a:extLst>
              <a:ext uri="{FF2B5EF4-FFF2-40B4-BE49-F238E27FC236}">
                <a16:creationId xmlns:a16="http://schemas.microsoft.com/office/drawing/2014/main" id="{C1DFF733-4960-4C03-9412-32A4CA7E529C}"/>
              </a:ext>
            </a:extLst>
          </p:cNvPr>
          <p:cNvCxnSpPr>
            <a:cxnSpLocks/>
            <a:stCxn id="57" idx="0"/>
          </p:cNvCxnSpPr>
          <p:nvPr/>
        </p:nvCxnSpPr>
        <p:spPr>
          <a:xfrm rot="5400000" flipH="1" flipV="1">
            <a:off x="2771202" y="4533834"/>
            <a:ext cx="1148600" cy="12700"/>
          </a:xfrm>
          <a:prstGeom prst="bentConnector3">
            <a:avLst>
              <a:gd name="adj1" fmla="val 50000"/>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AC44B0E-FF48-40DF-A60D-B3AD8B8F5D8D}"/>
              </a:ext>
            </a:extLst>
          </p:cNvPr>
          <p:cNvSpPr/>
          <p:nvPr/>
        </p:nvSpPr>
        <p:spPr>
          <a:xfrm>
            <a:off x="2725739" y="5108134"/>
            <a:ext cx="1239526" cy="5595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Fossil Fuels</a:t>
            </a:r>
          </a:p>
        </p:txBody>
      </p:sp>
      <p:sp>
        <p:nvSpPr>
          <p:cNvPr id="36" name="Rectangle 35">
            <a:extLst>
              <a:ext uri="{FF2B5EF4-FFF2-40B4-BE49-F238E27FC236}">
                <a16:creationId xmlns:a16="http://schemas.microsoft.com/office/drawing/2014/main" id="{92A5E5E8-B85F-4DBA-9A68-61ADB33A25A1}"/>
              </a:ext>
            </a:extLst>
          </p:cNvPr>
          <p:cNvSpPr/>
          <p:nvPr/>
        </p:nvSpPr>
        <p:spPr>
          <a:xfrm>
            <a:off x="1333174" y="3192252"/>
            <a:ext cx="1091504" cy="775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Population</a:t>
            </a:r>
          </a:p>
          <a:p>
            <a:pPr algn="ctr"/>
            <a:r>
              <a:rPr lang="en-US" sz="1200" dirty="0">
                <a:solidFill>
                  <a:schemeClr val="tx1"/>
                </a:solidFill>
              </a:rPr>
              <a:t>7.7 billion</a:t>
            </a:r>
          </a:p>
        </p:txBody>
      </p:sp>
      <p:sp>
        <p:nvSpPr>
          <p:cNvPr id="41" name="Rectangle 40">
            <a:extLst>
              <a:ext uri="{FF2B5EF4-FFF2-40B4-BE49-F238E27FC236}">
                <a16:creationId xmlns:a16="http://schemas.microsoft.com/office/drawing/2014/main" id="{237E2ED8-F79E-4818-AB89-FBFDA8225FAE}"/>
              </a:ext>
            </a:extLst>
          </p:cNvPr>
          <p:cNvSpPr/>
          <p:nvPr/>
        </p:nvSpPr>
        <p:spPr>
          <a:xfrm>
            <a:off x="4207529" y="241762"/>
            <a:ext cx="1091504" cy="515064"/>
          </a:xfrm>
          <a:prstGeom prst="rect">
            <a:avLst/>
          </a:prstGeom>
          <a:solidFill>
            <a:srgbClr val="E974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Climate</a:t>
            </a:r>
          </a:p>
        </p:txBody>
      </p:sp>
      <p:cxnSp>
        <p:nvCxnSpPr>
          <p:cNvPr id="42" name="Connector: Elbow 41">
            <a:extLst>
              <a:ext uri="{FF2B5EF4-FFF2-40B4-BE49-F238E27FC236}">
                <a16:creationId xmlns:a16="http://schemas.microsoft.com/office/drawing/2014/main" id="{BD2CC374-DF7C-4661-ACAD-4C27DF4DF721}"/>
              </a:ext>
            </a:extLst>
          </p:cNvPr>
          <p:cNvCxnSpPr>
            <a:cxnSpLocks/>
            <a:stCxn id="41" idx="3"/>
            <a:endCxn id="61" idx="2"/>
          </p:cNvCxnSpPr>
          <p:nvPr/>
        </p:nvCxnSpPr>
        <p:spPr>
          <a:xfrm>
            <a:off x="5299033" y="499294"/>
            <a:ext cx="10002" cy="5213898"/>
          </a:xfrm>
          <a:prstGeom prst="bentConnector4">
            <a:avLst>
              <a:gd name="adj1" fmla="val 35047620"/>
              <a:gd name="adj2" fmla="val 104384"/>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3750B74-9A09-4724-8A6D-AE4041C4CAB0}"/>
              </a:ext>
            </a:extLst>
          </p:cNvPr>
          <p:cNvSpPr txBox="1"/>
          <p:nvPr/>
        </p:nvSpPr>
        <p:spPr>
          <a:xfrm>
            <a:off x="2777055" y="2199859"/>
            <a:ext cx="1175322" cy="261610"/>
          </a:xfrm>
          <a:prstGeom prst="rect">
            <a:avLst/>
          </a:prstGeom>
          <a:solidFill>
            <a:schemeClr val="bg1">
              <a:alpha val="86000"/>
            </a:schemeClr>
          </a:solidFill>
        </p:spPr>
        <p:txBody>
          <a:bodyPr wrap="none" rtlCol="0">
            <a:spAutoFit/>
          </a:bodyPr>
          <a:lstStyle/>
          <a:p>
            <a:r>
              <a:rPr lang="en-US" sz="1100" dirty="0"/>
              <a:t>35 Gigatons/Year</a:t>
            </a:r>
          </a:p>
        </p:txBody>
      </p:sp>
      <p:cxnSp>
        <p:nvCxnSpPr>
          <p:cNvPr id="58" name="Connector: Elbow 57">
            <a:extLst>
              <a:ext uri="{FF2B5EF4-FFF2-40B4-BE49-F238E27FC236}">
                <a16:creationId xmlns:a16="http://schemas.microsoft.com/office/drawing/2014/main" id="{98002BC5-9C0B-48A6-9A26-68D4699E1ACF}"/>
              </a:ext>
            </a:extLst>
          </p:cNvPr>
          <p:cNvCxnSpPr>
            <a:cxnSpLocks/>
            <a:stCxn id="36" idx="0"/>
            <a:endCxn id="36" idx="1"/>
          </p:cNvCxnSpPr>
          <p:nvPr/>
        </p:nvCxnSpPr>
        <p:spPr>
          <a:xfrm rot="16200000" flipH="1" flipV="1">
            <a:off x="1412266" y="3113159"/>
            <a:ext cx="387567" cy="545752"/>
          </a:xfrm>
          <a:prstGeom prst="bentConnector4">
            <a:avLst>
              <a:gd name="adj1" fmla="val -58983"/>
              <a:gd name="adj2" fmla="val 141887"/>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5E34B9BE-E862-4A0C-B081-99ABBC7BB0B3}"/>
              </a:ext>
            </a:extLst>
          </p:cNvPr>
          <p:cNvCxnSpPr>
            <a:cxnSpLocks/>
            <a:stCxn id="12" idx="0"/>
          </p:cNvCxnSpPr>
          <p:nvPr/>
        </p:nvCxnSpPr>
        <p:spPr>
          <a:xfrm rot="16200000" flipV="1">
            <a:off x="6122222" y="4218916"/>
            <a:ext cx="1151811" cy="626625"/>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ABB9DB4E-446E-4F30-9DDA-AC7BD722C3C0}"/>
              </a:ext>
            </a:extLst>
          </p:cNvPr>
          <p:cNvCxnSpPr>
            <a:cxnSpLocks/>
            <a:stCxn id="36" idx="3"/>
            <a:endCxn id="75" idx="1"/>
          </p:cNvCxnSpPr>
          <p:nvPr/>
        </p:nvCxnSpPr>
        <p:spPr>
          <a:xfrm>
            <a:off x="2424678" y="3579819"/>
            <a:ext cx="403377" cy="4205"/>
          </a:xfrm>
          <a:prstGeom prst="bentConnector3">
            <a:avLst>
              <a:gd name="adj1" fmla="val 50000"/>
            </a:avLst>
          </a:prstGeom>
          <a:ln w="25400">
            <a:solidFill>
              <a:schemeClr val="tx1"/>
            </a:solidFill>
            <a:tailEnd type="stealth" w="lg" len="lg"/>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965360D4-04E0-4176-8993-39A8E66A6D05}"/>
              </a:ext>
            </a:extLst>
          </p:cNvPr>
          <p:cNvCxnSpPr>
            <a:cxnSpLocks/>
            <a:stCxn id="13" idx="2"/>
            <a:endCxn id="36" idx="2"/>
          </p:cNvCxnSpPr>
          <p:nvPr/>
        </p:nvCxnSpPr>
        <p:spPr>
          <a:xfrm rot="5400000" flipH="1">
            <a:off x="2587307" y="3259005"/>
            <a:ext cx="1648340" cy="3065102"/>
          </a:xfrm>
          <a:prstGeom prst="bentConnector3">
            <a:avLst>
              <a:gd name="adj1" fmla="val -1925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578134CE-859A-4081-86ED-1C9BE27A1BC3}"/>
              </a:ext>
            </a:extLst>
          </p:cNvPr>
          <p:cNvCxnSpPr>
            <a:cxnSpLocks/>
            <a:stCxn id="45" idx="2"/>
          </p:cNvCxnSpPr>
          <p:nvPr/>
        </p:nvCxnSpPr>
        <p:spPr>
          <a:xfrm rot="16200000" flipH="1">
            <a:off x="4423860" y="2851288"/>
            <a:ext cx="542727" cy="3966"/>
          </a:xfrm>
          <a:prstGeom prst="bentConnector3">
            <a:avLst>
              <a:gd name="adj1" fmla="val 50000"/>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2179F210-0EC9-47FA-A958-036C34DEB4B9}"/>
              </a:ext>
            </a:extLst>
          </p:cNvPr>
          <p:cNvSpPr txBox="1"/>
          <p:nvPr/>
        </p:nvSpPr>
        <p:spPr>
          <a:xfrm rot="16200000">
            <a:off x="8337" y="2794892"/>
            <a:ext cx="1237839" cy="261610"/>
          </a:xfrm>
          <a:prstGeom prst="rect">
            <a:avLst/>
          </a:prstGeom>
          <a:noFill/>
        </p:spPr>
        <p:txBody>
          <a:bodyPr wrap="none" rtlCol="0">
            <a:spAutoFit/>
          </a:bodyPr>
          <a:lstStyle/>
          <a:p>
            <a:r>
              <a:rPr lang="en-US" sz="1100" dirty="0"/>
              <a:t>~30% of Emissions</a:t>
            </a:r>
          </a:p>
        </p:txBody>
      </p:sp>
      <p:cxnSp>
        <p:nvCxnSpPr>
          <p:cNvPr id="96" name="Connector: Elbow 95">
            <a:extLst>
              <a:ext uri="{FF2B5EF4-FFF2-40B4-BE49-F238E27FC236}">
                <a16:creationId xmlns:a16="http://schemas.microsoft.com/office/drawing/2014/main" id="{18B04E83-52C2-41C7-AF7E-6776B760A764}"/>
              </a:ext>
            </a:extLst>
          </p:cNvPr>
          <p:cNvCxnSpPr>
            <a:cxnSpLocks/>
            <a:endCxn id="158" idx="2"/>
          </p:cNvCxnSpPr>
          <p:nvPr/>
        </p:nvCxnSpPr>
        <p:spPr>
          <a:xfrm rot="5400000" flipH="1" flipV="1">
            <a:off x="5571911" y="2494151"/>
            <a:ext cx="1583795" cy="841"/>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A6E4286E-9DC2-421C-A625-6536179597BF}"/>
              </a:ext>
            </a:extLst>
          </p:cNvPr>
          <p:cNvSpPr txBox="1"/>
          <p:nvPr/>
        </p:nvSpPr>
        <p:spPr>
          <a:xfrm>
            <a:off x="1121588" y="1971639"/>
            <a:ext cx="753732" cy="261610"/>
          </a:xfrm>
          <a:prstGeom prst="rect">
            <a:avLst/>
          </a:prstGeom>
          <a:noFill/>
        </p:spPr>
        <p:txBody>
          <a:bodyPr wrap="none" rtlCol="0">
            <a:spAutoFit/>
          </a:bodyPr>
          <a:lstStyle/>
          <a:p>
            <a:r>
              <a:rPr lang="en-US" sz="1100" dirty="0"/>
              <a:t>Education</a:t>
            </a:r>
          </a:p>
        </p:txBody>
      </p:sp>
      <p:sp>
        <p:nvSpPr>
          <p:cNvPr id="125" name="TextBox 124">
            <a:extLst>
              <a:ext uri="{FF2B5EF4-FFF2-40B4-BE49-F238E27FC236}">
                <a16:creationId xmlns:a16="http://schemas.microsoft.com/office/drawing/2014/main" id="{7A5DCD57-0978-47DE-BFA2-79273D4C8239}"/>
              </a:ext>
            </a:extLst>
          </p:cNvPr>
          <p:cNvSpPr txBox="1"/>
          <p:nvPr/>
        </p:nvSpPr>
        <p:spPr>
          <a:xfrm>
            <a:off x="1140824" y="2704780"/>
            <a:ext cx="734496" cy="261610"/>
          </a:xfrm>
          <a:prstGeom prst="rect">
            <a:avLst/>
          </a:prstGeom>
          <a:noFill/>
        </p:spPr>
        <p:txBody>
          <a:bodyPr wrap="none" rtlCol="0">
            <a:spAutoFit/>
          </a:bodyPr>
          <a:lstStyle/>
          <a:p>
            <a:r>
              <a:rPr lang="en-US" sz="1100" dirty="0"/>
              <a:t>+1%/year</a:t>
            </a:r>
          </a:p>
        </p:txBody>
      </p:sp>
      <p:cxnSp>
        <p:nvCxnSpPr>
          <p:cNvPr id="126" name="Connector: Elbow 125">
            <a:extLst>
              <a:ext uri="{FF2B5EF4-FFF2-40B4-BE49-F238E27FC236}">
                <a16:creationId xmlns:a16="http://schemas.microsoft.com/office/drawing/2014/main" id="{9FBA2345-44B7-454B-9F64-656F445B4904}"/>
              </a:ext>
            </a:extLst>
          </p:cNvPr>
          <p:cNvCxnSpPr>
            <a:cxnSpLocks/>
            <a:stCxn id="122" idx="2"/>
            <a:endCxn id="125" idx="0"/>
          </p:cNvCxnSpPr>
          <p:nvPr/>
        </p:nvCxnSpPr>
        <p:spPr>
          <a:xfrm rot="16200000" flipH="1">
            <a:off x="1267498" y="2464205"/>
            <a:ext cx="471531" cy="9618"/>
          </a:xfrm>
          <a:prstGeom prst="bentConnector3">
            <a:avLst>
              <a:gd name="adj1" fmla="val 50000"/>
            </a:avLst>
          </a:prstGeom>
          <a:ln w="25400">
            <a:solidFill>
              <a:schemeClr val="tx1"/>
            </a:solidFill>
            <a:tailEnd type="stealth" w="lg" len="lg"/>
          </a:ln>
          <a:effectLst>
            <a:glow rad="63500">
              <a:schemeClr val="bg1"/>
            </a:glow>
          </a:effectLst>
        </p:spPr>
        <p:style>
          <a:lnRef idx="1">
            <a:schemeClr val="accent1"/>
          </a:lnRef>
          <a:fillRef idx="0">
            <a:schemeClr val="accent1"/>
          </a:fillRef>
          <a:effectRef idx="0">
            <a:schemeClr val="accent1"/>
          </a:effectRef>
          <a:fontRef idx="minor">
            <a:schemeClr val="tx1"/>
          </a:fontRef>
        </p:style>
      </p:cxnSp>
      <p:pic>
        <p:nvPicPr>
          <p:cNvPr id="132" name="Picture 131">
            <a:extLst>
              <a:ext uri="{FF2B5EF4-FFF2-40B4-BE49-F238E27FC236}">
                <a16:creationId xmlns:a16="http://schemas.microsoft.com/office/drawing/2014/main" id="{40699C67-CECD-428E-AEBC-481EE06390DC}"/>
              </a:ext>
            </a:extLst>
          </p:cNvPr>
          <p:cNvPicPr>
            <a:picLocks noChangeAspect="1"/>
          </p:cNvPicPr>
          <p:nvPr/>
        </p:nvPicPr>
        <p:blipFill>
          <a:blip r:embed="rId2"/>
          <a:stretch>
            <a:fillRect/>
          </a:stretch>
        </p:blipFill>
        <p:spPr>
          <a:xfrm>
            <a:off x="3142077" y="3208704"/>
            <a:ext cx="430835" cy="691488"/>
          </a:xfrm>
          <a:prstGeom prst="rect">
            <a:avLst/>
          </a:prstGeom>
        </p:spPr>
      </p:pic>
      <p:pic>
        <p:nvPicPr>
          <p:cNvPr id="133" name="Picture 132">
            <a:extLst>
              <a:ext uri="{FF2B5EF4-FFF2-40B4-BE49-F238E27FC236}">
                <a16:creationId xmlns:a16="http://schemas.microsoft.com/office/drawing/2014/main" id="{169AE4E0-2213-4B1F-890C-B6A215A9A197}"/>
              </a:ext>
            </a:extLst>
          </p:cNvPr>
          <p:cNvPicPr>
            <a:picLocks noChangeAspect="1"/>
          </p:cNvPicPr>
          <p:nvPr/>
        </p:nvPicPr>
        <p:blipFill>
          <a:blip r:embed="rId3"/>
          <a:stretch>
            <a:fillRect/>
          </a:stretch>
        </p:blipFill>
        <p:spPr>
          <a:xfrm>
            <a:off x="4471225" y="3266120"/>
            <a:ext cx="459568" cy="606297"/>
          </a:xfrm>
          <a:prstGeom prst="rect">
            <a:avLst/>
          </a:prstGeom>
        </p:spPr>
      </p:pic>
      <p:pic>
        <p:nvPicPr>
          <p:cNvPr id="136" name="Picture 135">
            <a:extLst>
              <a:ext uri="{FF2B5EF4-FFF2-40B4-BE49-F238E27FC236}">
                <a16:creationId xmlns:a16="http://schemas.microsoft.com/office/drawing/2014/main" id="{3B8F9F2F-BD18-4E41-ACE6-8954E9997D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80650" y="3292339"/>
            <a:ext cx="583354" cy="572645"/>
          </a:xfrm>
          <a:prstGeom prst="rect">
            <a:avLst/>
          </a:prstGeom>
        </p:spPr>
      </p:pic>
      <p:sp>
        <p:nvSpPr>
          <p:cNvPr id="143" name="Rectangle 142">
            <a:extLst>
              <a:ext uri="{FF2B5EF4-FFF2-40B4-BE49-F238E27FC236}">
                <a16:creationId xmlns:a16="http://schemas.microsoft.com/office/drawing/2014/main" id="{F3A46B47-BD0E-43CB-AA99-2A7432F800EC}"/>
              </a:ext>
            </a:extLst>
          </p:cNvPr>
          <p:cNvSpPr/>
          <p:nvPr/>
        </p:nvSpPr>
        <p:spPr>
          <a:xfrm>
            <a:off x="7390213" y="5113012"/>
            <a:ext cx="906333"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Forests</a:t>
            </a:r>
          </a:p>
        </p:txBody>
      </p:sp>
      <p:sp>
        <p:nvSpPr>
          <p:cNvPr id="158" name="Rectangle 157">
            <a:extLst>
              <a:ext uri="{FF2B5EF4-FFF2-40B4-BE49-F238E27FC236}">
                <a16:creationId xmlns:a16="http://schemas.microsoft.com/office/drawing/2014/main" id="{D082FA43-A213-484D-A87A-6C3E79314104}"/>
              </a:ext>
            </a:extLst>
          </p:cNvPr>
          <p:cNvSpPr/>
          <p:nvPr/>
        </p:nvSpPr>
        <p:spPr>
          <a:xfrm>
            <a:off x="5780610" y="1187609"/>
            <a:ext cx="1167238" cy="5150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Recycled</a:t>
            </a:r>
          </a:p>
        </p:txBody>
      </p:sp>
      <p:cxnSp>
        <p:nvCxnSpPr>
          <p:cNvPr id="232" name="Connector: Elbow 231">
            <a:extLst>
              <a:ext uri="{FF2B5EF4-FFF2-40B4-BE49-F238E27FC236}">
                <a16:creationId xmlns:a16="http://schemas.microsoft.com/office/drawing/2014/main" id="{41C19E4D-088C-4DF1-AE1E-CE394EE4044B}"/>
              </a:ext>
            </a:extLst>
          </p:cNvPr>
          <p:cNvCxnSpPr>
            <a:cxnSpLocks/>
            <a:stCxn id="158" idx="3"/>
          </p:cNvCxnSpPr>
          <p:nvPr/>
        </p:nvCxnSpPr>
        <p:spPr>
          <a:xfrm>
            <a:off x="6947848" y="1445141"/>
            <a:ext cx="316374" cy="3560649"/>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40" name="Rectangle 239">
            <a:extLst>
              <a:ext uri="{FF2B5EF4-FFF2-40B4-BE49-F238E27FC236}">
                <a16:creationId xmlns:a16="http://schemas.microsoft.com/office/drawing/2014/main" id="{F33089A3-0C4E-4BB8-8CB8-51F99914FD23}"/>
              </a:ext>
            </a:extLst>
          </p:cNvPr>
          <p:cNvSpPr/>
          <p:nvPr/>
        </p:nvSpPr>
        <p:spPr>
          <a:xfrm>
            <a:off x="2694614" y="1172621"/>
            <a:ext cx="1258923" cy="515064"/>
          </a:xfrm>
          <a:prstGeom prst="rect">
            <a:avLst/>
          </a:prstGeom>
          <a:solidFill>
            <a:srgbClr val="FF7D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Accumulating</a:t>
            </a:r>
          </a:p>
        </p:txBody>
      </p:sp>
      <p:cxnSp>
        <p:nvCxnSpPr>
          <p:cNvPr id="249" name="Connector: Elbow 248">
            <a:extLst>
              <a:ext uri="{FF2B5EF4-FFF2-40B4-BE49-F238E27FC236}">
                <a16:creationId xmlns:a16="http://schemas.microsoft.com/office/drawing/2014/main" id="{2FF10B54-E1A4-4A52-80D3-549B819A6D08}"/>
              </a:ext>
            </a:extLst>
          </p:cNvPr>
          <p:cNvCxnSpPr>
            <a:cxnSpLocks/>
            <a:stCxn id="240" idx="0"/>
            <a:endCxn id="41" idx="1"/>
          </p:cNvCxnSpPr>
          <p:nvPr/>
        </p:nvCxnSpPr>
        <p:spPr>
          <a:xfrm rot="5400000" flipH="1" flipV="1">
            <a:off x="3429139" y="394232"/>
            <a:ext cx="673327" cy="883453"/>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0F20EA43-342C-4CFA-939B-87620EDC0B77}"/>
              </a:ext>
            </a:extLst>
          </p:cNvPr>
          <p:cNvSpPr/>
          <p:nvPr/>
        </p:nvSpPr>
        <p:spPr>
          <a:xfrm>
            <a:off x="5299033" y="5112338"/>
            <a:ext cx="752638"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Bio</a:t>
            </a:r>
          </a:p>
          <a:p>
            <a:pPr algn="ctr"/>
            <a:r>
              <a:rPr lang="en-US" sz="1400" dirty="0">
                <a:solidFill>
                  <a:schemeClr val="tx1"/>
                </a:solidFill>
              </a:rPr>
              <a:t>Fuel</a:t>
            </a:r>
          </a:p>
        </p:txBody>
      </p:sp>
      <p:cxnSp>
        <p:nvCxnSpPr>
          <p:cNvPr id="273" name="Connector: Elbow 272">
            <a:extLst>
              <a:ext uri="{FF2B5EF4-FFF2-40B4-BE49-F238E27FC236}">
                <a16:creationId xmlns:a16="http://schemas.microsoft.com/office/drawing/2014/main" id="{A3D28358-7818-47F2-ADC7-08BA875A7710}"/>
              </a:ext>
            </a:extLst>
          </p:cNvPr>
          <p:cNvCxnSpPr>
            <a:cxnSpLocks/>
            <a:stCxn id="271" idx="0"/>
          </p:cNvCxnSpPr>
          <p:nvPr/>
        </p:nvCxnSpPr>
        <p:spPr>
          <a:xfrm rot="5400000" flipH="1" flipV="1">
            <a:off x="5452076" y="4179600"/>
            <a:ext cx="1156015" cy="709462"/>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81" name="Rectangle 280">
            <a:extLst>
              <a:ext uri="{FF2B5EF4-FFF2-40B4-BE49-F238E27FC236}">
                <a16:creationId xmlns:a16="http://schemas.microsoft.com/office/drawing/2014/main" id="{D97AFCD8-BF91-42A1-BEC0-4B0C12FC107E}"/>
              </a:ext>
            </a:extLst>
          </p:cNvPr>
          <p:cNvSpPr/>
          <p:nvPr/>
        </p:nvSpPr>
        <p:spPr>
          <a:xfrm>
            <a:off x="4881665" y="6003292"/>
            <a:ext cx="870751" cy="307777"/>
          </a:xfrm>
          <a:prstGeom prst="rect">
            <a:avLst/>
          </a:prstGeom>
        </p:spPr>
        <p:txBody>
          <a:bodyPr wrap="none">
            <a:spAutoFit/>
          </a:bodyPr>
          <a:lstStyle/>
          <a:p>
            <a:r>
              <a:rPr lang="en-US" sz="1400" dirty="0"/>
              <a:t>Farmland</a:t>
            </a:r>
          </a:p>
        </p:txBody>
      </p:sp>
      <p:cxnSp>
        <p:nvCxnSpPr>
          <p:cNvPr id="282" name="Connector: Elbow 281">
            <a:extLst>
              <a:ext uri="{FF2B5EF4-FFF2-40B4-BE49-F238E27FC236}">
                <a16:creationId xmlns:a16="http://schemas.microsoft.com/office/drawing/2014/main" id="{4819DE43-CB81-4BF3-8119-09DCA044B09C}"/>
              </a:ext>
            </a:extLst>
          </p:cNvPr>
          <p:cNvCxnSpPr>
            <a:cxnSpLocks/>
            <a:stCxn id="41" idx="3"/>
            <a:endCxn id="279" idx="2"/>
          </p:cNvCxnSpPr>
          <p:nvPr/>
        </p:nvCxnSpPr>
        <p:spPr>
          <a:xfrm>
            <a:off x="5299033" y="499294"/>
            <a:ext cx="2163132" cy="5213898"/>
          </a:xfrm>
          <a:prstGeom prst="bentConnector4">
            <a:avLst>
              <a:gd name="adj1" fmla="val 161895"/>
              <a:gd name="adj2" fmla="val 104384"/>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6" name="Connector: Elbow 285">
            <a:extLst>
              <a:ext uri="{FF2B5EF4-FFF2-40B4-BE49-F238E27FC236}">
                <a16:creationId xmlns:a16="http://schemas.microsoft.com/office/drawing/2014/main" id="{FC8B6285-58C9-4796-99D3-14D989E51559}"/>
              </a:ext>
            </a:extLst>
          </p:cNvPr>
          <p:cNvCxnSpPr>
            <a:cxnSpLocks/>
            <a:stCxn id="158" idx="1"/>
          </p:cNvCxnSpPr>
          <p:nvPr/>
        </p:nvCxnSpPr>
        <p:spPr>
          <a:xfrm rot="10800000" flipV="1">
            <a:off x="5465358" y="1445140"/>
            <a:ext cx="315253" cy="3569057"/>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9" name="Connector: Elbow 288">
            <a:extLst>
              <a:ext uri="{FF2B5EF4-FFF2-40B4-BE49-F238E27FC236}">
                <a16:creationId xmlns:a16="http://schemas.microsoft.com/office/drawing/2014/main" id="{3AFE1D65-EAEA-4A88-8653-EDA8FE616479}"/>
              </a:ext>
            </a:extLst>
          </p:cNvPr>
          <p:cNvCxnSpPr>
            <a:cxnSpLocks/>
            <a:stCxn id="63" idx="3"/>
            <a:endCxn id="143" idx="0"/>
          </p:cNvCxnSpPr>
          <p:nvPr/>
        </p:nvCxnSpPr>
        <p:spPr>
          <a:xfrm>
            <a:off x="7462165" y="1408147"/>
            <a:ext cx="381215" cy="3704865"/>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99" name="Rectangle 298">
            <a:extLst>
              <a:ext uri="{FF2B5EF4-FFF2-40B4-BE49-F238E27FC236}">
                <a16:creationId xmlns:a16="http://schemas.microsoft.com/office/drawing/2014/main" id="{8E20D73D-0884-4B84-A72C-659DF7355408}"/>
              </a:ext>
            </a:extLst>
          </p:cNvPr>
          <p:cNvSpPr/>
          <p:nvPr/>
        </p:nvSpPr>
        <p:spPr>
          <a:xfrm>
            <a:off x="4416537" y="4046692"/>
            <a:ext cx="744884" cy="307777"/>
          </a:xfrm>
          <a:prstGeom prst="rect">
            <a:avLst/>
          </a:prstGeom>
        </p:spPr>
        <p:txBody>
          <a:bodyPr wrap="none">
            <a:spAutoFit/>
          </a:bodyPr>
          <a:lstStyle/>
          <a:p>
            <a:r>
              <a:rPr lang="en-US" sz="1400" dirty="0"/>
              <a:t>Energy</a:t>
            </a:r>
            <a:r>
              <a:rPr lang="en-US" sz="1400" baseline="30000" dirty="0"/>
              <a:t>1</a:t>
            </a:r>
          </a:p>
        </p:txBody>
      </p:sp>
      <p:sp>
        <p:nvSpPr>
          <p:cNvPr id="330" name="TextBox 329">
            <a:extLst>
              <a:ext uri="{FF2B5EF4-FFF2-40B4-BE49-F238E27FC236}">
                <a16:creationId xmlns:a16="http://schemas.microsoft.com/office/drawing/2014/main" id="{2FCE03C1-C41C-42B1-A361-0903F5FF8F1B}"/>
              </a:ext>
            </a:extLst>
          </p:cNvPr>
          <p:cNvSpPr txBox="1"/>
          <p:nvPr/>
        </p:nvSpPr>
        <p:spPr>
          <a:xfrm>
            <a:off x="5371612" y="204861"/>
            <a:ext cx="3389902" cy="276999"/>
          </a:xfrm>
          <a:prstGeom prst="rect">
            <a:avLst/>
          </a:prstGeom>
          <a:noFill/>
        </p:spPr>
        <p:txBody>
          <a:bodyPr wrap="none" rtlCol="0">
            <a:spAutoFit/>
          </a:bodyPr>
          <a:lstStyle/>
          <a:p>
            <a:r>
              <a:rPr lang="en-US" sz="1200" dirty="0"/>
              <a:t>Warming Reducing Farm and Timber Lands By 2100</a:t>
            </a:r>
          </a:p>
        </p:txBody>
      </p:sp>
      <p:sp>
        <p:nvSpPr>
          <p:cNvPr id="359" name="TextBox 358">
            <a:extLst>
              <a:ext uri="{FF2B5EF4-FFF2-40B4-BE49-F238E27FC236}">
                <a16:creationId xmlns:a16="http://schemas.microsoft.com/office/drawing/2014/main" id="{457CE8C4-DE2F-4DA0-9D4F-E8CD86796E95}"/>
              </a:ext>
            </a:extLst>
          </p:cNvPr>
          <p:cNvSpPr txBox="1"/>
          <p:nvPr/>
        </p:nvSpPr>
        <p:spPr>
          <a:xfrm>
            <a:off x="3398861" y="3326691"/>
            <a:ext cx="495649" cy="307777"/>
          </a:xfrm>
          <a:prstGeom prst="rect">
            <a:avLst/>
          </a:prstGeom>
          <a:noFill/>
        </p:spPr>
        <p:txBody>
          <a:bodyPr wrap="none" rtlCol="0">
            <a:spAutoFit/>
          </a:bodyPr>
          <a:lstStyle/>
          <a:p>
            <a:r>
              <a:rPr lang="en-US" sz="1400" dirty="0"/>
              <a:t>85%</a:t>
            </a:r>
          </a:p>
        </p:txBody>
      </p:sp>
      <p:sp>
        <p:nvSpPr>
          <p:cNvPr id="360" name="TextBox 359">
            <a:extLst>
              <a:ext uri="{FF2B5EF4-FFF2-40B4-BE49-F238E27FC236}">
                <a16:creationId xmlns:a16="http://schemas.microsoft.com/office/drawing/2014/main" id="{0B1E5951-16EB-4828-AF10-74D305803558}"/>
              </a:ext>
            </a:extLst>
          </p:cNvPr>
          <p:cNvSpPr txBox="1"/>
          <p:nvPr/>
        </p:nvSpPr>
        <p:spPr>
          <a:xfrm>
            <a:off x="5663300" y="3291030"/>
            <a:ext cx="495649" cy="307777"/>
          </a:xfrm>
          <a:prstGeom prst="rect">
            <a:avLst/>
          </a:prstGeom>
          <a:noFill/>
        </p:spPr>
        <p:txBody>
          <a:bodyPr wrap="none" rtlCol="0">
            <a:spAutoFit/>
          </a:bodyPr>
          <a:lstStyle/>
          <a:p>
            <a:r>
              <a:rPr lang="en-US" sz="1400" dirty="0"/>
              <a:t>10%</a:t>
            </a:r>
          </a:p>
        </p:txBody>
      </p:sp>
      <p:sp>
        <p:nvSpPr>
          <p:cNvPr id="361" name="TextBox 360">
            <a:extLst>
              <a:ext uri="{FF2B5EF4-FFF2-40B4-BE49-F238E27FC236}">
                <a16:creationId xmlns:a16="http://schemas.microsoft.com/office/drawing/2014/main" id="{0FAF2E26-EA8D-42EA-9E88-40D0429D49B9}"/>
              </a:ext>
            </a:extLst>
          </p:cNvPr>
          <p:cNvSpPr txBox="1"/>
          <p:nvPr/>
        </p:nvSpPr>
        <p:spPr>
          <a:xfrm>
            <a:off x="4111725" y="3554448"/>
            <a:ext cx="540533" cy="307777"/>
          </a:xfrm>
          <a:prstGeom prst="rect">
            <a:avLst/>
          </a:prstGeom>
          <a:noFill/>
        </p:spPr>
        <p:txBody>
          <a:bodyPr wrap="none" rtlCol="0">
            <a:spAutoFit/>
          </a:bodyPr>
          <a:lstStyle/>
          <a:p>
            <a:r>
              <a:rPr lang="en-US" sz="1400" dirty="0"/>
              <a:t>2.6%</a:t>
            </a:r>
          </a:p>
        </p:txBody>
      </p:sp>
      <p:sp>
        <p:nvSpPr>
          <p:cNvPr id="362" name="TextBox 361">
            <a:extLst>
              <a:ext uri="{FF2B5EF4-FFF2-40B4-BE49-F238E27FC236}">
                <a16:creationId xmlns:a16="http://schemas.microsoft.com/office/drawing/2014/main" id="{4A37A2D2-8A12-4918-A188-AA59A77AF633}"/>
              </a:ext>
            </a:extLst>
          </p:cNvPr>
          <p:cNvSpPr txBox="1"/>
          <p:nvPr/>
        </p:nvSpPr>
        <p:spPr>
          <a:xfrm>
            <a:off x="197232" y="6428304"/>
            <a:ext cx="6897914" cy="307777"/>
          </a:xfrm>
          <a:prstGeom prst="rect">
            <a:avLst/>
          </a:prstGeom>
          <a:noFill/>
        </p:spPr>
        <p:txBody>
          <a:bodyPr wrap="none" rtlCol="0">
            <a:spAutoFit/>
          </a:bodyPr>
          <a:lstStyle/>
          <a:p>
            <a:r>
              <a:rPr lang="en-US" sz="1400" dirty="0"/>
              <a:t>1. Missing 2% is nuclear. 2.3% of the renewables are hydro most of which is not sustainable. </a:t>
            </a:r>
          </a:p>
        </p:txBody>
      </p:sp>
      <p:cxnSp>
        <p:nvCxnSpPr>
          <p:cNvPr id="367" name="Connector: Elbow 366">
            <a:extLst>
              <a:ext uri="{FF2B5EF4-FFF2-40B4-BE49-F238E27FC236}">
                <a16:creationId xmlns:a16="http://schemas.microsoft.com/office/drawing/2014/main" id="{0D8362E5-4EF9-452A-A7E0-D3DB57DCBB9A}"/>
              </a:ext>
            </a:extLst>
          </p:cNvPr>
          <p:cNvCxnSpPr>
            <a:cxnSpLocks/>
            <a:stCxn id="20" idx="2"/>
            <a:endCxn id="36" idx="2"/>
          </p:cNvCxnSpPr>
          <p:nvPr/>
        </p:nvCxnSpPr>
        <p:spPr>
          <a:xfrm rot="5400000" flipH="1" flipV="1">
            <a:off x="446432" y="4262670"/>
            <a:ext cx="1727777" cy="1137210"/>
          </a:xfrm>
          <a:prstGeom prst="bentConnector3">
            <a:avLst>
              <a:gd name="adj1" fmla="val -13231"/>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D492B863-5475-4A8E-9A7D-276CD65FF96C}"/>
              </a:ext>
            </a:extLst>
          </p:cNvPr>
          <p:cNvSpPr txBox="1"/>
          <p:nvPr/>
        </p:nvSpPr>
        <p:spPr>
          <a:xfrm>
            <a:off x="2527756" y="4648743"/>
            <a:ext cx="819789" cy="461665"/>
          </a:xfrm>
          <a:prstGeom prst="rect">
            <a:avLst/>
          </a:prstGeom>
          <a:noFill/>
        </p:spPr>
        <p:txBody>
          <a:bodyPr wrap="square" rtlCol="0">
            <a:spAutoFit/>
          </a:bodyPr>
          <a:lstStyle/>
          <a:p>
            <a:pPr algn="r"/>
            <a:r>
              <a:rPr lang="en-US" sz="1200" dirty="0"/>
              <a:t>Gone by 2100</a:t>
            </a:r>
          </a:p>
        </p:txBody>
      </p:sp>
    </p:spTree>
    <p:extLst>
      <p:ext uri="{BB962C8B-B14F-4D97-AF65-F5344CB8AC3E}">
        <p14:creationId xmlns:p14="http://schemas.microsoft.com/office/powerpoint/2010/main" val="1771775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8EE14055-9A47-440B-984D-9038B2064E22}"/>
              </a:ext>
            </a:extLst>
          </p:cNvPr>
          <p:cNvSpPr>
            <a:spLocks noGrp="1"/>
          </p:cNvSpPr>
          <p:nvPr>
            <p:ph type="title"/>
          </p:nvPr>
        </p:nvSpPr>
        <p:spPr/>
        <p:txBody>
          <a:bodyPr/>
          <a:lstStyle/>
          <a:p>
            <a:endParaRPr lang="en-US" altLang="en-US"/>
          </a:p>
        </p:txBody>
      </p:sp>
      <p:pic>
        <p:nvPicPr>
          <p:cNvPr id="25603" name="Picture 2">
            <a:extLst>
              <a:ext uri="{FF2B5EF4-FFF2-40B4-BE49-F238E27FC236}">
                <a16:creationId xmlns:a16="http://schemas.microsoft.com/office/drawing/2014/main" id="{A603BFEB-501A-4D96-8F29-CFF18943B9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28125"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433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40F8AC7-8E53-4298-8822-963A1F770181}"/>
              </a:ext>
            </a:extLst>
          </p:cNvPr>
          <p:cNvSpPr>
            <a:spLocks noGrp="1"/>
          </p:cNvSpPr>
          <p:nvPr>
            <p:ph type="title"/>
          </p:nvPr>
        </p:nvSpPr>
        <p:spPr/>
        <p:txBody>
          <a:bodyPr/>
          <a:lstStyle/>
          <a:p>
            <a:r>
              <a:rPr lang="en-US" altLang="en-US"/>
              <a:t>Hypothesis</a:t>
            </a:r>
          </a:p>
        </p:txBody>
      </p:sp>
      <p:sp>
        <p:nvSpPr>
          <p:cNvPr id="93187" name="Content Placeholder 2">
            <a:extLst>
              <a:ext uri="{FF2B5EF4-FFF2-40B4-BE49-F238E27FC236}">
                <a16:creationId xmlns:a16="http://schemas.microsoft.com/office/drawing/2014/main" id="{D3868282-E9C4-4CDF-9049-75F85F01B059}"/>
              </a:ext>
            </a:extLst>
          </p:cNvPr>
          <p:cNvSpPr>
            <a:spLocks noGrp="1"/>
          </p:cNvSpPr>
          <p:nvPr>
            <p:ph idx="1"/>
          </p:nvPr>
        </p:nvSpPr>
        <p:spPr>
          <a:xfrm>
            <a:off x="1066800" y="1219200"/>
            <a:ext cx="7924800" cy="5638800"/>
          </a:xfrm>
        </p:spPr>
        <p:txBody>
          <a:bodyPr/>
          <a:lstStyle/>
          <a:p>
            <a:r>
              <a:rPr lang="en-US" altLang="en-US"/>
              <a:t>The United States has created a global empire backed by a huge military industrial complex</a:t>
            </a:r>
          </a:p>
          <a:p>
            <a:r>
              <a:rPr lang="en-US" altLang="en-US"/>
              <a:t>The US is funding this empire instead of investing in updating our infrastructure, including moving to renewable energy source</a:t>
            </a:r>
          </a:p>
          <a:p>
            <a:r>
              <a:rPr lang="en-US" altLang="en-US"/>
              <a:t>This will result in degrading our planet to where it cannot sustain our current population by the end of this century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45CECCD7-5B7C-4690-BC25-3C0CF94C4920}"/>
              </a:ext>
            </a:extLst>
          </p:cNvPr>
          <p:cNvSpPr>
            <a:spLocks noGrp="1"/>
          </p:cNvSpPr>
          <p:nvPr>
            <p:ph sz="quarter" idx="4"/>
          </p:nvPr>
        </p:nvSpPr>
        <p:spPr>
          <a:xfrm>
            <a:off x="4721225" y="1870075"/>
            <a:ext cx="4041775" cy="3951288"/>
          </a:xfrm>
        </p:spPr>
        <p:txBody>
          <a:bodyPr/>
          <a:lstStyle/>
          <a:p>
            <a:endParaRPr lang="en-US" altLang="en-US"/>
          </a:p>
        </p:txBody>
      </p:sp>
      <p:sp>
        <p:nvSpPr>
          <p:cNvPr id="20" name="Rectangle 19">
            <a:extLst>
              <a:ext uri="{FF2B5EF4-FFF2-40B4-BE49-F238E27FC236}">
                <a16:creationId xmlns:a16="http://schemas.microsoft.com/office/drawing/2014/main" id="{1135F814-0D0D-4019-AA40-BA7D71AB9BF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8" name="Text Placeholder 7">
            <a:extLst>
              <a:ext uri="{FF2B5EF4-FFF2-40B4-BE49-F238E27FC236}">
                <a16:creationId xmlns:a16="http://schemas.microsoft.com/office/drawing/2014/main" id="{FC7756F6-EFDD-4E96-BE35-6EC99D074424}"/>
              </a:ext>
            </a:extLst>
          </p:cNvPr>
          <p:cNvSpPr>
            <a:spLocks noGrp="1"/>
          </p:cNvSpPr>
          <p:nvPr>
            <p:ph type="body" idx="1"/>
          </p:nvPr>
        </p:nvSpPr>
        <p:spPr>
          <a:xfrm>
            <a:off x="609600" y="0"/>
            <a:ext cx="3048000" cy="639763"/>
          </a:xfrm>
        </p:spPr>
        <p:txBody>
          <a:bodyPr/>
          <a:lstStyle/>
          <a:p>
            <a:pPr algn="ctr"/>
            <a:r>
              <a:rPr lang="en-US" altLang="en-US"/>
              <a:t>US Allies</a:t>
            </a:r>
          </a:p>
        </p:txBody>
      </p:sp>
      <p:sp>
        <p:nvSpPr>
          <p:cNvPr id="31749" name="Text Placeholder 9">
            <a:extLst>
              <a:ext uri="{FF2B5EF4-FFF2-40B4-BE49-F238E27FC236}">
                <a16:creationId xmlns:a16="http://schemas.microsoft.com/office/drawing/2014/main" id="{4BE141D1-38BD-4C4F-9372-3DC720514F8F}"/>
              </a:ext>
            </a:extLst>
          </p:cNvPr>
          <p:cNvSpPr>
            <a:spLocks noGrp="1"/>
          </p:cNvSpPr>
          <p:nvPr>
            <p:ph type="body" sz="quarter" idx="3"/>
          </p:nvPr>
        </p:nvSpPr>
        <p:spPr>
          <a:xfrm>
            <a:off x="5105400" y="0"/>
            <a:ext cx="3051175" cy="639763"/>
          </a:xfrm>
        </p:spPr>
        <p:txBody>
          <a:bodyPr/>
          <a:lstStyle/>
          <a:p>
            <a:pPr algn="ctr"/>
            <a:r>
              <a:rPr lang="en-US" altLang="en-US"/>
              <a:t>US Enemies</a:t>
            </a:r>
          </a:p>
        </p:txBody>
      </p:sp>
      <p:cxnSp>
        <p:nvCxnSpPr>
          <p:cNvPr id="16" name="Straight Arrow Connector 15">
            <a:extLst>
              <a:ext uri="{FF2B5EF4-FFF2-40B4-BE49-F238E27FC236}">
                <a16:creationId xmlns:a16="http://schemas.microsoft.com/office/drawing/2014/main" id="{1DF9ED9B-6366-4517-BE48-8D7DC7C9CDEB}"/>
              </a:ext>
            </a:extLst>
          </p:cNvPr>
          <p:cNvCxnSpPr/>
          <p:nvPr/>
        </p:nvCxnSpPr>
        <p:spPr>
          <a:xfrm flipH="1">
            <a:off x="3657600" y="2057400"/>
            <a:ext cx="1524000" cy="6096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51" name="TextBox 21">
            <a:extLst>
              <a:ext uri="{FF2B5EF4-FFF2-40B4-BE49-F238E27FC236}">
                <a16:creationId xmlns:a16="http://schemas.microsoft.com/office/drawing/2014/main" id="{B25A8CB2-1107-4C50-9D77-AE69E32E4EF1}"/>
              </a:ext>
            </a:extLst>
          </p:cNvPr>
          <p:cNvSpPr txBox="1">
            <a:spLocks noChangeArrowheads="1"/>
          </p:cNvSpPr>
          <p:nvPr/>
        </p:nvSpPr>
        <p:spPr bwMode="auto">
          <a:xfrm rot="-1138043">
            <a:off x="3927475" y="208438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1953</a:t>
            </a:r>
          </a:p>
        </p:txBody>
      </p:sp>
      <p:sp>
        <p:nvSpPr>
          <p:cNvPr id="31752" name="TextBox 26">
            <a:extLst>
              <a:ext uri="{FF2B5EF4-FFF2-40B4-BE49-F238E27FC236}">
                <a16:creationId xmlns:a16="http://schemas.microsoft.com/office/drawing/2014/main" id="{0F3AA994-E892-425E-8B41-B1A7E3FA3D2C}"/>
              </a:ext>
            </a:extLst>
          </p:cNvPr>
          <p:cNvSpPr txBox="1">
            <a:spLocks noChangeArrowheads="1"/>
          </p:cNvSpPr>
          <p:nvPr/>
        </p:nvSpPr>
        <p:spPr bwMode="auto">
          <a:xfrm rot="-846713">
            <a:off x="3902075" y="407035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2003</a:t>
            </a:r>
          </a:p>
        </p:txBody>
      </p:sp>
      <p:sp>
        <p:nvSpPr>
          <p:cNvPr id="2" name="Rectangle 1">
            <a:extLst>
              <a:ext uri="{FF2B5EF4-FFF2-40B4-BE49-F238E27FC236}">
                <a16:creationId xmlns:a16="http://schemas.microsoft.com/office/drawing/2014/main" id="{3EBAC858-6402-401B-84C9-86C3812F4140}"/>
              </a:ext>
            </a:extLst>
          </p:cNvPr>
          <p:cNvSpPr/>
          <p:nvPr/>
        </p:nvSpPr>
        <p:spPr>
          <a:xfrm>
            <a:off x="5181600" y="7620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North Korea (dictatorship)</a:t>
            </a:r>
          </a:p>
        </p:txBody>
      </p:sp>
      <p:sp>
        <p:nvSpPr>
          <p:cNvPr id="21" name="Rectangle 20">
            <a:extLst>
              <a:ext uri="{FF2B5EF4-FFF2-40B4-BE49-F238E27FC236}">
                <a16:creationId xmlns:a16="http://schemas.microsoft.com/office/drawing/2014/main" id="{B6970D3E-52B2-4FCC-B12A-C93516B64860}"/>
              </a:ext>
            </a:extLst>
          </p:cNvPr>
          <p:cNvSpPr/>
          <p:nvPr/>
        </p:nvSpPr>
        <p:spPr>
          <a:xfrm>
            <a:off x="5181600" y="1752600"/>
            <a:ext cx="3048000" cy="6096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(constitutional monarchy)</a:t>
            </a:r>
          </a:p>
        </p:txBody>
      </p:sp>
      <p:sp>
        <p:nvSpPr>
          <p:cNvPr id="22" name="Rectangle 21">
            <a:extLst>
              <a:ext uri="{FF2B5EF4-FFF2-40B4-BE49-F238E27FC236}">
                <a16:creationId xmlns:a16="http://schemas.microsoft.com/office/drawing/2014/main" id="{68E0C8C8-8690-4471-A51C-88F48B3CDF91}"/>
              </a:ext>
            </a:extLst>
          </p:cNvPr>
          <p:cNvSpPr/>
          <p:nvPr/>
        </p:nvSpPr>
        <p:spPr>
          <a:xfrm>
            <a:off x="609600" y="762000"/>
            <a:ext cx="3048000" cy="5334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E. U., Britain (democracy)</a:t>
            </a:r>
          </a:p>
        </p:txBody>
      </p:sp>
      <p:sp>
        <p:nvSpPr>
          <p:cNvPr id="23" name="Rectangle 22">
            <a:extLst>
              <a:ext uri="{FF2B5EF4-FFF2-40B4-BE49-F238E27FC236}">
                <a16:creationId xmlns:a16="http://schemas.microsoft.com/office/drawing/2014/main" id="{D2AB97C0-50B6-4D47-88DC-265F04E83D38}"/>
              </a:ext>
            </a:extLst>
          </p:cNvPr>
          <p:cNvSpPr/>
          <p:nvPr/>
        </p:nvSpPr>
        <p:spPr>
          <a:xfrm>
            <a:off x="609600" y="1600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Saudi Arabia (monarchy)</a:t>
            </a:r>
          </a:p>
        </p:txBody>
      </p:sp>
      <p:sp>
        <p:nvSpPr>
          <p:cNvPr id="26" name="Rectangle 25">
            <a:extLst>
              <a:ext uri="{FF2B5EF4-FFF2-40B4-BE49-F238E27FC236}">
                <a16:creationId xmlns:a16="http://schemas.microsoft.com/office/drawing/2014/main" id="{819B6BCE-4D83-4FCA-AC21-F7E612E6B358}"/>
              </a:ext>
            </a:extLst>
          </p:cNvPr>
          <p:cNvSpPr/>
          <p:nvPr/>
        </p:nvSpPr>
        <p:spPr>
          <a:xfrm>
            <a:off x="609600" y="2438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(The Shah)</a:t>
            </a:r>
          </a:p>
        </p:txBody>
      </p:sp>
      <p:sp>
        <p:nvSpPr>
          <p:cNvPr id="31768" name="TextBox 21">
            <a:extLst>
              <a:ext uri="{FF2B5EF4-FFF2-40B4-BE49-F238E27FC236}">
                <a16:creationId xmlns:a16="http://schemas.microsoft.com/office/drawing/2014/main" id="{87AF34FD-0497-4288-B156-CAD06906A873}"/>
              </a:ext>
            </a:extLst>
          </p:cNvPr>
          <p:cNvSpPr txBox="1">
            <a:spLocks noChangeArrowheads="1"/>
          </p:cNvSpPr>
          <p:nvPr/>
        </p:nvSpPr>
        <p:spPr bwMode="auto">
          <a:xfrm rot="1074628">
            <a:off x="4083050" y="256063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1979</a:t>
            </a:r>
          </a:p>
        </p:txBody>
      </p:sp>
      <p:sp>
        <p:nvSpPr>
          <p:cNvPr id="31" name="Rectangle 30">
            <a:extLst>
              <a:ext uri="{FF2B5EF4-FFF2-40B4-BE49-F238E27FC236}">
                <a16:creationId xmlns:a16="http://schemas.microsoft.com/office/drawing/2014/main" id="{D59799E2-1F41-4F28-923B-CC3680A7C77E}"/>
              </a:ext>
            </a:extLst>
          </p:cNvPr>
          <p:cNvSpPr/>
          <p:nvPr/>
        </p:nvSpPr>
        <p:spPr>
          <a:xfrm>
            <a:off x="5181600" y="2819400"/>
            <a:ext cx="3048000" cy="6096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(Islamic democracy)</a:t>
            </a:r>
          </a:p>
        </p:txBody>
      </p:sp>
      <p:cxnSp>
        <p:nvCxnSpPr>
          <p:cNvPr id="32" name="Straight Arrow Connector 31">
            <a:extLst>
              <a:ext uri="{FF2B5EF4-FFF2-40B4-BE49-F238E27FC236}">
                <a16:creationId xmlns:a16="http://schemas.microsoft.com/office/drawing/2014/main" id="{E3E1C7B8-2744-43F5-99C4-F4D817758EAB}"/>
              </a:ext>
            </a:extLst>
          </p:cNvPr>
          <p:cNvCxnSpPr/>
          <p:nvPr/>
        </p:nvCxnSpPr>
        <p:spPr>
          <a:xfrm>
            <a:off x="3657600" y="2705100"/>
            <a:ext cx="1524000" cy="4191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D09FDF1-D324-4769-B21B-4AA722338C7F}"/>
              </a:ext>
            </a:extLst>
          </p:cNvPr>
          <p:cNvSpPr/>
          <p:nvPr/>
        </p:nvSpPr>
        <p:spPr>
          <a:xfrm>
            <a:off x="609600" y="3352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sp>
        <p:nvSpPr>
          <p:cNvPr id="36" name="Rectangle 35">
            <a:extLst>
              <a:ext uri="{FF2B5EF4-FFF2-40B4-BE49-F238E27FC236}">
                <a16:creationId xmlns:a16="http://schemas.microsoft.com/office/drawing/2014/main" id="{B7E8FA65-180A-4F37-9622-C0EEA5F0EB75}"/>
              </a:ext>
            </a:extLst>
          </p:cNvPr>
          <p:cNvSpPr/>
          <p:nvPr/>
        </p:nvSpPr>
        <p:spPr>
          <a:xfrm>
            <a:off x="5181600" y="3886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cxnSp>
        <p:nvCxnSpPr>
          <p:cNvPr id="37" name="Straight Arrow Connector 36">
            <a:extLst>
              <a:ext uri="{FF2B5EF4-FFF2-40B4-BE49-F238E27FC236}">
                <a16:creationId xmlns:a16="http://schemas.microsoft.com/office/drawing/2014/main" id="{C1415DA2-778B-457D-9B70-5B4832024448}"/>
              </a:ext>
            </a:extLst>
          </p:cNvPr>
          <p:cNvCxnSpPr/>
          <p:nvPr/>
        </p:nvCxnSpPr>
        <p:spPr>
          <a:xfrm>
            <a:off x="3657600" y="3619500"/>
            <a:ext cx="1524000" cy="5334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33F2D63-6B39-439A-A36D-A6A874660390}"/>
              </a:ext>
            </a:extLst>
          </p:cNvPr>
          <p:cNvSpPr/>
          <p:nvPr/>
        </p:nvSpPr>
        <p:spPr>
          <a:xfrm>
            <a:off x="609600" y="4267200"/>
            <a:ext cx="3048000" cy="5334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(Islamic democracy)</a:t>
            </a:r>
          </a:p>
        </p:txBody>
      </p:sp>
      <p:cxnSp>
        <p:nvCxnSpPr>
          <p:cNvPr id="41" name="Straight Arrow Connector 40">
            <a:extLst>
              <a:ext uri="{FF2B5EF4-FFF2-40B4-BE49-F238E27FC236}">
                <a16:creationId xmlns:a16="http://schemas.microsoft.com/office/drawing/2014/main" id="{3C46A3A5-4D9A-41C6-8E24-3E20DAAAFD1A}"/>
              </a:ext>
            </a:extLst>
          </p:cNvPr>
          <p:cNvCxnSpPr/>
          <p:nvPr/>
        </p:nvCxnSpPr>
        <p:spPr>
          <a:xfrm flipH="1">
            <a:off x="3657600" y="4152900"/>
            <a:ext cx="1524000"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84" name="TextBox 26">
            <a:extLst>
              <a:ext uri="{FF2B5EF4-FFF2-40B4-BE49-F238E27FC236}">
                <a16:creationId xmlns:a16="http://schemas.microsoft.com/office/drawing/2014/main" id="{59129769-93B7-40A2-AF91-3D49FCF01C03}"/>
              </a:ext>
            </a:extLst>
          </p:cNvPr>
          <p:cNvSpPr txBox="1">
            <a:spLocks noChangeArrowheads="1"/>
          </p:cNvSpPr>
          <p:nvPr/>
        </p:nvSpPr>
        <p:spPr bwMode="auto">
          <a:xfrm rot="1277668">
            <a:off x="4005263" y="35433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1990</a:t>
            </a:r>
          </a:p>
        </p:txBody>
      </p:sp>
      <p:sp>
        <p:nvSpPr>
          <p:cNvPr id="46" name="Rectangle 45">
            <a:extLst>
              <a:ext uri="{FF2B5EF4-FFF2-40B4-BE49-F238E27FC236}">
                <a16:creationId xmlns:a16="http://schemas.microsoft.com/office/drawing/2014/main" id="{1C2D2DFD-8B81-4408-A627-EDDB50C79205}"/>
              </a:ext>
            </a:extLst>
          </p:cNvPr>
          <p:cNvSpPr/>
          <p:nvPr/>
        </p:nvSpPr>
        <p:spPr>
          <a:xfrm>
            <a:off x="5181600" y="4876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(Allende)</a:t>
            </a:r>
          </a:p>
        </p:txBody>
      </p:sp>
      <p:cxnSp>
        <p:nvCxnSpPr>
          <p:cNvPr id="47" name="Straight Arrow Connector 46">
            <a:extLst>
              <a:ext uri="{FF2B5EF4-FFF2-40B4-BE49-F238E27FC236}">
                <a16:creationId xmlns:a16="http://schemas.microsoft.com/office/drawing/2014/main" id="{FA385325-B649-4F98-A401-E4C04E82F0EB}"/>
              </a:ext>
            </a:extLst>
          </p:cNvPr>
          <p:cNvCxnSpPr/>
          <p:nvPr/>
        </p:nvCxnSpPr>
        <p:spPr>
          <a:xfrm flipH="1">
            <a:off x="3657600" y="5143500"/>
            <a:ext cx="1524000" cy="2667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087792E-7C3F-4FD8-964D-301A92A66FF4}"/>
              </a:ext>
            </a:extLst>
          </p:cNvPr>
          <p:cNvSpPr/>
          <p:nvPr/>
        </p:nvSpPr>
        <p:spPr>
          <a:xfrm>
            <a:off x="609600" y="5105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(Pinochet)</a:t>
            </a:r>
          </a:p>
        </p:txBody>
      </p:sp>
      <p:sp>
        <p:nvSpPr>
          <p:cNvPr id="31792" name="TextBox 26">
            <a:extLst>
              <a:ext uri="{FF2B5EF4-FFF2-40B4-BE49-F238E27FC236}">
                <a16:creationId xmlns:a16="http://schemas.microsoft.com/office/drawing/2014/main" id="{7411538F-9B37-427F-AB13-4B20C8529727}"/>
              </a:ext>
            </a:extLst>
          </p:cNvPr>
          <p:cNvSpPr txBox="1">
            <a:spLocks noChangeArrowheads="1"/>
          </p:cNvSpPr>
          <p:nvPr/>
        </p:nvSpPr>
        <p:spPr bwMode="auto">
          <a:xfrm rot="-584030">
            <a:off x="3997325" y="4956175"/>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1973</a:t>
            </a:r>
          </a:p>
        </p:txBody>
      </p:sp>
      <p:sp>
        <p:nvSpPr>
          <p:cNvPr id="27" name="Rectangle 26">
            <a:extLst>
              <a:ext uri="{FF2B5EF4-FFF2-40B4-BE49-F238E27FC236}">
                <a16:creationId xmlns:a16="http://schemas.microsoft.com/office/drawing/2014/main" id="{39A4276B-8BF6-485E-9D95-0989B4FD6596}"/>
              </a:ext>
            </a:extLst>
          </p:cNvPr>
          <p:cNvSpPr/>
          <p:nvPr/>
        </p:nvSpPr>
        <p:spPr>
          <a:xfrm>
            <a:off x="228600" y="6324600"/>
            <a:ext cx="381000" cy="3810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796" name="TextBox 2">
            <a:extLst>
              <a:ext uri="{FF2B5EF4-FFF2-40B4-BE49-F238E27FC236}">
                <a16:creationId xmlns:a16="http://schemas.microsoft.com/office/drawing/2014/main" id="{BE50E9B8-5CAC-4661-AC72-DD31269E68E8}"/>
              </a:ext>
            </a:extLst>
          </p:cNvPr>
          <p:cNvSpPr txBox="1">
            <a:spLocks noChangeArrowheads="1"/>
          </p:cNvSpPr>
          <p:nvPr/>
        </p:nvSpPr>
        <p:spPr bwMode="auto">
          <a:xfrm>
            <a:off x="685800" y="63246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Dictatorship</a:t>
            </a:r>
          </a:p>
        </p:txBody>
      </p:sp>
      <p:sp>
        <p:nvSpPr>
          <p:cNvPr id="29" name="Rectangle 28">
            <a:extLst>
              <a:ext uri="{FF2B5EF4-FFF2-40B4-BE49-F238E27FC236}">
                <a16:creationId xmlns:a16="http://schemas.microsoft.com/office/drawing/2014/main" id="{B6D66700-AEFA-46D3-A368-2D0B62D461CA}"/>
              </a:ext>
            </a:extLst>
          </p:cNvPr>
          <p:cNvSpPr/>
          <p:nvPr/>
        </p:nvSpPr>
        <p:spPr>
          <a:xfrm>
            <a:off x="2895600" y="6324600"/>
            <a:ext cx="381000" cy="3810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0" name="Rectangle 29">
            <a:extLst>
              <a:ext uri="{FF2B5EF4-FFF2-40B4-BE49-F238E27FC236}">
                <a16:creationId xmlns:a16="http://schemas.microsoft.com/office/drawing/2014/main" id="{5E6E3312-EB72-484A-92EC-84C5F87D1110}"/>
              </a:ext>
            </a:extLst>
          </p:cNvPr>
          <p:cNvSpPr/>
          <p:nvPr/>
        </p:nvSpPr>
        <p:spPr>
          <a:xfrm>
            <a:off x="5684989" y="6324600"/>
            <a:ext cx="381000" cy="3810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803" name="TextBox 32">
            <a:extLst>
              <a:ext uri="{FF2B5EF4-FFF2-40B4-BE49-F238E27FC236}">
                <a16:creationId xmlns:a16="http://schemas.microsoft.com/office/drawing/2014/main" id="{D96F17E3-5B28-4F06-A347-FD8AB8D45F0E}"/>
              </a:ext>
            </a:extLst>
          </p:cNvPr>
          <p:cNvSpPr txBox="1">
            <a:spLocks noChangeArrowheads="1"/>
          </p:cNvSpPr>
          <p:nvPr/>
        </p:nvSpPr>
        <p:spPr bwMode="auto">
          <a:xfrm>
            <a:off x="6142038" y="6324600"/>
            <a:ext cx="2967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Representative Democracy</a:t>
            </a:r>
          </a:p>
        </p:txBody>
      </p:sp>
      <p:sp>
        <p:nvSpPr>
          <p:cNvPr id="31804" name="TextBox 33">
            <a:extLst>
              <a:ext uri="{FF2B5EF4-FFF2-40B4-BE49-F238E27FC236}">
                <a16:creationId xmlns:a16="http://schemas.microsoft.com/office/drawing/2014/main" id="{87239BF0-31C2-4D0A-A632-CC4483967F6D}"/>
              </a:ext>
            </a:extLst>
          </p:cNvPr>
          <p:cNvSpPr txBox="1">
            <a:spLocks noChangeArrowheads="1"/>
          </p:cNvSpPr>
          <p:nvPr/>
        </p:nvSpPr>
        <p:spPr bwMode="auto">
          <a:xfrm>
            <a:off x="3352800" y="6324600"/>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Democracy?</a:t>
            </a:r>
          </a:p>
        </p:txBody>
      </p:sp>
    </p:spTree>
    <p:extLst>
      <p:ext uri="{BB962C8B-B14F-4D97-AF65-F5344CB8AC3E}">
        <p14:creationId xmlns:p14="http://schemas.microsoft.com/office/powerpoint/2010/main" val="2366966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E4ADC7-FBC2-40E7-B879-9F3A44BE79DF}"/>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39" name="Picture 1">
            <a:extLst>
              <a:ext uri="{FF2B5EF4-FFF2-40B4-BE49-F238E27FC236}">
                <a16:creationId xmlns:a16="http://schemas.microsoft.com/office/drawing/2014/main" id="{D7BA6912-B215-4ED1-A3ED-98DE7B14F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058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itle 1">
            <a:extLst>
              <a:ext uri="{FF2B5EF4-FFF2-40B4-BE49-F238E27FC236}">
                <a16:creationId xmlns:a16="http://schemas.microsoft.com/office/drawing/2014/main" id="{6774975E-AB77-4043-B76F-732A936E3775}"/>
              </a:ext>
            </a:extLst>
          </p:cNvPr>
          <p:cNvSpPr>
            <a:spLocks noGrp="1"/>
          </p:cNvSpPr>
          <p:nvPr>
            <p:ph type="title"/>
          </p:nvPr>
        </p:nvSpPr>
        <p:spPr/>
        <p:txBody>
          <a:bodyPr/>
          <a:lstStyle/>
          <a:p>
            <a:pPr eaLnBrk="1" hangingPunct="1"/>
            <a:r>
              <a:rPr lang="en-US" altLang="en-US">
                <a:solidFill>
                  <a:schemeClr val="bg1"/>
                </a:solidFill>
              </a:rPr>
              <a:t>As GIS Professionals</a:t>
            </a:r>
          </a:p>
        </p:txBody>
      </p:sp>
      <p:sp>
        <p:nvSpPr>
          <p:cNvPr id="91141" name="Content Placeholder 2">
            <a:extLst>
              <a:ext uri="{FF2B5EF4-FFF2-40B4-BE49-F238E27FC236}">
                <a16:creationId xmlns:a16="http://schemas.microsoft.com/office/drawing/2014/main" id="{825486EA-0E9C-4902-BDE3-E51F38DC2841}"/>
              </a:ext>
            </a:extLst>
          </p:cNvPr>
          <p:cNvSpPr>
            <a:spLocks noGrp="1"/>
          </p:cNvSpPr>
          <p:nvPr>
            <p:ph idx="1"/>
          </p:nvPr>
        </p:nvSpPr>
        <p:spPr>
          <a:xfrm>
            <a:off x="609600" y="1066800"/>
            <a:ext cx="7924800" cy="5638800"/>
          </a:xfrm>
        </p:spPr>
        <p:txBody>
          <a:bodyPr/>
          <a:lstStyle/>
          <a:p>
            <a:pPr eaLnBrk="1" hangingPunct="1"/>
            <a:r>
              <a:rPr lang="en-US" altLang="en-US">
                <a:solidFill>
                  <a:schemeClr val="bg1"/>
                </a:solidFill>
              </a:rPr>
              <a:t>Listen, then define and describe the issue</a:t>
            </a:r>
          </a:p>
          <a:p>
            <a:pPr eaLnBrk="1" hangingPunct="1"/>
            <a:r>
              <a:rPr lang="en-US" altLang="en-US">
                <a:solidFill>
                  <a:schemeClr val="bg1"/>
                </a:solidFill>
              </a:rPr>
              <a:t>Collect and qualify data</a:t>
            </a:r>
          </a:p>
          <a:p>
            <a:pPr eaLnBrk="1" hangingPunct="1"/>
            <a:r>
              <a:rPr lang="en-US" altLang="en-US">
                <a:solidFill>
                  <a:schemeClr val="bg1"/>
                </a:solidFill>
              </a:rPr>
              <a:t>Analyze, model, map, and write</a:t>
            </a:r>
          </a:p>
          <a:p>
            <a:pPr eaLnBrk="1" hangingPunct="1"/>
            <a:r>
              <a:rPr lang="en-US" altLang="en-US">
                <a:solidFill>
                  <a:schemeClr val="bg1"/>
                </a:solidFill>
              </a:rPr>
              <a:t>Convey results, with uncertainties, to all interested parties</a:t>
            </a:r>
          </a:p>
          <a:p>
            <a:pPr eaLnBrk="1" hangingPunct="1"/>
            <a:r>
              <a:rPr lang="en-US" altLang="en-US">
                <a:solidFill>
                  <a:schemeClr val="bg1"/>
                </a:solidFill>
              </a:rPr>
              <a:t>Learn and educate</a:t>
            </a:r>
          </a:p>
          <a:p>
            <a:pPr eaLnBrk="1" hangingPunct="1"/>
            <a:endParaRPr lang="en-US" altLang="en-US">
              <a:solidFill>
                <a:schemeClr val="bg1"/>
              </a:solidFill>
            </a:endParaRPr>
          </a:p>
          <a:p>
            <a:pPr eaLnBrk="1" hangingPunct="1"/>
            <a:r>
              <a:rPr lang="en-US" altLang="en-US">
                <a:solidFill>
                  <a:schemeClr val="bg1"/>
                </a:solidFill>
              </a:rPr>
              <a:t>Maps can make a difference, locally or globally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396E3B7B-1B17-4051-9570-705A44DB0A5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5539" name="Title 1">
            <a:extLst>
              <a:ext uri="{FF2B5EF4-FFF2-40B4-BE49-F238E27FC236}">
                <a16:creationId xmlns:a16="http://schemas.microsoft.com/office/drawing/2014/main" id="{FE5BD6E8-44CB-49D0-B41B-1A5736C7D085}"/>
              </a:ext>
            </a:extLst>
          </p:cNvPr>
          <p:cNvSpPr>
            <a:spLocks noGrp="1"/>
          </p:cNvSpPr>
          <p:nvPr>
            <p:ph type="title"/>
          </p:nvPr>
        </p:nvSpPr>
        <p:spPr>
          <a:xfrm>
            <a:off x="0" y="-11113"/>
            <a:ext cx="7924800" cy="1143001"/>
          </a:xfrm>
        </p:spPr>
        <p:txBody>
          <a:bodyPr/>
          <a:lstStyle/>
          <a:p>
            <a:r>
              <a:rPr lang="en-US" altLang="en-US"/>
              <a:t>Global Change</a:t>
            </a:r>
          </a:p>
        </p:txBody>
      </p:sp>
      <p:sp>
        <p:nvSpPr>
          <p:cNvPr id="2" name="Oval 1">
            <a:extLst>
              <a:ext uri="{FF2B5EF4-FFF2-40B4-BE49-F238E27FC236}">
                <a16:creationId xmlns:a16="http://schemas.microsoft.com/office/drawing/2014/main" id="{0B90DB1F-2B53-489E-BBBE-7CF8B5173E80}"/>
              </a:ext>
            </a:extLst>
          </p:cNvPr>
          <p:cNvSpPr/>
          <p:nvPr/>
        </p:nvSpPr>
        <p:spPr>
          <a:xfrm>
            <a:off x="3352800" y="3962400"/>
            <a:ext cx="1447800" cy="7620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Famine</a:t>
            </a:r>
          </a:p>
        </p:txBody>
      </p:sp>
      <p:sp>
        <p:nvSpPr>
          <p:cNvPr id="3" name="TextBox 2">
            <a:extLst>
              <a:ext uri="{FF2B5EF4-FFF2-40B4-BE49-F238E27FC236}">
                <a16:creationId xmlns:a16="http://schemas.microsoft.com/office/drawing/2014/main" id="{6435442F-7FF0-4FD2-86FA-77C1AAF22AC5}"/>
              </a:ext>
            </a:extLst>
          </p:cNvPr>
          <p:cNvSpPr txBox="1"/>
          <p:nvPr/>
        </p:nvSpPr>
        <p:spPr>
          <a:xfrm>
            <a:off x="3551238" y="2667000"/>
            <a:ext cx="77470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Less</a:t>
            </a:r>
          </a:p>
          <a:p>
            <a:pPr algn="ctr" eaLnBrk="1" hangingPunct="1">
              <a:defRPr/>
            </a:pPr>
            <a:r>
              <a:rPr lang="en-US" dirty="0"/>
              <a:t>Food </a:t>
            </a:r>
          </a:p>
        </p:txBody>
      </p:sp>
      <p:sp>
        <p:nvSpPr>
          <p:cNvPr id="4" name="Oval 3">
            <a:extLst>
              <a:ext uri="{FF2B5EF4-FFF2-40B4-BE49-F238E27FC236}">
                <a16:creationId xmlns:a16="http://schemas.microsoft.com/office/drawing/2014/main" id="{693BBAB6-6C20-4727-8115-AEB4287392A8}"/>
              </a:ext>
            </a:extLst>
          </p:cNvPr>
          <p:cNvSpPr/>
          <p:nvPr/>
        </p:nvSpPr>
        <p:spPr>
          <a:xfrm>
            <a:off x="3733800" y="5334000"/>
            <a:ext cx="1676400" cy="6096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Disease</a:t>
            </a:r>
            <a:endParaRPr lang="en-US" dirty="0"/>
          </a:p>
        </p:txBody>
      </p:sp>
      <p:cxnSp>
        <p:nvCxnSpPr>
          <p:cNvPr id="6" name="Curved Connector 5">
            <a:extLst>
              <a:ext uri="{FF2B5EF4-FFF2-40B4-BE49-F238E27FC236}">
                <a16:creationId xmlns:a16="http://schemas.microsoft.com/office/drawing/2014/main" id="{F1757D82-6133-4CCB-A8BF-964EC76F4C94}"/>
              </a:ext>
            </a:extLst>
          </p:cNvPr>
          <p:cNvCxnSpPr>
            <a:stCxn id="2" idx="4"/>
            <a:endCxn id="4" idx="0"/>
          </p:cNvCxnSpPr>
          <p:nvPr/>
        </p:nvCxnSpPr>
        <p:spPr>
          <a:xfrm rot="16200000" flipH="1">
            <a:off x="4019550" y="4781550"/>
            <a:ext cx="609600" cy="4953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36946EFA-EA1D-4926-A186-3C80D90AF48C}"/>
              </a:ext>
            </a:extLst>
          </p:cNvPr>
          <p:cNvCxnSpPr>
            <a:stCxn id="3" idx="2"/>
            <a:endCxn id="2" idx="0"/>
          </p:cNvCxnSpPr>
          <p:nvPr/>
        </p:nvCxnSpPr>
        <p:spPr>
          <a:xfrm rot="16200000" flipH="1">
            <a:off x="3683000" y="3568701"/>
            <a:ext cx="649287" cy="138112"/>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3462932-7A71-4A3D-9A4E-0B1E47C84314}"/>
              </a:ext>
            </a:extLst>
          </p:cNvPr>
          <p:cNvSpPr/>
          <p:nvPr/>
        </p:nvSpPr>
        <p:spPr>
          <a:xfrm>
            <a:off x="6553200" y="3200400"/>
            <a:ext cx="1004888"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Drought</a:t>
            </a:r>
          </a:p>
        </p:txBody>
      </p:sp>
      <p:cxnSp>
        <p:nvCxnSpPr>
          <p:cNvPr id="14" name="Curved Connector 13">
            <a:extLst>
              <a:ext uri="{FF2B5EF4-FFF2-40B4-BE49-F238E27FC236}">
                <a16:creationId xmlns:a16="http://schemas.microsoft.com/office/drawing/2014/main" id="{D7A67EB1-1468-430B-9C49-1210618CDEDA}"/>
              </a:ext>
            </a:extLst>
          </p:cNvPr>
          <p:cNvCxnSpPr>
            <a:stCxn id="11" idx="1"/>
            <a:endCxn id="3" idx="3"/>
          </p:cNvCxnSpPr>
          <p:nvPr/>
        </p:nvCxnSpPr>
        <p:spPr>
          <a:xfrm rot="10800000">
            <a:off x="4325938" y="2990850"/>
            <a:ext cx="2227262" cy="39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D2E79DF-3F28-49B8-98FD-6A377A3AC72E}"/>
              </a:ext>
            </a:extLst>
          </p:cNvPr>
          <p:cNvSpPr txBox="1"/>
          <p:nvPr/>
        </p:nvSpPr>
        <p:spPr>
          <a:xfrm>
            <a:off x="6858000" y="5334000"/>
            <a:ext cx="15176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Greenhouse </a:t>
            </a:r>
          </a:p>
          <a:p>
            <a:pPr algn="ctr" eaLnBrk="1" hangingPunct="1">
              <a:defRPr/>
            </a:pPr>
            <a:r>
              <a:rPr lang="en-US" dirty="0"/>
              <a:t>Gases</a:t>
            </a:r>
          </a:p>
        </p:txBody>
      </p:sp>
      <p:cxnSp>
        <p:nvCxnSpPr>
          <p:cNvPr id="21" name="Curved Connector 20">
            <a:extLst>
              <a:ext uri="{FF2B5EF4-FFF2-40B4-BE49-F238E27FC236}">
                <a16:creationId xmlns:a16="http://schemas.microsoft.com/office/drawing/2014/main" id="{48ADCB0A-CD55-4B19-9801-8D7F619FB2A4}"/>
              </a:ext>
            </a:extLst>
          </p:cNvPr>
          <p:cNvCxnSpPr>
            <a:stCxn id="16" idx="0"/>
            <a:endCxn id="24" idx="2"/>
          </p:cNvCxnSpPr>
          <p:nvPr/>
        </p:nvCxnSpPr>
        <p:spPr>
          <a:xfrm rot="16200000" flipV="1">
            <a:off x="7225506" y="4942682"/>
            <a:ext cx="573087" cy="20955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23DEE4-FB42-4DF6-8164-CAA7796B0AAA}"/>
              </a:ext>
            </a:extLst>
          </p:cNvPr>
          <p:cNvSpPr txBox="1"/>
          <p:nvPr/>
        </p:nvSpPr>
        <p:spPr>
          <a:xfrm>
            <a:off x="6858000" y="4114800"/>
            <a:ext cx="1100138"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Climate </a:t>
            </a:r>
          </a:p>
          <a:p>
            <a:pPr algn="ctr" eaLnBrk="1" hangingPunct="1">
              <a:defRPr/>
            </a:pPr>
            <a:r>
              <a:rPr lang="en-US" dirty="0"/>
              <a:t>Warming</a:t>
            </a:r>
          </a:p>
        </p:txBody>
      </p:sp>
      <p:cxnSp>
        <p:nvCxnSpPr>
          <p:cNvPr id="27" name="Curved Connector 26">
            <a:extLst>
              <a:ext uri="{FF2B5EF4-FFF2-40B4-BE49-F238E27FC236}">
                <a16:creationId xmlns:a16="http://schemas.microsoft.com/office/drawing/2014/main" id="{F66821B0-5948-4612-9F0F-C73358A068F1}"/>
              </a:ext>
            </a:extLst>
          </p:cNvPr>
          <p:cNvCxnSpPr>
            <a:stCxn id="24" idx="0"/>
            <a:endCxn id="11" idx="2"/>
          </p:cNvCxnSpPr>
          <p:nvPr/>
        </p:nvCxnSpPr>
        <p:spPr>
          <a:xfrm rot="16200000" flipV="1">
            <a:off x="6959601" y="3667125"/>
            <a:ext cx="544512" cy="35083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D1D854E-E9A5-4D7D-915A-ECA69CB07438}"/>
              </a:ext>
            </a:extLst>
          </p:cNvPr>
          <p:cNvSpPr txBox="1"/>
          <p:nvPr/>
        </p:nvSpPr>
        <p:spPr>
          <a:xfrm>
            <a:off x="7315200" y="2209800"/>
            <a:ext cx="14160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Marine </a:t>
            </a:r>
          </a:p>
          <a:p>
            <a:pPr algn="ctr" eaLnBrk="1" hangingPunct="1">
              <a:defRPr/>
            </a:pPr>
            <a:r>
              <a:rPr lang="en-US" dirty="0"/>
              <a:t>Acidification</a:t>
            </a:r>
          </a:p>
        </p:txBody>
      </p:sp>
      <p:cxnSp>
        <p:nvCxnSpPr>
          <p:cNvPr id="34" name="Curved Connector 33">
            <a:extLst>
              <a:ext uri="{FF2B5EF4-FFF2-40B4-BE49-F238E27FC236}">
                <a16:creationId xmlns:a16="http://schemas.microsoft.com/office/drawing/2014/main" id="{7682DEF5-C027-4088-BABB-BB5DB2092D09}"/>
              </a:ext>
            </a:extLst>
          </p:cNvPr>
          <p:cNvCxnSpPr>
            <a:stCxn id="16" idx="3"/>
            <a:endCxn id="33" idx="2"/>
          </p:cNvCxnSpPr>
          <p:nvPr/>
        </p:nvCxnSpPr>
        <p:spPr>
          <a:xfrm flipH="1" flipV="1">
            <a:off x="8023225" y="2855913"/>
            <a:ext cx="352425" cy="2801937"/>
          </a:xfrm>
          <a:prstGeom prst="curvedConnector4">
            <a:avLst>
              <a:gd name="adj1" fmla="val -64708"/>
              <a:gd name="adj2" fmla="val 55769"/>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3842850-483B-47E0-BDEC-C69A6A46387A}"/>
              </a:ext>
            </a:extLst>
          </p:cNvPr>
          <p:cNvSpPr txBox="1"/>
          <p:nvPr/>
        </p:nvSpPr>
        <p:spPr>
          <a:xfrm>
            <a:off x="6324600" y="1219200"/>
            <a:ext cx="10953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Invasive </a:t>
            </a:r>
          </a:p>
          <a:p>
            <a:pPr algn="ctr" eaLnBrk="1" hangingPunct="1">
              <a:defRPr/>
            </a:pPr>
            <a:r>
              <a:rPr lang="en-US" dirty="0"/>
              <a:t>Species</a:t>
            </a:r>
          </a:p>
        </p:txBody>
      </p:sp>
      <p:cxnSp>
        <p:nvCxnSpPr>
          <p:cNvPr id="39" name="Curved Connector 38">
            <a:extLst>
              <a:ext uri="{FF2B5EF4-FFF2-40B4-BE49-F238E27FC236}">
                <a16:creationId xmlns:a16="http://schemas.microsoft.com/office/drawing/2014/main" id="{11DA4F6F-AE53-4C7A-BE20-1A34A3C48E90}"/>
              </a:ext>
            </a:extLst>
          </p:cNvPr>
          <p:cNvCxnSpPr>
            <a:stCxn id="38" idx="2"/>
            <a:endCxn id="3" idx="0"/>
          </p:cNvCxnSpPr>
          <p:nvPr/>
        </p:nvCxnSpPr>
        <p:spPr>
          <a:xfrm rot="5400000">
            <a:off x="5004594" y="799307"/>
            <a:ext cx="801687" cy="293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4221802-A28C-47D1-B07A-74A87E58CE10}"/>
              </a:ext>
            </a:extLst>
          </p:cNvPr>
          <p:cNvSpPr txBox="1"/>
          <p:nvPr/>
        </p:nvSpPr>
        <p:spPr>
          <a:xfrm>
            <a:off x="4876800" y="1143000"/>
            <a:ext cx="1069975"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Pollution</a:t>
            </a:r>
          </a:p>
        </p:txBody>
      </p:sp>
      <p:cxnSp>
        <p:nvCxnSpPr>
          <p:cNvPr id="43" name="Curved Connector 42">
            <a:extLst>
              <a:ext uri="{FF2B5EF4-FFF2-40B4-BE49-F238E27FC236}">
                <a16:creationId xmlns:a16="http://schemas.microsoft.com/office/drawing/2014/main" id="{893560B2-B620-4654-AB65-7982990E4B7B}"/>
              </a:ext>
            </a:extLst>
          </p:cNvPr>
          <p:cNvCxnSpPr>
            <a:stCxn id="42" idx="2"/>
            <a:endCxn id="3" idx="0"/>
          </p:cNvCxnSpPr>
          <p:nvPr/>
        </p:nvCxnSpPr>
        <p:spPr>
          <a:xfrm rot="5400000">
            <a:off x="4098132" y="1353344"/>
            <a:ext cx="1154112" cy="1473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54F199A-36B6-47FE-9589-63917C0095A0}"/>
              </a:ext>
            </a:extLst>
          </p:cNvPr>
          <p:cNvSpPr/>
          <p:nvPr/>
        </p:nvSpPr>
        <p:spPr>
          <a:xfrm>
            <a:off x="3048000" y="1219200"/>
            <a:ext cx="1428750"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altLang="en-US" dirty="0"/>
              <a:t>Over-fishing</a:t>
            </a:r>
          </a:p>
        </p:txBody>
      </p:sp>
      <p:cxnSp>
        <p:nvCxnSpPr>
          <p:cNvPr id="47" name="Curved Connector 46">
            <a:extLst>
              <a:ext uri="{FF2B5EF4-FFF2-40B4-BE49-F238E27FC236}">
                <a16:creationId xmlns:a16="http://schemas.microsoft.com/office/drawing/2014/main" id="{80132509-C125-4BEC-B1DF-C83AA0821175}"/>
              </a:ext>
            </a:extLst>
          </p:cNvPr>
          <p:cNvCxnSpPr>
            <a:stCxn id="44" idx="2"/>
            <a:endCxn id="3" idx="0"/>
          </p:cNvCxnSpPr>
          <p:nvPr/>
        </p:nvCxnSpPr>
        <p:spPr>
          <a:xfrm rot="16200000" flipH="1">
            <a:off x="3311526" y="2039937"/>
            <a:ext cx="1077912" cy="176213"/>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973D77E-9B16-4D44-960C-C409081F167E}"/>
              </a:ext>
            </a:extLst>
          </p:cNvPr>
          <p:cNvCxnSpPr>
            <a:stCxn id="33" idx="1"/>
            <a:endCxn id="3" idx="3"/>
          </p:cNvCxnSpPr>
          <p:nvPr/>
        </p:nvCxnSpPr>
        <p:spPr>
          <a:xfrm rot="10800000" flipV="1">
            <a:off x="4325938" y="2533650"/>
            <a:ext cx="2989262" cy="457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367CCB6-067B-44F8-9E70-FC7F5CD5C575}"/>
              </a:ext>
            </a:extLst>
          </p:cNvPr>
          <p:cNvSpPr txBox="1"/>
          <p:nvPr/>
        </p:nvSpPr>
        <p:spPr>
          <a:xfrm>
            <a:off x="228600" y="5257800"/>
            <a:ext cx="11588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Oil </a:t>
            </a:r>
          </a:p>
          <a:p>
            <a:pPr eaLnBrk="1" hangingPunct="1">
              <a:defRPr/>
            </a:pPr>
            <a:r>
              <a:rPr lang="en-US" dirty="0"/>
              <a:t>“Scarcity”</a:t>
            </a:r>
          </a:p>
        </p:txBody>
      </p:sp>
      <p:sp>
        <p:nvSpPr>
          <p:cNvPr id="67" name="TextBox 66">
            <a:extLst>
              <a:ext uri="{FF2B5EF4-FFF2-40B4-BE49-F238E27FC236}">
                <a16:creationId xmlns:a16="http://schemas.microsoft.com/office/drawing/2014/main" id="{DCE9EC43-AC37-4930-9819-0A966F08C6D7}"/>
              </a:ext>
            </a:extLst>
          </p:cNvPr>
          <p:cNvSpPr txBox="1"/>
          <p:nvPr/>
        </p:nvSpPr>
        <p:spPr>
          <a:xfrm>
            <a:off x="762000" y="2590800"/>
            <a:ext cx="10699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Biofuels </a:t>
            </a:r>
          </a:p>
          <a:p>
            <a:pPr algn="ctr" eaLnBrk="1" hangingPunct="1">
              <a:defRPr/>
            </a:pPr>
            <a:r>
              <a:rPr lang="en-US" dirty="0"/>
              <a:t>Increase</a:t>
            </a:r>
          </a:p>
        </p:txBody>
      </p:sp>
      <p:cxnSp>
        <p:nvCxnSpPr>
          <p:cNvPr id="71" name="Curved Connector 70">
            <a:extLst>
              <a:ext uri="{FF2B5EF4-FFF2-40B4-BE49-F238E27FC236}">
                <a16:creationId xmlns:a16="http://schemas.microsoft.com/office/drawing/2014/main" id="{CFFA1B61-C1E6-4F12-A9B0-91CE2EF07882}"/>
              </a:ext>
            </a:extLst>
          </p:cNvPr>
          <p:cNvCxnSpPr>
            <a:stCxn id="67" idx="3"/>
            <a:endCxn id="3" idx="1"/>
          </p:cNvCxnSpPr>
          <p:nvPr/>
        </p:nvCxnSpPr>
        <p:spPr>
          <a:xfrm>
            <a:off x="1831975" y="2914650"/>
            <a:ext cx="1719263" cy="76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A05B01E-28D3-470A-9119-7362FCF52CBF}"/>
              </a:ext>
            </a:extLst>
          </p:cNvPr>
          <p:cNvSpPr txBox="1"/>
          <p:nvPr/>
        </p:nvSpPr>
        <p:spPr>
          <a:xfrm>
            <a:off x="1752600" y="4038600"/>
            <a:ext cx="12493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Fertilizers </a:t>
            </a:r>
          </a:p>
          <a:p>
            <a:pPr eaLnBrk="1" hangingPunct="1">
              <a:defRPr/>
            </a:pPr>
            <a:r>
              <a:rPr lang="en-US" dirty="0"/>
              <a:t>Reduced</a:t>
            </a:r>
          </a:p>
        </p:txBody>
      </p:sp>
      <p:sp>
        <p:nvSpPr>
          <p:cNvPr id="87" name="TextBox 86">
            <a:extLst>
              <a:ext uri="{FF2B5EF4-FFF2-40B4-BE49-F238E27FC236}">
                <a16:creationId xmlns:a16="http://schemas.microsoft.com/office/drawing/2014/main" id="{0B89D05B-FA11-4101-A581-72254624F3FA}"/>
              </a:ext>
            </a:extLst>
          </p:cNvPr>
          <p:cNvSpPr txBox="1"/>
          <p:nvPr/>
        </p:nvSpPr>
        <p:spPr>
          <a:xfrm>
            <a:off x="1752600" y="5257800"/>
            <a:ext cx="14795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Phosphorus </a:t>
            </a:r>
          </a:p>
          <a:p>
            <a:pPr eaLnBrk="1" hangingPunct="1">
              <a:defRPr/>
            </a:pPr>
            <a:r>
              <a:rPr lang="en-US" dirty="0"/>
              <a:t>Shortage</a:t>
            </a:r>
          </a:p>
        </p:txBody>
      </p:sp>
      <p:cxnSp>
        <p:nvCxnSpPr>
          <p:cNvPr id="88" name="Curved Connector 87">
            <a:extLst>
              <a:ext uri="{FF2B5EF4-FFF2-40B4-BE49-F238E27FC236}">
                <a16:creationId xmlns:a16="http://schemas.microsoft.com/office/drawing/2014/main" id="{13156368-3FED-4767-B7E2-2E82A3B15332}"/>
              </a:ext>
            </a:extLst>
          </p:cNvPr>
          <p:cNvCxnSpPr>
            <a:stCxn id="86" idx="0"/>
            <a:endCxn id="3" idx="1"/>
          </p:cNvCxnSpPr>
          <p:nvPr/>
        </p:nvCxnSpPr>
        <p:spPr>
          <a:xfrm rot="5400000" flipH="1" flipV="1">
            <a:off x="2439988" y="2927350"/>
            <a:ext cx="1047750" cy="1174750"/>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80A40B1-7B30-4063-8F16-A85260A5AC04}"/>
              </a:ext>
            </a:extLst>
          </p:cNvPr>
          <p:cNvSpPr txBox="1"/>
          <p:nvPr/>
        </p:nvSpPr>
        <p:spPr>
          <a:xfrm>
            <a:off x="5334000" y="3886200"/>
            <a:ext cx="800100" cy="923925"/>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Sea </a:t>
            </a:r>
          </a:p>
          <a:p>
            <a:pPr algn="ctr" eaLnBrk="1" hangingPunct="1">
              <a:defRPr/>
            </a:pPr>
            <a:r>
              <a:rPr lang="en-US" dirty="0"/>
              <a:t>Level </a:t>
            </a:r>
          </a:p>
          <a:p>
            <a:pPr algn="ctr" eaLnBrk="1" hangingPunct="1">
              <a:defRPr/>
            </a:pPr>
            <a:r>
              <a:rPr lang="en-US" dirty="0"/>
              <a:t>Rise</a:t>
            </a:r>
          </a:p>
        </p:txBody>
      </p:sp>
      <p:cxnSp>
        <p:nvCxnSpPr>
          <p:cNvPr id="101" name="Curved Connector 100">
            <a:extLst>
              <a:ext uri="{FF2B5EF4-FFF2-40B4-BE49-F238E27FC236}">
                <a16:creationId xmlns:a16="http://schemas.microsoft.com/office/drawing/2014/main" id="{7FC5BB14-DAD6-482B-BAC2-EAFDC08B560B}"/>
              </a:ext>
            </a:extLst>
          </p:cNvPr>
          <p:cNvCxnSpPr>
            <a:stCxn id="100" idx="0"/>
            <a:endCxn id="3" idx="3"/>
          </p:cNvCxnSpPr>
          <p:nvPr/>
        </p:nvCxnSpPr>
        <p:spPr>
          <a:xfrm rot="16200000" flipV="1">
            <a:off x="4582319" y="2734469"/>
            <a:ext cx="895350" cy="140811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6" name="Curved Connector 145">
            <a:extLst>
              <a:ext uri="{FF2B5EF4-FFF2-40B4-BE49-F238E27FC236}">
                <a16:creationId xmlns:a16="http://schemas.microsoft.com/office/drawing/2014/main" id="{BF81FB6A-0E71-4E0F-B944-4E631C0C7D3C}"/>
              </a:ext>
            </a:extLst>
          </p:cNvPr>
          <p:cNvCxnSpPr>
            <a:stCxn id="66" idx="0"/>
            <a:endCxn id="67" idx="1"/>
          </p:cNvCxnSpPr>
          <p:nvPr/>
        </p:nvCxnSpPr>
        <p:spPr>
          <a:xfrm rot="16200000" flipV="1">
            <a:off x="-386556" y="4063206"/>
            <a:ext cx="2343150" cy="46038"/>
          </a:xfrm>
          <a:prstGeom prst="curvedConnector4">
            <a:avLst>
              <a:gd name="adj1" fmla="val 43106"/>
              <a:gd name="adj2" fmla="val 131593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6" name="Curved Connector 155">
            <a:extLst>
              <a:ext uri="{FF2B5EF4-FFF2-40B4-BE49-F238E27FC236}">
                <a16:creationId xmlns:a16="http://schemas.microsoft.com/office/drawing/2014/main" id="{10FC85AC-9F05-4C73-96F2-F61C452FA50F}"/>
              </a:ext>
            </a:extLst>
          </p:cNvPr>
          <p:cNvCxnSpPr>
            <a:stCxn id="66" idx="0"/>
            <a:endCxn id="86" idx="1"/>
          </p:cNvCxnSpPr>
          <p:nvPr/>
        </p:nvCxnSpPr>
        <p:spPr>
          <a:xfrm rot="5400000" flipH="1" flipV="1">
            <a:off x="832644" y="4337844"/>
            <a:ext cx="895350" cy="94456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0" name="Curved Connector 159">
            <a:extLst>
              <a:ext uri="{FF2B5EF4-FFF2-40B4-BE49-F238E27FC236}">
                <a16:creationId xmlns:a16="http://schemas.microsoft.com/office/drawing/2014/main" id="{5300876A-D85E-43DB-8074-082FB0D3FEDE}"/>
              </a:ext>
            </a:extLst>
          </p:cNvPr>
          <p:cNvCxnSpPr>
            <a:stCxn id="87" idx="0"/>
            <a:endCxn id="86" idx="2"/>
          </p:cNvCxnSpPr>
          <p:nvPr/>
        </p:nvCxnSpPr>
        <p:spPr>
          <a:xfrm rot="16200000" flipV="1">
            <a:off x="2147888" y="4913313"/>
            <a:ext cx="573087" cy="1158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6" name="Curved Connector 175">
            <a:extLst>
              <a:ext uri="{FF2B5EF4-FFF2-40B4-BE49-F238E27FC236}">
                <a16:creationId xmlns:a16="http://schemas.microsoft.com/office/drawing/2014/main" id="{14FBC10B-60AD-4156-8B26-AEE5E4D55492}"/>
              </a:ext>
            </a:extLst>
          </p:cNvPr>
          <p:cNvCxnSpPr>
            <a:stCxn id="24" idx="1"/>
            <a:endCxn id="100" idx="3"/>
          </p:cNvCxnSpPr>
          <p:nvPr/>
        </p:nvCxnSpPr>
        <p:spPr>
          <a:xfrm rot="10800000">
            <a:off x="6134100" y="4348163"/>
            <a:ext cx="723900" cy="904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BF078026-5975-4B1F-958F-E3CB73D7CE0E}"/>
              </a:ext>
            </a:extLst>
          </p:cNvPr>
          <p:cNvSpPr txBox="1"/>
          <p:nvPr/>
        </p:nvSpPr>
        <p:spPr>
          <a:xfrm>
            <a:off x="838200" y="1447800"/>
            <a:ext cx="12747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Increasing</a:t>
            </a:r>
          </a:p>
          <a:p>
            <a:pPr algn="ctr" eaLnBrk="1" hangingPunct="1">
              <a:defRPr/>
            </a:pPr>
            <a:r>
              <a:rPr lang="en-US" dirty="0"/>
              <a:t>Population</a:t>
            </a:r>
          </a:p>
        </p:txBody>
      </p:sp>
      <p:cxnSp>
        <p:nvCxnSpPr>
          <p:cNvPr id="202" name="Curved Connector 201">
            <a:extLst>
              <a:ext uri="{FF2B5EF4-FFF2-40B4-BE49-F238E27FC236}">
                <a16:creationId xmlns:a16="http://schemas.microsoft.com/office/drawing/2014/main" id="{FB001782-4EA3-4146-8B3C-CB8B04933C6F}"/>
              </a:ext>
            </a:extLst>
          </p:cNvPr>
          <p:cNvCxnSpPr>
            <a:stCxn id="201" idx="3"/>
            <a:endCxn id="3" idx="1"/>
          </p:cNvCxnSpPr>
          <p:nvPr/>
        </p:nvCxnSpPr>
        <p:spPr>
          <a:xfrm>
            <a:off x="2112963" y="1771650"/>
            <a:ext cx="1438275" cy="1219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336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DF0F-B652-B564-047E-A23787C194FB}"/>
              </a:ext>
            </a:extLst>
          </p:cNvPr>
          <p:cNvSpPr>
            <a:spLocks noGrp="1"/>
          </p:cNvSpPr>
          <p:nvPr>
            <p:ph type="title"/>
          </p:nvPr>
        </p:nvSpPr>
        <p:spPr/>
        <p:txBody>
          <a:bodyPr/>
          <a:lstStyle/>
          <a:p>
            <a:r>
              <a:rPr lang="en-US" dirty="0"/>
              <a:t>Origins of Western Culture</a:t>
            </a:r>
          </a:p>
        </p:txBody>
      </p:sp>
      <p:sp>
        <p:nvSpPr>
          <p:cNvPr id="3" name="Content Placeholder 2">
            <a:extLst>
              <a:ext uri="{FF2B5EF4-FFF2-40B4-BE49-F238E27FC236}">
                <a16:creationId xmlns:a16="http://schemas.microsoft.com/office/drawing/2014/main" id="{66FF499A-BA80-DB44-6FFF-A751023C25B5}"/>
              </a:ext>
            </a:extLst>
          </p:cNvPr>
          <p:cNvSpPr>
            <a:spLocks noGrp="1"/>
          </p:cNvSpPr>
          <p:nvPr>
            <p:ph idx="1"/>
          </p:nvPr>
        </p:nvSpPr>
        <p:spPr>
          <a:xfrm>
            <a:off x="1066800" y="990600"/>
            <a:ext cx="8077200" cy="6019800"/>
          </a:xfrm>
        </p:spPr>
        <p:txBody>
          <a:bodyPr/>
          <a:lstStyle/>
          <a:p>
            <a:r>
              <a:rPr lang="en-US" dirty="0"/>
              <a:t>Emerged out of Greece about 300 BC</a:t>
            </a:r>
          </a:p>
          <a:p>
            <a:r>
              <a:rPr lang="en-US" dirty="0"/>
              <a:t>Valued:</a:t>
            </a:r>
          </a:p>
          <a:p>
            <a:pPr lvl="1"/>
            <a:r>
              <a:rPr lang="en-US" dirty="0"/>
              <a:t>Wealth, Political Power, Fame</a:t>
            </a:r>
          </a:p>
          <a:p>
            <a:r>
              <a:rPr lang="en-US" dirty="0"/>
              <a:t>Achieved this through:</a:t>
            </a:r>
          </a:p>
          <a:p>
            <a:pPr lvl="1"/>
            <a:r>
              <a:rPr lang="en-US" dirty="0"/>
              <a:t>Technology, strategy, hierarchical organization</a:t>
            </a:r>
          </a:p>
          <a:p>
            <a:r>
              <a:rPr lang="en-US" dirty="0"/>
              <a:t>Included:</a:t>
            </a:r>
          </a:p>
          <a:p>
            <a:pPr lvl="1"/>
            <a:r>
              <a:rPr lang="en-US" dirty="0"/>
              <a:t>Extraction (</a:t>
            </a:r>
            <a:r>
              <a:rPr lang="en-US" dirty="0" err="1"/>
              <a:t>i</a:t>
            </a:r>
            <a:r>
              <a:rPr lang="en-US" dirty="0"/>
              <a:t>. e. mining)</a:t>
            </a:r>
          </a:p>
          <a:p>
            <a:pPr lvl="1"/>
            <a:r>
              <a:rPr lang="en-US" dirty="0"/>
              <a:t>Conquering other people and taking their land and resources</a:t>
            </a:r>
          </a:p>
          <a:p>
            <a:pPr lvl="1"/>
            <a:r>
              <a:rPr lang="en-US" dirty="0"/>
              <a:t>People working to death to serve a few</a:t>
            </a:r>
          </a:p>
          <a:p>
            <a:endParaRPr lang="en-US" dirty="0"/>
          </a:p>
        </p:txBody>
      </p:sp>
    </p:spTree>
    <p:extLst>
      <p:ext uri="{BB962C8B-B14F-4D97-AF65-F5344CB8AC3E}">
        <p14:creationId xmlns:p14="http://schemas.microsoft.com/office/powerpoint/2010/main" val="996965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459BF330-FBB5-4DA4-BF86-5853217226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534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a:extLst>
              <a:ext uri="{FF2B5EF4-FFF2-40B4-BE49-F238E27FC236}">
                <a16:creationId xmlns:a16="http://schemas.microsoft.com/office/drawing/2014/main" id="{33844BDE-54B5-4584-A7C7-38B881567D3A}"/>
              </a:ext>
            </a:extLst>
          </p:cNvPr>
          <p:cNvSpPr txBox="1">
            <a:spLocks noChangeArrowheads="1"/>
          </p:cNvSpPr>
          <p:nvPr/>
        </p:nvSpPr>
        <p:spPr bwMode="auto">
          <a:xfrm>
            <a:off x="0" y="4876800"/>
            <a:ext cx="91440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p:txBody>
      </p:sp>
    </p:spTree>
    <p:extLst>
      <p:ext uri="{BB962C8B-B14F-4D97-AF65-F5344CB8AC3E}">
        <p14:creationId xmlns:p14="http://schemas.microsoft.com/office/powerpoint/2010/main" val="1143970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8582-33B8-4F76-A973-9B9A058F3C04}"/>
              </a:ext>
            </a:extLst>
          </p:cNvPr>
          <p:cNvSpPr>
            <a:spLocks noGrp="1"/>
          </p:cNvSpPr>
          <p:nvPr>
            <p:ph type="title"/>
          </p:nvPr>
        </p:nvSpPr>
        <p:spPr/>
        <p:txBody>
          <a:bodyPr/>
          <a:lstStyle/>
          <a:p>
            <a:r>
              <a:rPr lang="en-US" dirty="0"/>
              <a:t>Cost of Afghanistan War</a:t>
            </a:r>
          </a:p>
        </p:txBody>
      </p:sp>
      <p:sp>
        <p:nvSpPr>
          <p:cNvPr id="3" name="Content Placeholder 2">
            <a:extLst>
              <a:ext uri="{FF2B5EF4-FFF2-40B4-BE49-F238E27FC236}">
                <a16:creationId xmlns:a16="http://schemas.microsoft.com/office/drawing/2014/main" id="{A8D36CA3-FB54-4359-AAE6-D0DCEAF65F98}"/>
              </a:ext>
            </a:extLst>
          </p:cNvPr>
          <p:cNvSpPr>
            <a:spLocks noGrp="1"/>
          </p:cNvSpPr>
          <p:nvPr>
            <p:ph idx="1"/>
          </p:nvPr>
        </p:nvSpPr>
        <p:spPr/>
        <p:txBody>
          <a:bodyPr/>
          <a:lstStyle/>
          <a:p>
            <a:r>
              <a:rPr lang="en-US" dirty="0"/>
              <a:t>$500 billion, $1600 per US Citizen</a:t>
            </a:r>
          </a:p>
          <a:p>
            <a:endParaRPr lang="en-US" dirty="0"/>
          </a:p>
        </p:txBody>
      </p:sp>
    </p:spTree>
    <p:extLst>
      <p:ext uri="{BB962C8B-B14F-4D97-AF65-F5344CB8AC3E}">
        <p14:creationId xmlns:p14="http://schemas.microsoft.com/office/powerpoint/2010/main" val="420025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75B9C-67B3-4D03-9A62-A920C7EA02F2}"/>
              </a:ext>
            </a:extLst>
          </p:cNvPr>
          <p:cNvSpPr>
            <a:spLocks noGrp="1"/>
          </p:cNvSpPr>
          <p:nvPr>
            <p:ph type="title"/>
          </p:nvPr>
        </p:nvSpPr>
        <p:spPr/>
        <p:txBody>
          <a:bodyPr/>
          <a:lstStyle/>
          <a:p>
            <a:r>
              <a:rPr lang="en-US" dirty="0"/>
              <a:t>Cost of Iraq War</a:t>
            </a:r>
          </a:p>
        </p:txBody>
      </p:sp>
      <p:sp>
        <p:nvSpPr>
          <p:cNvPr id="3" name="Content Placeholder 2">
            <a:extLst>
              <a:ext uri="{FF2B5EF4-FFF2-40B4-BE49-F238E27FC236}">
                <a16:creationId xmlns:a16="http://schemas.microsoft.com/office/drawing/2014/main" id="{28AE1587-AACF-4407-A559-AD1FD4BE773C}"/>
              </a:ext>
            </a:extLst>
          </p:cNvPr>
          <p:cNvSpPr>
            <a:spLocks noGrp="1"/>
          </p:cNvSpPr>
          <p:nvPr>
            <p:ph idx="1"/>
          </p:nvPr>
        </p:nvSpPr>
        <p:spPr/>
        <p:txBody>
          <a:bodyPr/>
          <a:lstStyle/>
          <a:p>
            <a:r>
              <a:rPr lang="en-US" dirty="0"/>
              <a:t>$1.9 trillion, $6,300 per US Citizen</a:t>
            </a:r>
          </a:p>
          <a:p>
            <a:r>
              <a:rPr lang="en-US" dirty="0"/>
              <a:t>$ 2 trillion in future veteran's benefits</a:t>
            </a:r>
          </a:p>
          <a:p>
            <a:r>
              <a:rPr lang="en-US" dirty="0"/>
              <a:t>460,000 Iraqi deaths</a:t>
            </a:r>
          </a:p>
          <a:p>
            <a:r>
              <a:rPr lang="en-US" dirty="0"/>
              <a:t>4,431 US Deaths</a:t>
            </a:r>
          </a:p>
          <a:p>
            <a:r>
              <a:rPr lang="en-US" dirty="0"/>
              <a:t>31,994 US Wounded in action</a:t>
            </a:r>
          </a:p>
          <a:p>
            <a:endParaRPr lang="en-US" dirty="0"/>
          </a:p>
          <a:p>
            <a:endParaRPr lang="en-US" dirty="0"/>
          </a:p>
          <a:p>
            <a:endParaRPr lang="en-US" dirty="0"/>
          </a:p>
        </p:txBody>
      </p:sp>
    </p:spTree>
    <p:extLst>
      <p:ext uri="{BB962C8B-B14F-4D97-AF65-F5344CB8AC3E}">
        <p14:creationId xmlns:p14="http://schemas.microsoft.com/office/powerpoint/2010/main" val="1412999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762000"/>
          <a:ext cx="7886697" cy="5414010"/>
        </p:xfrm>
        <a:graphic>
          <a:graphicData uri="http://schemas.openxmlformats.org/drawingml/2006/table">
            <a:tbl>
              <a:tblPr firstRow="1" bandRow="1">
                <a:tableStyleId>{5C22544A-7EE6-4342-B048-85BDC9FD1C3A}</a:tableStyleId>
              </a:tblPr>
              <a:tblGrid>
                <a:gridCol w="1126671">
                  <a:extLst>
                    <a:ext uri="{9D8B030D-6E8A-4147-A177-3AD203B41FA5}">
                      <a16:colId xmlns:a16="http://schemas.microsoft.com/office/drawing/2014/main" val="3387952604"/>
                    </a:ext>
                  </a:extLst>
                </a:gridCol>
                <a:gridCol w="1126671">
                  <a:extLst>
                    <a:ext uri="{9D8B030D-6E8A-4147-A177-3AD203B41FA5}">
                      <a16:colId xmlns:a16="http://schemas.microsoft.com/office/drawing/2014/main" val="2404964881"/>
                    </a:ext>
                  </a:extLst>
                </a:gridCol>
                <a:gridCol w="1126671">
                  <a:extLst>
                    <a:ext uri="{9D8B030D-6E8A-4147-A177-3AD203B41FA5}">
                      <a16:colId xmlns:a16="http://schemas.microsoft.com/office/drawing/2014/main" val="214885961"/>
                    </a:ext>
                  </a:extLst>
                </a:gridCol>
                <a:gridCol w="1126671">
                  <a:extLst>
                    <a:ext uri="{9D8B030D-6E8A-4147-A177-3AD203B41FA5}">
                      <a16:colId xmlns:a16="http://schemas.microsoft.com/office/drawing/2014/main" val="2720718960"/>
                    </a:ext>
                  </a:extLst>
                </a:gridCol>
                <a:gridCol w="1126671">
                  <a:extLst>
                    <a:ext uri="{9D8B030D-6E8A-4147-A177-3AD203B41FA5}">
                      <a16:colId xmlns:a16="http://schemas.microsoft.com/office/drawing/2014/main" val="797330431"/>
                    </a:ext>
                  </a:extLst>
                </a:gridCol>
                <a:gridCol w="1126671">
                  <a:extLst>
                    <a:ext uri="{9D8B030D-6E8A-4147-A177-3AD203B41FA5}">
                      <a16:colId xmlns:a16="http://schemas.microsoft.com/office/drawing/2014/main" val="859940379"/>
                    </a:ext>
                  </a:extLst>
                </a:gridCol>
                <a:gridCol w="1126671">
                  <a:extLst>
                    <a:ext uri="{9D8B030D-6E8A-4147-A177-3AD203B41FA5}">
                      <a16:colId xmlns:a16="http://schemas.microsoft.com/office/drawing/2014/main" val="3220031899"/>
                    </a:ext>
                  </a:extLst>
                </a:gridCol>
              </a:tblGrid>
              <a:tr h="370840">
                <a:tc>
                  <a:txBody>
                    <a:bodyPr/>
                    <a:lstStyle/>
                    <a:p>
                      <a:endParaRPr lang="en-US" dirty="0"/>
                    </a:p>
                  </a:txBody>
                  <a:tcPr marL="47625" marR="47625" marT="47625" marB="47625"/>
                </a:tc>
                <a:tc>
                  <a:txBody>
                    <a:bodyPr/>
                    <a:lstStyle/>
                    <a:p>
                      <a:pPr algn="ctr"/>
                      <a:r>
                        <a:rPr lang="en-US" b="1" dirty="0"/>
                        <a:t>CO</a:t>
                      </a:r>
                      <a:r>
                        <a:rPr lang="en-US" b="1" baseline="-25000" dirty="0"/>
                        <a:t>2</a:t>
                      </a:r>
                      <a:br>
                        <a:rPr lang="en-US" b="1" dirty="0"/>
                      </a:br>
                      <a:r>
                        <a:rPr lang="en-US" b="1" dirty="0"/>
                        <a:t>(Carbon Dioxide)</a:t>
                      </a:r>
                      <a:endParaRPr lang="en-US" dirty="0"/>
                    </a:p>
                  </a:txBody>
                  <a:tcPr marL="47625" marR="47625" marT="47625" marB="47625"/>
                </a:tc>
                <a:tc>
                  <a:txBody>
                    <a:bodyPr/>
                    <a:lstStyle/>
                    <a:p>
                      <a:pPr algn="ctr"/>
                      <a:r>
                        <a:rPr lang="en-US" b="1"/>
                        <a:t>CH</a:t>
                      </a:r>
                      <a:r>
                        <a:rPr lang="en-US" b="1" baseline="-25000"/>
                        <a:t>4</a:t>
                      </a:r>
                      <a:br>
                        <a:rPr lang="en-US" b="1"/>
                      </a:br>
                      <a:r>
                        <a:rPr lang="en-US" b="1"/>
                        <a:t>(Methane)</a:t>
                      </a:r>
                      <a:endParaRPr lang="en-US"/>
                    </a:p>
                  </a:txBody>
                  <a:tcPr marL="47625" marR="47625" marT="47625" marB="47625"/>
                </a:tc>
                <a:tc>
                  <a:txBody>
                    <a:bodyPr/>
                    <a:lstStyle/>
                    <a:p>
                      <a:pPr algn="ctr"/>
                      <a:r>
                        <a:rPr lang="en-US" b="1"/>
                        <a:t>N</a:t>
                      </a:r>
                      <a:r>
                        <a:rPr lang="en-US" b="1" baseline="-25000"/>
                        <a:t>2</a:t>
                      </a:r>
                      <a:r>
                        <a:rPr lang="en-US" b="1"/>
                        <a:t>O</a:t>
                      </a:r>
                      <a:br>
                        <a:rPr lang="en-US" b="1"/>
                      </a:br>
                      <a:r>
                        <a:rPr lang="en-US" b="1"/>
                        <a:t>(Nitrous Oxide)</a:t>
                      </a:r>
                      <a:endParaRPr lang="en-US"/>
                    </a:p>
                  </a:txBody>
                  <a:tcPr marL="47625" marR="47625" marT="47625" marB="47625"/>
                </a:tc>
                <a:tc>
                  <a:txBody>
                    <a:bodyPr/>
                    <a:lstStyle/>
                    <a:p>
                      <a:pPr algn="ctr"/>
                      <a:r>
                        <a:rPr lang="en-US" b="1"/>
                        <a:t>CFC-11</a:t>
                      </a:r>
                      <a:br>
                        <a:rPr lang="en-US" b="1"/>
                      </a:br>
                      <a:r>
                        <a:rPr lang="en-US" b="1"/>
                        <a:t>(Chlorofluoro-carbon-11)</a:t>
                      </a:r>
                      <a:endParaRPr lang="en-US"/>
                    </a:p>
                  </a:txBody>
                  <a:tcPr marL="47625" marR="47625" marT="47625" marB="47625"/>
                </a:tc>
                <a:tc>
                  <a:txBody>
                    <a:bodyPr/>
                    <a:lstStyle/>
                    <a:p>
                      <a:pPr algn="ctr"/>
                      <a:r>
                        <a:rPr lang="en-US" b="1" dirty="0"/>
                        <a:t>HFC-23</a:t>
                      </a:r>
                      <a:br>
                        <a:rPr lang="en-US" b="1" dirty="0"/>
                      </a:br>
                      <a:r>
                        <a:rPr lang="en-US" b="1" dirty="0"/>
                        <a:t>(Hydrofluoro-carbon-23)</a:t>
                      </a:r>
                      <a:endParaRPr lang="en-US" dirty="0"/>
                    </a:p>
                  </a:txBody>
                  <a:tcPr marL="47625" marR="47625" marT="47625" marB="47625"/>
                </a:tc>
                <a:tc>
                  <a:txBody>
                    <a:bodyPr/>
                    <a:lstStyle/>
                    <a:p>
                      <a:pPr algn="ctr"/>
                      <a:r>
                        <a:rPr lang="en-US" b="1" dirty="0"/>
                        <a:t>CF</a:t>
                      </a:r>
                      <a:r>
                        <a:rPr lang="en-US" b="1" baseline="-25000" dirty="0"/>
                        <a:t>4</a:t>
                      </a:r>
                      <a:br>
                        <a:rPr lang="en-US" b="1" dirty="0"/>
                      </a:br>
                      <a:r>
                        <a:rPr lang="en-US" b="1" dirty="0"/>
                        <a:t>(</a:t>
                      </a:r>
                      <a:r>
                        <a:rPr lang="en-US" b="1" dirty="0" err="1"/>
                        <a:t>Perfluoro</a:t>
                      </a:r>
                      <a:r>
                        <a:rPr lang="en-US" b="1" dirty="0"/>
                        <a:t>-methane)</a:t>
                      </a:r>
                      <a:endParaRPr lang="en-US" dirty="0"/>
                    </a:p>
                  </a:txBody>
                  <a:tcPr marL="47625" marR="47625" marT="47625" marB="47625"/>
                </a:tc>
                <a:extLst>
                  <a:ext uri="{0D108BD9-81ED-4DB2-BD59-A6C34878D82A}">
                    <a16:rowId xmlns:a16="http://schemas.microsoft.com/office/drawing/2014/main" val="3077342777"/>
                  </a:ext>
                </a:extLst>
              </a:tr>
              <a:tr h="370840">
                <a:tc>
                  <a:txBody>
                    <a:bodyPr/>
                    <a:lstStyle/>
                    <a:p>
                      <a:pPr algn="ctr"/>
                      <a:r>
                        <a:rPr lang="en-US" dirty="0"/>
                        <a:t>Pre-industrial concentration</a:t>
                      </a:r>
                    </a:p>
                  </a:txBody>
                  <a:tcPr marL="47625" marR="47625" marT="47625" marB="47625"/>
                </a:tc>
                <a:tc>
                  <a:txBody>
                    <a:bodyPr/>
                    <a:lstStyle/>
                    <a:p>
                      <a:pPr algn="ctr"/>
                      <a:r>
                        <a:rPr lang="en-US" dirty="0"/>
                        <a:t>about 280 ppm</a:t>
                      </a:r>
                    </a:p>
                  </a:txBody>
                  <a:tcPr marL="47625" marR="47625" marT="47625" marB="47625"/>
                </a:tc>
                <a:tc>
                  <a:txBody>
                    <a:bodyPr/>
                    <a:lstStyle/>
                    <a:p>
                      <a:pPr algn="ctr"/>
                      <a:r>
                        <a:rPr lang="en-US"/>
                        <a:t>about 700 ppb</a:t>
                      </a:r>
                    </a:p>
                  </a:txBody>
                  <a:tcPr marL="47625" marR="47625" marT="47625" marB="47625"/>
                </a:tc>
                <a:tc>
                  <a:txBody>
                    <a:bodyPr/>
                    <a:lstStyle/>
                    <a:p>
                      <a:pPr algn="ctr"/>
                      <a:r>
                        <a:rPr lang="en-US"/>
                        <a:t>about 270 ppb</a:t>
                      </a:r>
                    </a:p>
                  </a:txBody>
                  <a:tcPr marL="47625" marR="47625" marT="47625" marB="47625"/>
                </a:tc>
                <a:tc>
                  <a:txBody>
                    <a:bodyPr/>
                    <a:lstStyle/>
                    <a:p>
                      <a:pPr algn="ctr"/>
                      <a:r>
                        <a:rPr lang="en-US"/>
                        <a:t>zero</a:t>
                      </a:r>
                    </a:p>
                  </a:txBody>
                  <a:tcPr marL="47625" marR="47625" marT="47625" marB="47625"/>
                </a:tc>
                <a:tc>
                  <a:txBody>
                    <a:bodyPr/>
                    <a:lstStyle/>
                    <a:p>
                      <a:pPr algn="ctr"/>
                      <a:r>
                        <a:rPr lang="en-US"/>
                        <a:t>zero</a:t>
                      </a:r>
                    </a:p>
                  </a:txBody>
                  <a:tcPr marL="47625" marR="47625" marT="47625" marB="47625"/>
                </a:tc>
                <a:tc>
                  <a:txBody>
                    <a:bodyPr/>
                    <a:lstStyle/>
                    <a:p>
                      <a:pPr algn="ctr"/>
                      <a:r>
                        <a:rPr lang="en-US"/>
                        <a:t>40 ppt</a:t>
                      </a:r>
                    </a:p>
                  </a:txBody>
                  <a:tcPr marL="47625" marR="47625" marT="47625" marB="47625"/>
                </a:tc>
                <a:extLst>
                  <a:ext uri="{0D108BD9-81ED-4DB2-BD59-A6C34878D82A}">
                    <a16:rowId xmlns:a16="http://schemas.microsoft.com/office/drawing/2014/main" val="6936783"/>
                  </a:ext>
                </a:extLst>
              </a:tr>
              <a:tr h="370840">
                <a:tc>
                  <a:txBody>
                    <a:bodyPr/>
                    <a:lstStyle/>
                    <a:p>
                      <a:pPr algn="ctr"/>
                      <a:r>
                        <a:rPr lang="en-US"/>
                        <a:t>Concentration in 1998</a:t>
                      </a:r>
                    </a:p>
                  </a:txBody>
                  <a:tcPr marL="47625" marR="47625" marT="47625" marB="47625"/>
                </a:tc>
                <a:tc>
                  <a:txBody>
                    <a:bodyPr/>
                    <a:lstStyle/>
                    <a:p>
                      <a:pPr algn="ctr"/>
                      <a:r>
                        <a:rPr lang="en-US"/>
                        <a:t>365 ppm</a:t>
                      </a:r>
                    </a:p>
                  </a:txBody>
                  <a:tcPr marL="47625" marR="47625" marT="47625" marB="47625"/>
                </a:tc>
                <a:tc>
                  <a:txBody>
                    <a:bodyPr/>
                    <a:lstStyle/>
                    <a:p>
                      <a:pPr algn="ctr"/>
                      <a:r>
                        <a:rPr lang="en-US" dirty="0"/>
                        <a:t>1745 ppb</a:t>
                      </a:r>
                    </a:p>
                  </a:txBody>
                  <a:tcPr marL="47625" marR="47625" marT="47625" marB="47625"/>
                </a:tc>
                <a:tc>
                  <a:txBody>
                    <a:bodyPr/>
                    <a:lstStyle/>
                    <a:p>
                      <a:pPr algn="ctr"/>
                      <a:r>
                        <a:rPr lang="en-US" dirty="0"/>
                        <a:t>314 ppb</a:t>
                      </a:r>
                    </a:p>
                  </a:txBody>
                  <a:tcPr marL="47625" marR="47625" marT="47625" marB="47625"/>
                </a:tc>
                <a:tc>
                  <a:txBody>
                    <a:bodyPr/>
                    <a:lstStyle/>
                    <a:p>
                      <a:pPr algn="ctr"/>
                      <a:r>
                        <a:rPr lang="en-US"/>
                        <a:t>268 ppt</a:t>
                      </a:r>
                    </a:p>
                  </a:txBody>
                  <a:tcPr marL="47625" marR="47625" marT="47625" marB="47625"/>
                </a:tc>
                <a:tc>
                  <a:txBody>
                    <a:bodyPr/>
                    <a:lstStyle/>
                    <a:p>
                      <a:pPr algn="ctr"/>
                      <a:r>
                        <a:rPr lang="en-US"/>
                        <a:t>14 ppt</a:t>
                      </a:r>
                    </a:p>
                  </a:txBody>
                  <a:tcPr marL="47625" marR="47625" marT="47625" marB="47625"/>
                </a:tc>
                <a:tc>
                  <a:txBody>
                    <a:bodyPr/>
                    <a:lstStyle/>
                    <a:p>
                      <a:pPr algn="ctr"/>
                      <a:r>
                        <a:rPr lang="en-US"/>
                        <a:t>80 ppt</a:t>
                      </a:r>
                    </a:p>
                  </a:txBody>
                  <a:tcPr marL="47625" marR="47625" marT="47625" marB="47625"/>
                </a:tc>
                <a:extLst>
                  <a:ext uri="{0D108BD9-81ED-4DB2-BD59-A6C34878D82A}">
                    <a16:rowId xmlns:a16="http://schemas.microsoft.com/office/drawing/2014/main" val="4136690809"/>
                  </a:ext>
                </a:extLst>
              </a:tr>
              <a:tr h="370840">
                <a:tc>
                  <a:txBody>
                    <a:bodyPr/>
                    <a:lstStyle/>
                    <a:p>
                      <a:pPr algn="ctr"/>
                      <a:r>
                        <a:rPr lang="en-US"/>
                        <a:t>Rate of concentration change </a:t>
                      </a:r>
                      <a:r>
                        <a:rPr lang="en-US" b="1" baseline="30000"/>
                        <a:t>b</a:t>
                      </a:r>
                      <a:endParaRPr lang="en-US"/>
                    </a:p>
                  </a:txBody>
                  <a:tcPr marL="47625" marR="47625" marT="47625" marB="47625"/>
                </a:tc>
                <a:tc>
                  <a:txBody>
                    <a:bodyPr/>
                    <a:lstStyle/>
                    <a:p>
                      <a:pPr algn="ctr"/>
                      <a:r>
                        <a:rPr lang="en-US"/>
                        <a:t>1.5 ppm/yr </a:t>
                      </a:r>
                      <a:r>
                        <a:rPr lang="en-US" b="1" baseline="30000"/>
                        <a:t>a</a:t>
                      </a:r>
                      <a:endParaRPr lang="en-US"/>
                    </a:p>
                  </a:txBody>
                  <a:tcPr marL="47625" marR="47625" marT="47625" marB="47625"/>
                </a:tc>
                <a:tc>
                  <a:txBody>
                    <a:bodyPr/>
                    <a:lstStyle/>
                    <a:p>
                      <a:pPr algn="ctr"/>
                      <a:r>
                        <a:rPr lang="en-US"/>
                        <a:t>7.0 ppb/yr </a:t>
                      </a:r>
                      <a:r>
                        <a:rPr lang="en-US" b="1" baseline="30000"/>
                        <a:t>a</a:t>
                      </a:r>
                      <a:endParaRPr lang="en-US"/>
                    </a:p>
                  </a:txBody>
                  <a:tcPr marL="47625" marR="47625" marT="47625" marB="47625"/>
                </a:tc>
                <a:tc>
                  <a:txBody>
                    <a:bodyPr/>
                    <a:lstStyle/>
                    <a:p>
                      <a:pPr algn="ctr"/>
                      <a:r>
                        <a:rPr lang="en-US" dirty="0"/>
                        <a:t>0.8 ppb/</a:t>
                      </a:r>
                      <a:r>
                        <a:rPr lang="en-US" dirty="0" err="1"/>
                        <a:t>yr</a:t>
                      </a:r>
                      <a:endParaRPr lang="en-US" dirty="0"/>
                    </a:p>
                  </a:txBody>
                  <a:tcPr marL="47625" marR="47625" marT="47625" marB="47625"/>
                </a:tc>
                <a:tc>
                  <a:txBody>
                    <a:bodyPr/>
                    <a:lstStyle/>
                    <a:p>
                      <a:pPr algn="ctr"/>
                      <a:r>
                        <a:rPr lang="en-US" dirty="0"/>
                        <a:t>-1.4 </a:t>
                      </a:r>
                      <a:r>
                        <a:rPr lang="en-US" dirty="0" err="1"/>
                        <a:t>ppt</a:t>
                      </a:r>
                      <a:r>
                        <a:rPr lang="en-US" dirty="0"/>
                        <a:t>/</a:t>
                      </a:r>
                      <a:r>
                        <a:rPr lang="en-US" dirty="0" err="1"/>
                        <a:t>yr</a:t>
                      </a:r>
                      <a:endParaRPr lang="en-US" dirty="0"/>
                    </a:p>
                  </a:txBody>
                  <a:tcPr marL="47625" marR="47625" marT="47625" marB="47625"/>
                </a:tc>
                <a:tc>
                  <a:txBody>
                    <a:bodyPr/>
                    <a:lstStyle/>
                    <a:p>
                      <a:pPr algn="ctr"/>
                      <a:r>
                        <a:rPr lang="en-US" dirty="0"/>
                        <a:t>0.55 </a:t>
                      </a:r>
                      <a:r>
                        <a:rPr lang="en-US" dirty="0" err="1"/>
                        <a:t>ppt</a:t>
                      </a:r>
                      <a:r>
                        <a:rPr lang="en-US" dirty="0"/>
                        <a:t>/</a:t>
                      </a:r>
                      <a:r>
                        <a:rPr lang="en-US" dirty="0" err="1"/>
                        <a:t>yr</a:t>
                      </a:r>
                      <a:endParaRPr lang="en-US" dirty="0"/>
                    </a:p>
                  </a:txBody>
                  <a:tcPr marL="47625" marR="47625" marT="47625" marB="47625"/>
                </a:tc>
                <a:tc>
                  <a:txBody>
                    <a:bodyPr/>
                    <a:lstStyle/>
                    <a:p>
                      <a:pPr algn="ctr"/>
                      <a:r>
                        <a:rPr lang="en-US"/>
                        <a:t>1 ppt/yr</a:t>
                      </a:r>
                    </a:p>
                  </a:txBody>
                  <a:tcPr marL="47625" marR="47625" marT="47625" marB="47625"/>
                </a:tc>
                <a:extLst>
                  <a:ext uri="{0D108BD9-81ED-4DB2-BD59-A6C34878D82A}">
                    <a16:rowId xmlns:a16="http://schemas.microsoft.com/office/drawing/2014/main" val="3921285901"/>
                  </a:ext>
                </a:extLst>
              </a:tr>
              <a:tr h="370840">
                <a:tc>
                  <a:txBody>
                    <a:bodyPr/>
                    <a:lstStyle/>
                    <a:p>
                      <a:pPr algn="ctr"/>
                      <a:r>
                        <a:rPr lang="en-US"/>
                        <a:t>Atmospheric lifetime</a:t>
                      </a:r>
                    </a:p>
                  </a:txBody>
                  <a:tcPr marL="47625" marR="47625" marT="47625" marB="47625"/>
                </a:tc>
                <a:tc>
                  <a:txBody>
                    <a:bodyPr/>
                    <a:lstStyle/>
                    <a:p>
                      <a:pPr algn="ctr"/>
                      <a:r>
                        <a:rPr lang="en-US"/>
                        <a:t>5 to 200 yr </a:t>
                      </a:r>
                      <a:r>
                        <a:rPr lang="en-US" b="1" baseline="30000"/>
                        <a:t>c</a:t>
                      </a:r>
                      <a:endParaRPr lang="en-US"/>
                    </a:p>
                  </a:txBody>
                  <a:tcPr marL="47625" marR="47625" marT="47625" marB="47625"/>
                </a:tc>
                <a:tc>
                  <a:txBody>
                    <a:bodyPr/>
                    <a:lstStyle/>
                    <a:p>
                      <a:pPr algn="ctr"/>
                      <a:r>
                        <a:rPr lang="en-US"/>
                        <a:t>12 yr </a:t>
                      </a:r>
                      <a:r>
                        <a:rPr lang="en-US" b="1" baseline="30000"/>
                        <a:t>d</a:t>
                      </a:r>
                      <a:endParaRPr lang="en-US"/>
                    </a:p>
                  </a:txBody>
                  <a:tcPr marL="47625" marR="47625" marT="47625" marB="47625"/>
                </a:tc>
                <a:tc>
                  <a:txBody>
                    <a:bodyPr/>
                    <a:lstStyle/>
                    <a:p>
                      <a:pPr algn="ctr"/>
                      <a:r>
                        <a:rPr lang="en-US"/>
                        <a:t>114 yr </a:t>
                      </a:r>
                      <a:r>
                        <a:rPr lang="en-US" b="1" baseline="30000"/>
                        <a:t>d</a:t>
                      </a:r>
                      <a:endParaRPr lang="en-US"/>
                    </a:p>
                  </a:txBody>
                  <a:tcPr marL="47625" marR="47625" marT="47625" marB="47625"/>
                </a:tc>
                <a:tc>
                  <a:txBody>
                    <a:bodyPr/>
                    <a:lstStyle/>
                    <a:p>
                      <a:pPr algn="ctr"/>
                      <a:r>
                        <a:rPr lang="en-US"/>
                        <a:t>45 yr</a:t>
                      </a:r>
                    </a:p>
                  </a:txBody>
                  <a:tcPr marL="47625" marR="47625" marT="47625" marB="47625"/>
                </a:tc>
                <a:tc>
                  <a:txBody>
                    <a:bodyPr/>
                    <a:lstStyle/>
                    <a:p>
                      <a:pPr algn="ctr"/>
                      <a:r>
                        <a:rPr lang="en-US" dirty="0"/>
                        <a:t>260 </a:t>
                      </a:r>
                      <a:r>
                        <a:rPr lang="en-US" dirty="0" err="1"/>
                        <a:t>yr</a:t>
                      </a:r>
                      <a:endParaRPr lang="en-US" dirty="0"/>
                    </a:p>
                  </a:txBody>
                  <a:tcPr marL="47625" marR="47625" marT="47625" marB="47625"/>
                </a:tc>
                <a:tc>
                  <a:txBody>
                    <a:bodyPr/>
                    <a:lstStyle/>
                    <a:p>
                      <a:pPr algn="ctr"/>
                      <a:r>
                        <a:rPr lang="en-US" dirty="0"/>
                        <a:t>&gt;50,000 y</a:t>
                      </a:r>
                    </a:p>
                  </a:txBody>
                  <a:tcPr marL="47625" marR="47625" marT="47625" marB="47625"/>
                </a:tc>
                <a:extLst>
                  <a:ext uri="{0D108BD9-81ED-4DB2-BD59-A6C34878D82A}">
                    <a16:rowId xmlns:a16="http://schemas.microsoft.com/office/drawing/2014/main" val="2772748160"/>
                  </a:ext>
                </a:extLst>
              </a:tr>
            </a:tbl>
          </a:graphicData>
        </a:graphic>
      </p:graphicFrame>
      <p:sp>
        <p:nvSpPr>
          <p:cNvPr id="5" name="TextBox 4"/>
          <p:cNvSpPr txBox="1"/>
          <p:nvPr/>
        </p:nvSpPr>
        <p:spPr>
          <a:xfrm>
            <a:off x="609600" y="6324600"/>
            <a:ext cx="5142049" cy="369332"/>
          </a:xfrm>
          <a:prstGeom prst="rect">
            <a:avLst/>
          </a:prstGeom>
          <a:noFill/>
        </p:spPr>
        <p:txBody>
          <a:bodyPr wrap="none" rtlCol="0">
            <a:spAutoFit/>
          </a:bodyPr>
          <a:lstStyle/>
          <a:p>
            <a:r>
              <a:rPr lang="en-US" dirty="0">
                <a:hlinkClick r:id="rId2"/>
              </a:rPr>
              <a:t>https://archive.ipcc.ch/ipccreports/tar/wg1/016.htm</a:t>
            </a:r>
            <a:endParaRPr lang="en-US" dirty="0"/>
          </a:p>
        </p:txBody>
      </p:sp>
    </p:spTree>
    <p:extLst>
      <p:ext uri="{BB962C8B-B14F-4D97-AF65-F5344CB8AC3E}">
        <p14:creationId xmlns:p14="http://schemas.microsoft.com/office/powerpoint/2010/main" val="3939848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800" y="990600"/>
            <a:ext cx="7696200" cy="5412994"/>
          </a:xfrm>
          <a:prstGeom prst="rect">
            <a:avLst/>
          </a:prstGeom>
        </p:spPr>
      </p:pic>
      <p:sp>
        <p:nvSpPr>
          <p:cNvPr id="5" name="TextBox 4"/>
          <p:cNvSpPr txBox="1"/>
          <p:nvPr/>
        </p:nvSpPr>
        <p:spPr>
          <a:xfrm>
            <a:off x="228600" y="6673334"/>
            <a:ext cx="5491247" cy="369332"/>
          </a:xfrm>
          <a:prstGeom prst="rect">
            <a:avLst/>
          </a:prstGeom>
          <a:noFill/>
        </p:spPr>
        <p:txBody>
          <a:bodyPr wrap="none" rtlCol="0">
            <a:spAutoFit/>
          </a:bodyPr>
          <a:lstStyle/>
          <a:p>
            <a:r>
              <a:rPr lang="en-US"/>
              <a:t>https://archive.ipcc.ch/ipccreports/tar/wg1/figts-10.htm</a:t>
            </a:r>
            <a:endParaRPr lang="en-US" dirty="0"/>
          </a:p>
        </p:txBody>
      </p:sp>
    </p:spTree>
    <p:extLst>
      <p:ext uri="{BB962C8B-B14F-4D97-AF65-F5344CB8AC3E}">
        <p14:creationId xmlns:p14="http://schemas.microsoft.com/office/powerpoint/2010/main" val="1103773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BCA3D2E6-90F6-41B6-85CA-21308E95FD21}"/>
              </a:ext>
            </a:extLst>
          </p:cNvPr>
          <p:cNvSpPr>
            <a:spLocks noGrp="1"/>
          </p:cNvSpPr>
          <p:nvPr>
            <p:ph type="title"/>
          </p:nvPr>
        </p:nvSpPr>
        <p:spPr/>
        <p:txBody>
          <a:bodyPr/>
          <a:lstStyle/>
          <a:p>
            <a:r>
              <a:rPr lang="en-US" altLang="en-US"/>
              <a:t>1.3 Trillion Dollars Buys</a:t>
            </a:r>
          </a:p>
        </p:txBody>
      </p:sp>
      <p:sp>
        <p:nvSpPr>
          <p:cNvPr id="86019" name="Content Placeholder 2">
            <a:extLst>
              <a:ext uri="{FF2B5EF4-FFF2-40B4-BE49-F238E27FC236}">
                <a16:creationId xmlns:a16="http://schemas.microsoft.com/office/drawing/2014/main" id="{B69D7234-3F2A-48C9-916B-406450E34418}"/>
              </a:ext>
            </a:extLst>
          </p:cNvPr>
          <p:cNvSpPr>
            <a:spLocks noGrp="1"/>
          </p:cNvSpPr>
          <p:nvPr>
            <p:ph idx="1"/>
          </p:nvPr>
        </p:nvSpPr>
        <p:spPr/>
        <p:txBody>
          <a:bodyPr/>
          <a:lstStyle/>
          <a:p>
            <a:r>
              <a:rPr lang="en-US" altLang="en-US" dirty="0"/>
              <a:t>Every year, what we spend on the military could purchase:</a:t>
            </a:r>
          </a:p>
          <a:p>
            <a:pPr lvl="1"/>
            <a:r>
              <a:rPr lang="en-US" altLang="en-US" dirty="0"/>
              <a:t>~350,000 wind turbines</a:t>
            </a:r>
          </a:p>
          <a:p>
            <a:pPr lvl="1"/>
            <a:r>
              <a:rPr lang="en-US" altLang="en-US" dirty="0"/>
              <a:t>~216 million residential PV systems</a:t>
            </a:r>
          </a:p>
          <a:p>
            <a:endParaRPr lang="en-US" altLang="en-US" dirty="0"/>
          </a:p>
          <a:p>
            <a:endParaRPr lang="en-US" altLang="en-US" dirty="0"/>
          </a:p>
        </p:txBody>
      </p:sp>
    </p:spTree>
    <p:extLst>
      <p:ext uri="{BB962C8B-B14F-4D97-AF65-F5344CB8AC3E}">
        <p14:creationId xmlns:p14="http://schemas.microsoft.com/office/powerpoint/2010/main" val="3925337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4F8E17-E458-4351-A772-A896E74E8D1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19" name="Title 1">
            <a:extLst>
              <a:ext uri="{FF2B5EF4-FFF2-40B4-BE49-F238E27FC236}">
                <a16:creationId xmlns:a16="http://schemas.microsoft.com/office/drawing/2014/main" id="{22265821-9F73-448E-BC78-C0634024957F}"/>
              </a:ext>
            </a:extLst>
          </p:cNvPr>
          <p:cNvSpPr>
            <a:spLocks noGrp="1"/>
          </p:cNvSpPr>
          <p:nvPr>
            <p:ph type="title"/>
          </p:nvPr>
        </p:nvSpPr>
        <p:spPr/>
        <p:txBody>
          <a:bodyPr/>
          <a:lstStyle/>
          <a:p>
            <a:r>
              <a:rPr lang="en-US" altLang="en-US"/>
              <a:t>Tight Oil</a:t>
            </a:r>
          </a:p>
        </p:txBody>
      </p:sp>
      <p:pic>
        <p:nvPicPr>
          <p:cNvPr id="60420" name="Picture 3">
            <a:extLst>
              <a:ext uri="{FF2B5EF4-FFF2-40B4-BE49-F238E27FC236}">
                <a16:creationId xmlns:a16="http://schemas.microsoft.com/office/drawing/2014/main" id="{5ADAA195-5B4C-4A39-9A9E-C33AEF2C17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0825"/>
            <a:ext cx="91440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4">
            <a:extLst>
              <a:ext uri="{FF2B5EF4-FFF2-40B4-BE49-F238E27FC236}">
                <a16:creationId xmlns:a16="http://schemas.microsoft.com/office/drawing/2014/main" id="{084F254F-9B67-452F-BAB2-95BF4C3028C8}"/>
              </a:ext>
            </a:extLst>
          </p:cNvPr>
          <p:cNvSpPr txBox="1">
            <a:spLocks noChangeArrowheads="1"/>
          </p:cNvSpPr>
          <p:nvPr/>
        </p:nvSpPr>
        <p:spPr bwMode="auto">
          <a:xfrm>
            <a:off x="0" y="6519863"/>
            <a:ext cx="118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Wikipedia</a:t>
            </a:r>
          </a:p>
        </p:txBody>
      </p:sp>
    </p:spTree>
    <p:extLst>
      <p:ext uri="{BB962C8B-B14F-4D97-AF65-F5344CB8AC3E}">
        <p14:creationId xmlns:p14="http://schemas.microsoft.com/office/powerpoint/2010/main" val="2770853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025CEF-46BC-4254-B9D9-03144B9FDC6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D9132A64-B580-465E-BD44-A9444D251C67}"/>
              </a:ext>
            </a:extLst>
          </p:cNvPr>
          <p:cNvSpPr>
            <a:spLocks noGrp="1"/>
          </p:cNvSpPr>
          <p:nvPr>
            <p:ph type="title"/>
          </p:nvPr>
        </p:nvSpPr>
        <p:spPr>
          <a:xfrm>
            <a:off x="0" y="457200"/>
            <a:ext cx="8915400" cy="1143000"/>
          </a:xfrm>
        </p:spPr>
        <p:txBody>
          <a:bodyPr>
            <a:normAutofit fontScale="90000"/>
          </a:bodyPr>
          <a:lstStyle/>
          <a:p>
            <a:pPr>
              <a:defRPr/>
            </a:pPr>
            <a:r>
              <a:rPr lang="en-US" dirty="0">
                <a:hlinkClick r:id="rId3"/>
              </a:rPr>
              <a:t>Renewable Energy Momentum Has Passed The Tipping Point</a:t>
            </a:r>
            <a:endParaRPr lang="en-US" dirty="0"/>
          </a:p>
        </p:txBody>
      </p:sp>
      <p:pic>
        <p:nvPicPr>
          <p:cNvPr id="73732" name="Picture 4">
            <a:extLst>
              <a:ext uri="{FF2B5EF4-FFF2-40B4-BE49-F238E27FC236}">
                <a16:creationId xmlns:a16="http://schemas.microsoft.com/office/drawing/2014/main" id="{8C8116BF-AF5C-4486-A6A7-10F86321ED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83820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2">
            <a:extLst>
              <a:ext uri="{FF2B5EF4-FFF2-40B4-BE49-F238E27FC236}">
                <a16:creationId xmlns:a16="http://schemas.microsoft.com/office/drawing/2014/main" id="{5686A8F2-5AFE-41D6-A14D-6576B6C0B893}"/>
              </a:ext>
            </a:extLst>
          </p:cNvPr>
          <p:cNvSpPr>
            <a:spLocks noChangeArrowheads="1"/>
          </p:cNvSpPr>
          <p:nvPr/>
        </p:nvSpPr>
        <p:spPr bwMode="auto">
          <a:xfrm>
            <a:off x="-34925" y="6453188"/>
            <a:ext cx="224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hlinkClick r:id="rId3"/>
              </a:rPr>
              <a:t>(cleantechnica.com)</a:t>
            </a:r>
            <a:endParaRPr lang="en-US" altLang="en-US" sz="1800"/>
          </a:p>
        </p:txBody>
      </p:sp>
    </p:spTree>
    <p:extLst>
      <p:ext uri="{BB962C8B-B14F-4D97-AF65-F5344CB8AC3E}">
        <p14:creationId xmlns:p14="http://schemas.microsoft.com/office/powerpoint/2010/main" val="64173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2CE7F3-F7F5-4633-AF02-DEFB3BC6742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C45E22FC-AAB4-4839-9F98-18570E68FF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23E407-7DD1-4627-B47E-3B94AE98F8F5}"/>
              </a:ext>
            </a:extLst>
          </p:cNvPr>
          <p:cNvPicPr>
            <a:picLocks noChangeAspect="1"/>
          </p:cNvPicPr>
          <p:nvPr/>
        </p:nvPicPr>
        <p:blipFill>
          <a:blip r:embed="rId3"/>
          <a:stretch>
            <a:fillRect/>
          </a:stretch>
        </p:blipFill>
        <p:spPr>
          <a:xfrm>
            <a:off x="145473" y="-10130"/>
            <a:ext cx="8970188" cy="6878260"/>
          </a:xfrm>
          <a:prstGeom prst="rect">
            <a:avLst/>
          </a:prstGeom>
        </p:spPr>
      </p:pic>
    </p:spTree>
    <p:extLst>
      <p:ext uri="{BB962C8B-B14F-4D97-AF65-F5344CB8AC3E}">
        <p14:creationId xmlns:p14="http://schemas.microsoft.com/office/powerpoint/2010/main" val="16295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4C71FB-0695-4D2B-838F-36E84A29771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1" name="Picture 2" descr="https://bostonraremaps.com/wp-content/uploads/2017/01/BRM2633-Kaisers-War-Plans_lowres-3000x2613.jpg">
            <a:extLst>
              <a:ext uri="{FF2B5EF4-FFF2-40B4-BE49-F238E27FC236}">
                <a16:creationId xmlns:a16="http://schemas.microsoft.com/office/drawing/2014/main" id="{FAB3958F-2888-4452-B416-BC160EF23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87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a:extLst>
              <a:ext uri="{FF2B5EF4-FFF2-40B4-BE49-F238E27FC236}">
                <a16:creationId xmlns:a16="http://schemas.microsoft.com/office/drawing/2014/main" id="{E5D3BF05-D970-4296-89BD-B76F60785FF3}"/>
              </a:ext>
            </a:extLst>
          </p:cNvPr>
          <p:cNvSpPr txBox="1">
            <a:spLocks noChangeArrowheads="1"/>
          </p:cNvSpPr>
          <p:nvPr/>
        </p:nvSpPr>
        <p:spPr bwMode="auto">
          <a:xfrm>
            <a:off x="8447088" y="6489700"/>
            <a:ext cx="69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1917</a:t>
            </a:r>
          </a:p>
        </p:txBody>
      </p:sp>
    </p:spTree>
    <p:extLst>
      <p:ext uri="{BB962C8B-B14F-4D97-AF65-F5344CB8AC3E}">
        <p14:creationId xmlns:p14="http://schemas.microsoft.com/office/powerpoint/2010/main" val="3553078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A8BEC-9C67-4F44-A502-D734FE9CD8CA}"/>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E0EE877A-5D67-4337-98D7-3A65F60EC2F5}"/>
              </a:ext>
            </a:extLst>
          </p:cNvPr>
          <p:cNvSpPr>
            <a:spLocks noGrp="1"/>
          </p:cNvSpPr>
          <p:nvPr>
            <p:ph type="title"/>
          </p:nvPr>
        </p:nvSpPr>
        <p:spPr/>
        <p:txBody>
          <a:bodyPr/>
          <a:lstStyle/>
          <a:p>
            <a:r>
              <a:rPr lang="en-US" dirty="0"/>
              <a:t>Greek Culture</a:t>
            </a:r>
          </a:p>
        </p:txBody>
      </p:sp>
      <p:sp>
        <p:nvSpPr>
          <p:cNvPr id="3" name="Content Placeholder 2">
            <a:extLst>
              <a:ext uri="{FF2B5EF4-FFF2-40B4-BE49-F238E27FC236}">
                <a16:creationId xmlns:a16="http://schemas.microsoft.com/office/drawing/2014/main" id="{D6E5F2F1-668F-44F8-B479-BD93A1C1294C}"/>
              </a:ext>
            </a:extLst>
          </p:cNvPr>
          <p:cNvSpPr>
            <a:spLocks noGrp="1"/>
          </p:cNvSpPr>
          <p:nvPr>
            <p:ph idx="1"/>
          </p:nvPr>
        </p:nvSpPr>
        <p:spPr>
          <a:xfrm>
            <a:off x="228600" y="1184686"/>
            <a:ext cx="7924800" cy="5638800"/>
          </a:xfrm>
        </p:spPr>
        <p:txBody>
          <a:bodyPr/>
          <a:lstStyle/>
          <a:p>
            <a:r>
              <a:rPr lang="en-US" dirty="0"/>
              <a:t>Democracy</a:t>
            </a:r>
          </a:p>
          <a:p>
            <a:r>
              <a:rPr lang="en-US" dirty="0"/>
              <a:t>Philosophy: inquiry and logic</a:t>
            </a:r>
          </a:p>
          <a:p>
            <a:r>
              <a:rPr lang="en-US" dirty="0"/>
              <a:t>Mathematics, geometry, architecture</a:t>
            </a:r>
          </a:p>
          <a:p>
            <a:r>
              <a:rPr lang="en-US" dirty="0"/>
              <a:t>Women, immigrants and slaves could not be citizens</a:t>
            </a:r>
          </a:p>
          <a:p>
            <a:r>
              <a:rPr lang="en-US" dirty="0"/>
              <a:t>Gods were personified</a:t>
            </a:r>
          </a:p>
          <a:p>
            <a:pPr lvl="1"/>
            <a:r>
              <a:rPr lang="en-US" dirty="0"/>
              <a:t>Hero worship</a:t>
            </a:r>
          </a:p>
          <a:p>
            <a:r>
              <a:rPr lang="en-US" dirty="0"/>
              <a:t>Extracted copper, tin, gold</a:t>
            </a:r>
          </a:p>
          <a:p>
            <a:pPr lvl="1"/>
            <a:r>
              <a:rPr lang="en-US" dirty="0"/>
              <a:t>Weapons and wealth</a:t>
            </a:r>
          </a:p>
          <a:p>
            <a:endParaRPr lang="en-US" dirty="0"/>
          </a:p>
          <a:p>
            <a:endParaRPr lang="en-US" dirty="0"/>
          </a:p>
        </p:txBody>
      </p:sp>
      <p:pic>
        <p:nvPicPr>
          <p:cNvPr id="4" name="Picture 3">
            <a:extLst>
              <a:ext uri="{FF2B5EF4-FFF2-40B4-BE49-F238E27FC236}">
                <a16:creationId xmlns:a16="http://schemas.microsoft.com/office/drawing/2014/main" id="{C7720B4E-8065-428D-BAF4-934F36B0873B}"/>
              </a:ext>
            </a:extLst>
          </p:cNvPr>
          <p:cNvPicPr>
            <a:picLocks noChangeAspect="1"/>
          </p:cNvPicPr>
          <p:nvPr/>
        </p:nvPicPr>
        <p:blipFill>
          <a:blip r:embed="rId3"/>
          <a:stretch>
            <a:fillRect/>
          </a:stretch>
        </p:blipFill>
        <p:spPr>
          <a:xfrm>
            <a:off x="5558161" y="4182191"/>
            <a:ext cx="3585839" cy="2686119"/>
          </a:xfrm>
          <a:prstGeom prst="rect">
            <a:avLst/>
          </a:prstGeom>
        </p:spPr>
      </p:pic>
    </p:spTree>
    <p:extLst>
      <p:ext uri="{BB962C8B-B14F-4D97-AF65-F5344CB8AC3E}">
        <p14:creationId xmlns:p14="http://schemas.microsoft.com/office/powerpoint/2010/main" val="22618208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EE9276-87F4-40F9-B16E-027AFDB53B1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05A91B98-47EB-4091-94B7-7F96726C760C}"/>
              </a:ext>
            </a:extLst>
          </p:cNvPr>
          <p:cNvSpPr>
            <a:spLocks noGrp="1"/>
          </p:cNvSpPr>
          <p:nvPr>
            <p:ph type="title"/>
          </p:nvPr>
        </p:nvSpPr>
        <p:spPr/>
        <p:txBody>
          <a:bodyPr/>
          <a:lstStyle/>
          <a:p>
            <a:r>
              <a:rPr lang="en-US" dirty="0"/>
              <a:t>Macedonian Empire</a:t>
            </a:r>
          </a:p>
        </p:txBody>
      </p:sp>
      <p:pic>
        <p:nvPicPr>
          <p:cNvPr id="4" name="Picture 3">
            <a:extLst>
              <a:ext uri="{FF2B5EF4-FFF2-40B4-BE49-F238E27FC236}">
                <a16:creationId xmlns:a16="http://schemas.microsoft.com/office/drawing/2014/main" id="{91C08E1F-27E6-458C-B11E-E765B0ED55D1}"/>
              </a:ext>
            </a:extLst>
          </p:cNvPr>
          <p:cNvPicPr>
            <a:picLocks noChangeAspect="1"/>
          </p:cNvPicPr>
          <p:nvPr/>
        </p:nvPicPr>
        <p:blipFill>
          <a:blip r:embed="rId3"/>
          <a:stretch>
            <a:fillRect/>
          </a:stretch>
        </p:blipFill>
        <p:spPr>
          <a:xfrm>
            <a:off x="0" y="1600200"/>
            <a:ext cx="9144000" cy="4393692"/>
          </a:xfrm>
          <a:prstGeom prst="rect">
            <a:avLst/>
          </a:prstGeom>
        </p:spPr>
      </p:pic>
    </p:spTree>
    <p:extLst>
      <p:ext uri="{BB962C8B-B14F-4D97-AF65-F5344CB8AC3E}">
        <p14:creationId xmlns:p14="http://schemas.microsoft.com/office/powerpoint/2010/main" val="41038069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9A44E3-27E2-476B-8294-C80566E4837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987" name="Title 1">
            <a:extLst>
              <a:ext uri="{FF2B5EF4-FFF2-40B4-BE49-F238E27FC236}">
                <a16:creationId xmlns:a16="http://schemas.microsoft.com/office/drawing/2014/main" id="{DFCC57B2-8A5F-4051-BEE4-C751DABE28E5}"/>
              </a:ext>
            </a:extLst>
          </p:cNvPr>
          <p:cNvSpPr>
            <a:spLocks noGrp="1"/>
          </p:cNvSpPr>
          <p:nvPr>
            <p:ph type="title"/>
          </p:nvPr>
        </p:nvSpPr>
        <p:spPr>
          <a:xfrm>
            <a:off x="1066800" y="0"/>
            <a:ext cx="7924800" cy="1371600"/>
          </a:xfrm>
        </p:spPr>
        <p:txBody>
          <a:bodyPr/>
          <a:lstStyle/>
          <a:p>
            <a:r>
              <a:rPr lang="en-US" altLang="en-US"/>
              <a:t>To Understand, You have to see it from their perspective</a:t>
            </a:r>
          </a:p>
        </p:txBody>
      </p:sp>
      <p:sp>
        <p:nvSpPr>
          <p:cNvPr id="41988" name="Content Placeholder 2">
            <a:extLst>
              <a:ext uri="{FF2B5EF4-FFF2-40B4-BE49-F238E27FC236}">
                <a16:creationId xmlns:a16="http://schemas.microsoft.com/office/drawing/2014/main" id="{793956AE-9713-4132-B830-93A60FEC6AAA}"/>
              </a:ext>
            </a:extLst>
          </p:cNvPr>
          <p:cNvSpPr>
            <a:spLocks noGrp="1"/>
          </p:cNvSpPr>
          <p:nvPr>
            <p:ph idx="1"/>
          </p:nvPr>
        </p:nvSpPr>
        <p:spPr>
          <a:xfrm>
            <a:off x="603250" y="1600200"/>
            <a:ext cx="7924800" cy="4953000"/>
          </a:xfrm>
        </p:spPr>
        <p:txBody>
          <a:bodyPr/>
          <a:lstStyle/>
          <a:p>
            <a:r>
              <a:rPr lang="en-US" altLang="en-US">
                <a:hlinkClick r:id="rId2"/>
              </a:rPr>
              <a:t>NASDAQ predictions for Boeing</a:t>
            </a:r>
            <a:endParaRPr lang="en-US" altLang="en-US"/>
          </a:p>
          <a:p>
            <a:r>
              <a:rPr lang="en-US" altLang="en-US">
                <a:hlinkClick r:id="rId3"/>
              </a:rPr>
              <a:t>2017 Global aerospace and defense industry outlook</a:t>
            </a:r>
          </a:p>
          <a:p>
            <a:pPr lvl="1"/>
            <a:r>
              <a:rPr lang="en-US" altLang="en-US">
                <a:hlinkClick r:id="rId3"/>
              </a:rPr>
              <a:t>Growth prospects and trends remain upbeat</a:t>
            </a:r>
            <a:endParaRPr lang="en-US" altLang="en-US"/>
          </a:p>
          <a:p>
            <a:endParaRPr lang="en-US" altLang="en-US"/>
          </a:p>
        </p:txBody>
      </p:sp>
      <p:pic>
        <p:nvPicPr>
          <p:cNvPr id="41989" name="Picture 3">
            <a:extLst>
              <a:ext uri="{FF2B5EF4-FFF2-40B4-BE49-F238E27FC236}">
                <a16:creationId xmlns:a16="http://schemas.microsoft.com/office/drawing/2014/main" id="{0D4CF1E4-1B20-4C00-805B-E9AEE76204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7800" y="4038600"/>
            <a:ext cx="514985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4">
            <a:extLst>
              <a:ext uri="{FF2B5EF4-FFF2-40B4-BE49-F238E27FC236}">
                <a16:creationId xmlns:a16="http://schemas.microsoft.com/office/drawing/2014/main" id="{63D69FDC-4F4D-43B1-8C9B-CEDD2EBCECD1}"/>
              </a:ext>
            </a:extLst>
          </p:cNvPr>
          <p:cNvSpPr txBox="1">
            <a:spLocks noChangeArrowheads="1"/>
          </p:cNvSpPr>
          <p:nvPr/>
        </p:nvSpPr>
        <p:spPr bwMode="auto">
          <a:xfrm>
            <a:off x="0" y="4114800"/>
            <a:ext cx="373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28663" indent="-385763">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 typeface="Arial" panose="020B0604020202020204" pitchFamily="34" charset="0"/>
              <a:buAutoNum type="arabicPeriod"/>
            </a:pPr>
            <a:r>
              <a:rPr lang="en-US" altLang="en-US" sz="1800"/>
              <a:t>You have to make profit or you can’t pay the shareholders</a:t>
            </a:r>
          </a:p>
          <a:p>
            <a:pPr lvl="1">
              <a:spcBef>
                <a:spcPct val="0"/>
              </a:spcBef>
              <a:buFont typeface="Arial" panose="020B0604020202020204" pitchFamily="34" charset="0"/>
              <a:buAutoNum type="arabicPeriod"/>
            </a:pPr>
            <a:r>
              <a:rPr lang="en-US" altLang="en-US" sz="1800"/>
              <a:t>If the shareholders sell, your company loses value</a:t>
            </a:r>
          </a:p>
          <a:p>
            <a:pPr lvl="1">
              <a:spcBef>
                <a:spcPct val="0"/>
              </a:spcBef>
              <a:buFont typeface="Arial" panose="020B0604020202020204" pitchFamily="34" charset="0"/>
              <a:buAutoNum type="arabicPeriod"/>
            </a:pPr>
            <a:r>
              <a:rPr lang="en-US" altLang="en-US" sz="1800"/>
              <a:t>If your company loses value it can become a take-over target</a:t>
            </a:r>
          </a:p>
        </p:txBody>
      </p:sp>
    </p:spTree>
    <p:extLst>
      <p:ext uri="{BB962C8B-B14F-4D97-AF65-F5344CB8AC3E}">
        <p14:creationId xmlns:p14="http://schemas.microsoft.com/office/powerpoint/2010/main" val="1191669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BAAF27-01C8-4515-9C7D-DEA283F9CA51}"/>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14" name="Title 1">
            <a:extLst>
              <a:ext uri="{FF2B5EF4-FFF2-40B4-BE49-F238E27FC236}">
                <a16:creationId xmlns:a16="http://schemas.microsoft.com/office/drawing/2014/main" id="{5D815F25-8370-46C8-8823-10FE1FC30039}"/>
              </a:ext>
            </a:extLst>
          </p:cNvPr>
          <p:cNvSpPr>
            <a:spLocks noGrp="1"/>
          </p:cNvSpPr>
          <p:nvPr>
            <p:ph type="title"/>
          </p:nvPr>
        </p:nvSpPr>
        <p:spPr/>
        <p:txBody>
          <a:bodyPr/>
          <a:lstStyle/>
          <a:p>
            <a:r>
              <a:rPr lang="en-US" altLang="en-US"/>
              <a:t>Fall-Scale Nuclear “Exchange”</a:t>
            </a:r>
          </a:p>
        </p:txBody>
      </p:sp>
      <p:pic>
        <p:nvPicPr>
          <p:cNvPr id="38915" name="Picture 2">
            <a:extLst>
              <a:ext uri="{FF2B5EF4-FFF2-40B4-BE49-F238E27FC236}">
                <a16:creationId xmlns:a16="http://schemas.microsoft.com/office/drawing/2014/main" id="{FDF03051-C053-4111-B313-23EA0E979A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1196975"/>
            <a:ext cx="91360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082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D31B0371-735A-4510-B969-E77685D064B5}"/>
              </a:ext>
            </a:extLst>
          </p:cNvPr>
          <p:cNvSpPr>
            <a:spLocks noGrp="1"/>
          </p:cNvSpPr>
          <p:nvPr>
            <p:ph type="title"/>
          </p:nvPr>
        </p:nvSpPr>
        <p:spPr/>
        <p:txBody>
          <a:bodyPr/>
          <a:lstStyle/>
          <a:p>
            <a:r>
              <a:rPr lang="en-US" altLang="en-US"/>
              <a:t>In Summary</a:t>
            </a:r>
          </a:p>
        </p:txBody>
      </p:sp>
      <p:sp>
        <p:nvSpPr>
          <p:cNvPr id="46083" name="Content Placeholder 3">
            <a:extLst>
              <a:ext uri="{FF2B5EF4-FFF2-40B4-BE49-F238E27FC236}">
                <a16:creationId xmlns:a16="http://schemas.microsoft.com/office/drawing/2014/main" id="{EC1A2B52-A5DA-43E4-A843-0C0136CC5230}"/>
              </a:ext>
            </a:extLst>
          </p:cNvPr>
          <p:cNvSpPr>
            <a:spLocks noGrp="1"/>
          </p:cNvSpPr>
          <p:nvPr>
            <p:ph idx="1"/>
          </p:nvPr>
        </p:nvSpPr>
        <p:spPr/>
        <p:txBody>
          <a:bodyPr/>
          <a:lstStyle/>
          <a:p>
            <a:r>
              <a:rPr lang="en-US" altLang="en-US"/>
              <a:t>The US has developed a huge complex of military contractors, defense works, lobbyists, politicians and the Department of Defense that must have conflict to justify it’s existence.</a:t>
            </a:r>
          </a:p>
          <a:p>
            <a:r>
              <a:rPr lang="en-US" altLang="en-US"/>
              <a:t>The complex supports the rich through supporting resource extraction in other countries.</a:t>
            </a:r>
          </a:p>
          <a:p>
            <a:r>
              <a:rPr lang="en-US" altLang="en-US"/>
              <a:t>Tax payers are helping with funding to the detriment of the world.</a:t>
            </a:r>
          </a:p>
        </p:txBody>
      </p:sp>
    </p:spTree>
    <p:extLst>
      <p:ext uri="{BB962C8B-B14F-4D97-AF65-F5344CB8AC3E}">
        <p14:creationId xmlns:p14="http://schemas.microsoft.com/office/powerpoint/2010/main" val="688202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D7CFC56A-D9D2-4155-ACA7-2FDD23C1E95B}"/>
              </a:ext>
            </a:extLst>
          </p:cNvPr>
          <p:cNvSpPr>
            <a:spLocks noGrp="1"/>
          </p:cNvSpPr>
          <p:nvPr>
            <p:ph type="title"/>
          </p:nvPr>
        </p:nvSpPr>
        <p:spPr/>
        <p:txBody>
          <a:bodyPr/>
          <a:lstStyle/>
          <a:p>
            <a:r>
              <a:rPr lang="en-US" altLang="en-US"/>
              <a:t>Future of Life Maps</a:t>
            </a:r>
          </a:p>
        </p:txBody>
      </p:sp>
      <p:sp>
        <p:nvSpPr>
          <p:cNvPr id="94211" name="Content Placeholder 2">
            <a:extLst>
              <a:ext uri="{FF2B5EF4-FFF2-40B4-BE49-F238E27FC236}">
                <a16:creationId xmlns:a16="http://schemas.microsoft.com/office/drawing/2014/main" id="{E23C801D-6CB6-4CF5-A425-B2B6C5AF5740}"/>
              </a:ext>
            </a:extLst>
          </p:cNvPr>
          <p:cNvSpPr>
            <a:spLocks noGrp="1"/>
          </p:cNvSpPr>
          <p:nvPr>
            <p:ph idx="1"/>
          </p:nvPr>
        </p:nvSpPr>
        <p:spPr/>
        <p:txBody>
          <a:bodyPr/>
          <a:lstStyle/>
          <a:p>
            <a:r>
              <a:rPr lang="en-US" altLang="en-US"/>
              <a:t>https://futureoflife.org/background/us-nuclear-targets/#nukemap</a:t>
            </a:r>
          </a:p>
        </p:txBody>
      </p:sp>
      <p:pic>
        <p:nvPicPr>
          <p:cNvPr id="94212" name="Picture 1">
            <a:extLst>
              <a:ext uri="{FF2B5EF4-FFF2-40B4-BE49-F238E27FC236}">
                <a16:creationId xmlns:a16="http://schemas.microsoft.com/office/drawing/2014/main" id="{0AB5CFD0-0833-41E2-BA1C-6F59780684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389188"/>
            <a:ext cx="678180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2728E1C-BDD5-496E-B059-B649254B0904}"/>
              </a:ext>
            </a:extLst>
          </p:cNvPr>
          <p:cNvSpPr>
            <a:spLocks noGrp="1"/>
          </p:cNvSpPr>
          <p:nvPr>
            <p:ph type="title"/>
          </p:nvPr>
        </p:nvSpPr>
        <p:spPr/>
        <p:txBody>
          <a:bodyPr/>
          <a:lstStyle/>
          <a:p>
            <a:endParaRPr lang="en-US" altLang="en-US"/>
          </a:p>
        </p:txBody>
      </p:sp>
      <p:sp>
        <p:nvSpPr>
          <p:cNvPr id="26627" name="Content Placeholder 2">
            <a:extLst>
              <a:ext uri="{FF2B5EF4-FFF2-40B4-BE49-F238E27FC236}">
                <a16:creationId xmlns:a16="http://schemas.microsoft.com/office/drawing/2014/main" id="{817B279E-0125-42BD-8441-2813AF98B6F4}"/>
              </a:ext>
            </a:extLst>
          </p:cNvPr>
          <p:cNvSpPr>
            <a:spLocks noGrp="1"/>
          </p:cNvSpPr>
          <p:nvPr>
            <p:ph idx="1"/>
          </p:nvPr>
        </p:nvSpPr>
        <p:spPr/>
        <p:txBody>
          <a:bodyPr/>
          <a:lstStyle/>
          <a:p>
            <a:endParaRPr lang="en-US" altLang="en-US"/>
          </a:p>
        </p:txBody>
      </p:sp>
      <p:pic>
        <p:nvPicPr>
          <p:cNvPr id="26628" name="Picture 3">
            <a:extLst>
              <a:ext uri="{FF2B5EF4-FFF2-40B4-BE49-F238E27FC236}">
                <a16:creationId xmlns:a16="http://schemas.microsoft.com/office/drawing/2014/main" id="{B0ED2B44-C011-4AC3-98CA-9C6DFB4466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173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5" name="Title 1">
            <a:extLst>
              <a:ext uri="{FF2B5EF4-FFF2-40B4-BE49-F238E27FC236}">
                <a16:creationId xmlns:a16="http://schemas.microsoft.com/office/drawing/2014/main" id="{D0453EF8-399C-47BC-8743-25E533EB63AA}"/>
              </a:ext>
            </a:extLst>
          </p:cNvPr>
          <p:cNvSpPr>
            <a:spLocks noGrp="1"/>
          </p:cNvSpPr>
          <p:nvPr>
            <p:ph type="title"/>
          </p:nvPr>
        </p:nvSpPr>
        <p:spPr>
          <a:xfrm>
            <a:off x="304800" y="0"/>
            <a:ext cx="8686800" cy="1143000"/>
          </a:xfrm>
        </p:spPr>
        <p:txBody>
          <a:bodyPr/>
          <a:lstStyle/>
          <a:p>
            <a:r>
              <a:rPr lang="en-US" altLang="en-US" sz="4000"/>
              <a:t>Military-Industrial-Oil Complex?</a:t>
            </a:r>
          </a:p>
        </p:txBody>
      </p:sp>
      <p:sp>
        <p:nvSpPr>
          <p:cNvPr id="58372" name="TextBox 3">
            <a:extLst>
              <a:ext uri="{FF2B5EF4-FFF2-40B4-BE49-F238E27FC236}">
                <a16:creationId xmlns:a16="http://schemas.microsoft.com/office/drawing/2014/main" id="{7EA68E99-BA34-4D81-AD37-D0945EB20604}"/>
              </a:ext>
            </a:extLst>
          </p:cNvPr>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58373" name="TextBox 4">
            <a:extLst>
              <a:ext uri="{FF2B5EF4-FFF2-40B4-BE49-F238E27FC236}">
                <a16:creationId xmlns:a16="http://schemas.microsoft.com/office/drawing/2014/main" id="{A23E71DF-FF80-48EB-A405-B3E25CA2FBEB}"/>
              </a:ext>
            </a:extLst>
          </p:cNvPr>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Armed Services</a:t>
            </a:r>
          </a:p>
          <a:p>
            <a:pPr algn="ctr">
              <a:spcBef>
                <a:spcPct val="0"/>
              </a:spcBef>
              <a:buFontTx/>
              <a:buNone/>
              <a:defRPr/>
            </a:pPr>
            <a:r>
              <a:rPr lang="en-US" altLang="en-US" sz="1800"/>
              <a:t>Committees</a:t>
            </a:r>
          </a:p>
        </p:txBody>
      </p:sp>
      <p:sp>
        <p:nvSpPr>
          <p:cNvPr id="58374" name="TextBox 5">
            <a:extLst>
              <a:ext uri="{FF2B5EF4-FFF2-40B4-BE49-F238E27FC236}">
                <a16:creationId xmlns:a16="http://schemas.microsoft.com/office/drawing/2014/main" id="{809546D7-FFEF-436C-82D8-29F69620F242}"/>
              </a:ext>
            </a:extLst>
          </p:cNvPr>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Lobbyists</a:t>
            </a:r>
          </a:p>
        </p:txBody>
      </p:sp>
      <p:sp>
        <p:nvSpPr>
          <p:cNvPr id="58376" name="TextBox 7">
            <a:extLst>
              <a:ext uri="{FF2B5EF4-FFF2-40B4-BE49-F238E27FC236}">
                <a16:creationId xmlns:a16="http://schemas.microsoft.com/office/drawing/2014/main" id="{BB623466-2406-4D37-BBB8-45B9AAD86D0A}"/>
              </a:ext>
            </a:extLst>
          </p:cNvPr>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9" name="Connector: Curved 8">
            <a:extLst>
              <a:ext uri="{FF2B5EF4-FFF2-40B4-BE49-F238E27FC236}">
                <a16:creationId xmlns:a16="http://schemas.microsoft.com/office/drawing/2014/main" id="{16F36155-BBFE-43F8-80AC-29D2DEF46375}"/>
              </a:ext>
            </a:extLst>
          </p:cNvPr>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5BB6C7D9-357A-4D7B-8CA4-C7B05EFA1AF8}"/>
              </a:ext>
            </a:extLst>
          </p:cNvPr>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7E2135DC-0A8F-4F3C-B483-980F683100DF}"/>
              </a:ext>
            </a:extLst>
          </p:cNvPr>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1" name="TextBox 12">
            <a:extLst>
              <a:ext uri="{FF2B5EF4-FFF2-40B4-BE49-F238E27FC236}">
                <a16:creationId xmlns:a16="http://schemas.microsoft.com/office/drawing/2014/main" id="{6EBC509A-9FA7-4644-935E-13C3D23FD1E6}"/>
              </a:ext>
            </a:extLst>
          </p:cNvPr>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a:extLst>
              <a:ext uri="{FF2B5EF4-FFF2-40B4-BE49-F238E27FC236}">
                <a16:creationId xmlns:a16="http://schemas.microsoft.com/office/drawing/2014/main" id="{AB38FC2A-87D2-44B0-940B-370936446254}"/>
              </a:ext>
            </a:extLst>
          </p:cNvPr>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15" name="Connector: Curved 14">
            <a:extLst>
              <a:ext uri="{FF2B5EF4-FFF2-40B4-BE49-F238E27FC236}">
                <a16:creationId xmlns:a16="http://schemas.microsoft.com/office/drawing/2014/main" id="{D0C109E2-2DC7-4C2E-8215-5B2543DEDAA9}"/>
              </a:ext>
            </a:extLst>
          </p:cNvPr>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B0AD54C-1A77-4E5E-B35D-991186C360E0}"/>
              </a:ext>
            </a:extLst>
          </p:cNvPr>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7" name="TextBox 16">
            <a:extLst>
              <a:ext uri="{FF2B5EF4-FFF2-40B4-BE49-F238E27FC236}">
                <a16:creationId xmlns:a16="http://schemas.microsoft.com/office/drawing/2014/main" id="{6B7D301D-CE3C-4F99-9424-391D4AC7D3F1}"/>
              </a:ext>
            </a:extLst>
          </p:cNvPr>
          <p:cNvSpPr txBox="1">
            <a:spLocks noChangeArrowheads="1"/>
          </p:cNvSpPr>
          <p:nvPr/>
        </p:nvSpPr>
        <p:spPr bwMode="auto">
          <a:xfrm>
            <a:off x="33528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95258" name="TextBox 17">
            <a:extLst>
              <a:ext uri="{FF2B5EF4-FFF2-40B4-BE49-F238E27FC236}">
                <a16:creationId xmlns:a16="http://schemas.microsoft.com/office/drawing/2014/main" id="{4E8DA51D-E713-4735-B46C-CA4EDF54A5FC}"/>
              </a:ext>
            </a:extLst>
          </p:cNvPr>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a:extLst>
              <a:ext uri="{FF2B5EF4-FFF2-40B4-BE49-F238E27FC236}">
                <a16:creationId xmlns:a16="http://schemas.microsoft.com/office/drawing/2014/main" id="{2090CAD8-0813-4576-AB93-ADFDD72521BC}"/>
              </a:ext>
            </a:extLst>
          </p:cNvPr>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5260" name="TextBox 19">
            <a:extLst>
              <a:ext uri="{FF2B5EF4-FFF2-40B4-BE49-F238E27FC236}">
                <a16:creationId xmlns:a16="http://schemas.microsoft.com/office/drawing/2014/main" id="{D150F908-3E5F-4989-8E92-E4F2A267A3C5}"/>
              </a:ext>
            </a:extLst>
          </p:cNvPr>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95261" name="Rectangle 20">
            <a:extLst>
              <a:ext uri="{FF2B5EF4-FFF2-40B4-BE49-F238E27FC236}">
                <a16:creationId xmlns:a16="http://schemas.microsoft.com/office/drawing/2014/main" id="{302E55BB-6D14-4E26-BD6B-640BFF184A83}"/>
              </a:ext>
            </a:extLst>
          </p:cNvPr>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a:extLst>
              <a:ext uri="{FF2B5EF4-FFF2-40B4-BE49-F238E27FC236}">
                <a16:creationId xmlns:a16="http://schemas.microsoft.com/office/drawing/2014/main" id="{963F510E-02A1-4B1E-9817-D1F1374DF343}"/>
              </a:ext>
            </a:extLst>
          </p:cNvPr>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23" name="Connector: Curved 22">
            <a:extLst>
              <a:ext uri="{FF2B5EF4-FFF2-40B4-BE49-F238E27FC236}">
                <a16:creationId xmlns:a16="http://schemas.microsoft.com/office/drawing/2014/main" id="{98D7D169-F14B-4DEE-A229-317BC0F1F5B3}"/>
              </a:ext>
            </a:extLst>
          </p:cNvPr>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E625B468-9CBF-4679-885C-C60C5E6CC76F}"/>
              </a:ext>
            </a:extLst>
          </p:cNvPr>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a:extLst>
              <a:ext uri="{FF2B5EF4-FFF2-40B4-BE49-F238E27FC236}">
                <a16:creationId xmlns:a16="http://schemas.microsoft.com/office/drawing/2014/main" id="{C34B5D45-8A9A-4B7B-89EC-DD96AD4DF318}"/>
              </a:ext>
            </a:extLst>
          </p:cNvPr>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28" name="Freeform: Shape 27">
            <a:extLst>
              <a:ext uri="{FF2B5EF4-FFF2-40B4-BE49-F238E27FC236}">
                <a16:creationId xmlns:a16="http://schemas.microsoft.com/office/drawing/2014/main" id="{3FE6FB47-6465-4DBF-B1CE-4B24ED3CC91B}"/>
              </a:ext>
            </a:extLst>
          </p:cNvPr>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a:extLst>
              <a:ext uri="{FF2B5EF4-FFF2-40B4-BE49-F238E27FC236}">
                <a16:creationId xmlns:a16="http://schemas.microsoft.com/office/drawing/2014/main" id="{689CCEED-A0C3-474B-A268-90A2B3C09AAA}"/>
              </a:ext>
            </a:extLst>
          </p:cNvPr>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6627C86-BC4F-4ABB-AF2E-3C51C62D2C5A}"/>
              </a:ext>
            </a:extLst>
          </p:cNvPr>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088DEE4-E2A3-4EA5-A604-778943E2E931}"/>
              </a:ext>
            </a:extLst>
          </p:cNvPr>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EAAFB28-78CC-4C56-9B47-08B4E0369774}"/>
              </a:ext>
            </a:extLst>
          </p:cNvPr>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530455A-E586-4C8E-AE2C-DEB9F8720BF8}"/>
              </a:ext>
            </a:extLst>
          </p:cNvPr>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76" name="TextBox 33">
            <a:extLst>
              <a:ext uri="{FF2B5EF4-FFF2-40B4-BE49-F238E27FC236}">
                <a16:creationId xmlns:a16="http://schemas.microsoft.com/office/drawing/2014/main" id="{C103430A-EA6D-4DD1-B36A-7AA98E33F89E}"/>
              </a:ext>
            </a:extLst>
          </p:cNvPr>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a:extLst>
              <a:ext uri="{FF2B5EF4-FFF2-40B4-BE49-F238E27FC236}">
                <a16:creationId xmlns:a16="http://schemas.microsoft.com/office/drawing/2014/main" id="{BF161766-3A6A-4B5F-B975-793E408D5FE9}"/>
              </a:ext>
            </a:extLst>
          </p:cNvPr>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78" name="TextBox 16">
            <a:extLst>
              <a:ext uri="{FF2B5EF4-FFF2-40B4-BE49-F238E27FC236}">
                <a16:creationId xmlns:a16="http://schemas.microsoft.com/office/drawing/2014/main" id="{91F2391A-F677-47D1-8F38-B9BD628725D7}"/>
              </a:ext>
            </a:extLst>
          </p:cNvPr>
          <p:cNvSpPr txBox="1">
            <a:spLocks noChangeArrowheads="1"/>
          </p:cNvSpPr>
          <p:nvPr/>
        </p:nvSpPr>
        <p:spPr bwMode="auto">
          <a:xfrm>
            <a:off x="1524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58375" name="TextBox 6">
            <a:extLst>
              <a:ext uri="{FF2B5EF4-FFF2-40B4-BE49-F238E27FC236}">
                <a16:creationId xmlns:a16="http://schemas.microsoft.com/office/drawing/2014/main" id="{5361F663-DDEF-4844-96AE-5266F2305436}"/>
              </a:ext>
            </a:extLst>
          </p:cNvPr>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 name="TextBox 24">
            <a:extLst>
              <a:ext uri="{FF2B5EF4-FFF2-40B4-BE49-F238E27FC236}">
                <a16:creationId xmlns:a16="http://schemas.microsoft.com/office/drawing/2014/main" id="{19CB6864-2ECB-4B16-BD17-1D16EAE63A76}"/>
              </a:ext>
            </a:extLst>
          </p:cNvPr>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Oil Companies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3F1808BE-AA45-49EE-A5BF-AB7F4A2DB042}"/>
              </a:ext>
            </a:extLst>
          </p:cNvPr>
          <p:cNvSpPr>
            <a:spLocks noGrp="1"/>
          </p:cNvSpPr>
          <p:nvPr>
            <p:ph type="title"/>
          </p:nvPr>
        </p:nvSpPr>
        <p:spPr/>
        <p:txBody>
          <a:bodyPr/>
          <a:lstStyle/>
          <a:p>
            <a:endParaRPr lang="en-US" altLang="en-US"/>
          </a:p>
        </p:txBody>
      </p:sp>
      <p:pic>
        <p:nvPicPr>
          <p:cNvPr id="96259" name="Picture 2" descr="The U.S. Military Footprint on the World">
            <a:extLst>
              <a:ext uri="{FF2B5EF4-FFF2-40B4-BE49-F238E27FC236}">
                <a16:creationId xmlns:a16="http://schemas.microsoft.com/office/drawing/2014/main" id="{B1CFBDB5-3116-4E25-8141-09A051CA2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53357C01-3AFF-4FFD-A6BE-79884B9B0B9E}"/>
              </a:ext>
            </a:extLst>
          </p:cNvPr>
          <p:cNvSpPr>
            <a:spLocks noGrp="1"/>
          </p:cNvSpPr>
          <p:nvPr>
            <p:ph type="title"/>
          </p:nvPr>
        </p:nvSpPr>
        <p:spPr/>
        <p:txBody>
          <a:bodyPr/>
          <a:lstStyle/>
          <a:p>
            <a:r>
              <a:rPr lang="en-US" altLang="en-US"/>
              <a:t>Trump’s Proposed Changes:</a:t>
            </a:r>
          </a:p>
        </p:txBody>
      </p:sp>
      <p:sp>
        <p:nvSpPr>
          <p:cNvPr id="97283" name="Content Placeholder 2">
            <a:extLst>
              <a:ext uri="{FF2B5EF4-FFF2-40B4-BE49-F238E27FC236}">
                <a16:creationId xmlns:a16="http://schemas.microsoft.com/office/drawing/2014/main" id="{0493113E-DCFF-48E2-A8F4-20BB4F1786DB}"/>
              </a:ext>
            </a:extLst>
          </p:cNvPr>
          <p:cNvSpPr>
            <a:spLocks noGrp="1"/>
          </p:cNvSpPr>
          <p:nvPr>
            <p:ph idx="1"/>
          </p:nvPr>
        </p:nvSpPr>
        <p:spPr>
          <a:xfrm>
            <a:off x="1066800" y="1219200"/>
            <a:ext cx="7924800" cy="5638800"/>
          </a:xfrm>
        </p:spPr>
        <p:txBody>
          <a:bodyPr/>
          <a:lstStyle/>
          <a:p>
            <a:r>
              <a:rPr lang="en-US" altLang="en-US"/>
              <a:t>Defense: +10% ($54 billion)</a:t>
            </a:r>
          </a:p>
          <a:p>
            <a:r>
              <a:rPr lang="en-US" altLang="en-US"/>
              <a:t>EPA: -31%</a:t>
            </a:r>
          </a:p>
          <a:p>
            <a:r>
              <a:rPr lang="en-US" altLang="en-US"/>
              <a:t>State Department: -29%</a:t>
            </a:r>
          </a:p>
          <a:p>
            <a:r>
              <a:rPr lang="en-US" altLang="en-US"/>
              <a:t>Dept. of Ag.: -21%</a:t>
            </a:r>
          </a:p>
          <a:p>
            <a:r>
              <a:rPr lang="en-US" altLang="en-US"/>
              <a:t>Dept. of Health Services: -18%</a:t>
            </a:r>
          </a:p>
          <a:p>
            <a:r>
              <a:rPr lang="en-US" altLang="en-US"/>
              <a:t>Dept. of Commerce: -16%</a:t>
            </a:r>
          </a:p>
          <a:p>
            <a:pPr lvl="1"/>
            <a:r>
              <a:rPr lang="en-US" altLang="en-US"/>
              <a:t>NOAA: -$250 in coastal research</a:t>
            </a:r>
          </a:p>
          <a:p>
            <a:r>
              <a:rPr lang="en-US" altLang="en-US"/>
              <a:t>Dept. of Education: -14%</a:t>
            </a:r>
          </a:p>
          <a:p>
            <a:r>
              <a:rPr lang="en-US" altLang="en-US"/>
              <a:t>Dept. of Energy: -6%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EBA91A35-9C24-4B18-B022-E301E1773F9A}"/>
              </a:ext>
            </a:extLst>
          </p:cNvPr>
          <p:cNvSpPr>
            <a:spLocks noGrp="1"/>
          </p:cNvSpPr>
          <p:nvPr>
            <p:ph type="title"/>
          </p:nvPr>
        </p:nvSpPr>
        <p:spPr/>
        <p:txBody>
          <a:bodyPr/>
          <a:lstStyle/>
          <a:p>
            <a:r>
              <a:rPr lang="en-US" altLang="en-US"/>
              <a:t>Summary</a:t>
            </a:r>
          </a:p>
        </p:txBody>
      </p:sp>
      <p:sp>
        <p:nvSpPr>
          <p:cNvPr id="98307" name="Content Placeholder 2">
            <a:extLst>
              <a:ext uri="{FF2B5EF4-FFF2-40B4-BE49-F238E27FC236}">
                <a16:creationId xmlns:a16="http://schemas.microsoft.com/office/drawing/2014/main" id="{23E9976B-C4A2-48AF-AD67-B94F6E2F7256}"/>
              </a:ext>
            </a:extLst>
          </p:cNvPr>
          <p:cNvSpPr>
            <a:spLocks noGrp="1"/>
          </p:cNvSpPr>
          <p:nvPr>
            <p:ph idx="1"/>
          </p:nvPr>
        </p:nvSpPr>
        <p:spPr/>
        <p:txBody>
          <a:bodyPr/>
          <a:lstStyle/>
          <a:p>
            <a:r>
              <a:rPr lang="en-US" altLang="en-US"/>
              <a:t>US is arming ourselves, and the rest of the world, as if we are in a world war.</a:t>
            </a:r>
          </a:p>
          <a:p>
            <a:r>
              <a:rPr lang="en-US" altLang="en-US"/>
              <a:t>We are burning all the fossil fuels we can reach as fast as we can causing long-term damage to the earth, war, pollution, etc.</a:t>
            </a:r>
          </a:p>
          <a:p>
            <a:r>
              <a:rPr lang="en-US" altLang="en-US"/>
              <a:t>We have been told for decades that renewables are too expensive.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E1C56-D1B7-4A2D-5F98-CF8C0B776B1D}"/>
              </a:ext>
            </a:extLst>
          </p:cNvPr>
          <p:cNvSpPr>
            <a:spLocks noGrp="1"/>
          </p:cNvSpPr>
          <p:nvPr>
            <p:ph type="title"/>
          </p:nvPr>
        </p:nvSpPr>
        <p:spPr/>
        <p:txBody>
          <a:bodyPr/>
          <a:lstStyle/>
          <a:p>
            <a:r>
              <a:rPr lang="en-US" dirty="0"/>
              <a:t>Other Cultures are Different</a:t>
            </a:r>
          </a:p>
        </p:txBody>
      </p:sp>
      <p:sp>
        <p:nvSpPr>
          <p:cNvPr id="3" name="Content Placeholder 2">
            <a:extLst>
              <a:ext uri="{FF2B5EF4-FFF2-40B4-BE49-F238E27FC236}">
                <a16:creationId xmlns:a16="http://schemas.microsoft.com/office/drawing/2014/main" id="{B58106D1-523A-1518-8B1F-FC9FB4FF6128}"/>
              </a:ext>
            </a:extLst>
          </p:cNvPr>
          <p:cNvSpPr>
            <a:spLocks noGrp="1"/>
          </p:cNvSpPr>
          <p:nvPr>
            <p:ph idx="1"/>
          </p:nvPr>
        </p:nvSpPr>
        <p:spPr/>
        <p:txBody>
          <a:bodyPr/>
          <a:lstStyle/>
          <a:p>
            <a:r>
              <a:rPr lang="en-US" dirty="0"/>
              <a:t>Values:</a:t>
            </a:r>
          </a:p>
          <a:p>
            <a:pPr lvl="1"/>
            <a:r>
              <a:rPr lang="en-US" dirty="0"/>
              <a:t>Having a healthy, satisfying life</a:t>
            </a:r>
          </a:p>
          <a:p>
            <a:pPr lvl="1"/>
            <a:r>
              <a:rPr lang="en-US" dirty="0"/>
              <a:t>Family, community</a:t>
            </a:r>
          </a:p>
          <a:p>
            <a:pPr lvl="1"/>
            <a:r>
              <a:rPr lang="en-US" dirty="0"/>
              <a:t>Church, religion, spirituality</a:t>
            </a:r>
          </a:p>
          <a:p>
            <a:r>
              <a:rPr lang="en-US" dirty="0"/>
              <a:t>Achieved through:</a:t>
            </a:r>
          </a:p>
          <a:p>
            <a:pPr lvl="1"/>
            <a:r>
              <a:rPr lang="en-US" dirty="0"/>
              <a:t>Learning locally </a:t>
            </a:r>
          </a:p>
          <a:p>
            <a:pPr lvl="1"/>
            <a:r>
              <a:rPr lang="en-US" dirty="0"/>
              <a:t>Working together, helping each other</a:t>
            </a:r>
          </a:p>
          <a:p>
            <a:pPr lvl="1"/>
            <a:r>
              <a:rPr lang="en-US" dirty="0"/>
              <a:t>Personal reflection, meditation</a:t>
            </a:r>
          </a:p>
          <a:p>
            <a:pPr lvl="1"/>
            <a:endParaRPr lang="en-US" dirty="0"/>
          </a:p>
        </p:txBody>
      </p:sp>
    </p:spTree>
    <p:extLst>
      <p:ext uri="{BB962C8B-B14F-4D97-AF65-F5344CB8AC3E}">
        <p14:creationId xmlns:p14="http://schemas.microsoft.com/office/powerpoint/2010/main" val="7743715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DCDF4C82-45F5-4167-91DD-193138ED50C9}"/>
              </a:ext>
            </a:extLst>
          </p:cNvPr>
          <p:cNvSpPr>
            <a:spLocks noGrp="1"/>
          </p:cNvSpPr>
          <p:nvPr>
            <p:ph type="title"/>
          </p:nvPr>
        </p:nvSpPr>
        <p:spPr/>
        <p:txBody>
          <a:bodyPr/>
          <a:lstStyle/>
          <a:p>
            <a:pPr eaLnBrk="1" hangingPunct="1"/>
            <a:r>
              <a:rPr lang="en-US" altLang="en-US"/>
              <a:t>MSP</a:t>
            </a:r>
          </a:p>
        </p:txBody>
      </p:sp>
      <p:sp>
        <p:nvSpPr>
          <p:cNvPr id="99331" name="Content Placeholder 2">
            <a:extLst>
              <a:ext uri="{FF2B5EF4-FFF2-40B4-BE49-F238E27FC236}">
                <a16:creationId xmlns:a16="http://schemas.microsoft.com/office/drawing/2014/main" id="{0B1A4551-B5C1-45CE-ACA9-949E525BDAE2}"/>
              </a:ext>
            </a:extLst>
          </p:cNvPr>
          <p:cNvSpPr>
            <a:spLocks noGrp="1"/>
          </p:cNvSpPr>
          <p:nvPr>
            <p:ph idx="1"/>
          </p:nvPr>
        </p:nvSpPr>
        <p:spPr>
          <a:xfrm>
            <a:off x="1066800" y="1219200"/>
            <a:ext cx="3505200" cy="4953000"/>
          </a:xfrm>
        </p:spPr>
        <p:txBody>
          <a:bodyPr/>
          <a:lstStyle/>
          <a:p>
            <a:pPr eaLnBrk="1" hangingPunct="1"/>
            <a:r>
              <a:rPr lang="en-US" altLang="en-US"/>
              <a:t>Marine Spatial Planning</a:t>
            </a:r>
          </a:p>
          <a:p>
            <a:pPr eaLnBrk="1" hangingPunct="1"/>
            <a:r>
              <a:rPr lang="en-US" altLang="en-US"/>
              <a:t>Mass. Ocean Management Plan</a:t>
            </a:r>
          </a:p>
        </p:txBody>
      </p:sp>
      <p:pic>
        <p:nvPicPr>
          <p:cNvPr id="99332" name="Picture 2">
            <a:extLst>
              <a:ext uri="{FF2B5EF4-FFF2-40B4-BE49-F238E27FC236}">
                <a16:creationId xmlns:a16="http://schemas.microsoft.com/office/drawing/2014/main" id="{1BB7FE52-5097-4E64-B24F-45ED8D096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495800"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48138D-B6B2-49F7-993C-92EA94CB9F8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0355" name="Title 1">
            <a:extLst>
              <a:ext uri="{FF2B5EF4-FFF2-40B4-BE49-F238E27FC236}">
                <a16:creationId xmlns:a16="http://schemas.microsoft.com/office/drawing/2014/main" id="{AE0BF3ED-FCA0-4C31-B3EA-CBD6E596AD28}"/>
              </a:ext>
            </a:extLst>
          </p:cNvPr>
          <p:cNvSpPr>
            <a:spLocks noGrp="1"/>
          </p:cNvSpPr>
          <p:nvPr>
            <p:ph type="title"/>
          </p:nvPr>
        </p:nvSpPr>
        <p:spPr/>
        <p:txBody>
          <a:bodyPr/>
          <a:lstStyle/>
          <a:p>
            <a:r>
              <a:rPr lang="en-US" altLang="en-US"/>
              <a:t>Nuclear Arsenal</a:t>
            </a:r>
          </a:p>
        </p:txBody>
      </p:sp>
      <p:sp>
        <p:nvSpPr>
          <p:cNvPr id="100356" name="Content Placeholder 2">
            <a:extLst>
              <a:ext uri="{FF2B5EF4-FFF2-40B4-BE49-F238E27FC236}">
                <a16:creationId xmlns:a16="http://schemas.microsoft.com/office/drawing/2014/main" id="{957CBE35-10F1-4B28-BCF5-7A9BE480A946}"/>
              </a:ext>
            </a:extLst>
          </p:cNvPr>
          <p:cNvSpPr>
            <a:spLocks noGrp="1"/>
          </p:cNvSpPr>
          <p:nvPr>
            <p:ph idx="1"/>
          </p:nvPr>
        </p:nvSpPr>
        <p:spPr/>
        <p:txBody>
          <a:bodyPr/>
          <a:lstStyle/>
          <a:p>
            <a:endParaRPr lang="en-US" altLang="en-US"/>
          </a:p>
        </p:txBody>
      </p:sp>
      <p:pic>
        <p:nvPicPr>
          <p:cNvPr id="100357" name="Picture 3">
            <a:extLst>
              <a:ext uri="{FF2B5EF4-FFF2-40B4-BE49-F238E27FC236}">
                <a16:creationId xmlns:a16="http://schemas.microsoft.com/office/drawing/2014/main" id="{3BB35E65-33E3-4060-A826-AD965580B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2122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4">
            <a:extLst>
              <a:ext uri="{FF2B5EF4-FFF2-40B4-BE49-F238E27FC236}">
                <a16:creationId xmlns:a16="http://schemas.microsoft.com/office/drawing/2014/main" id="{C8F3DEFA-2CB2-475E-BFB7-5730E6ACC45E}"/>
              </a:ext>
            </a:extLst>
          </p:cNvPr>
          <p:cNvSpPr txBox="1">
            <a:spLocks noChangeArrowheads="1"/>
          </p:cNvSpPr>
          <p:nvPr/>
        </p:nvSpPr>
        <p:spPr bwMode="auto">
          <a:xfrm>
            <a:off x="381000" y="6324600"/>
            <a:ext cx="82772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$1,000 Billion to be spend in modernization in the next decade, Financial Times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71893E4-1899-4777-8F13-6E13B79B2CB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27" name="TextBox 5">
            <a:extLst>
              <a:ext uri="{FF2B5EF4-FFF2-40B4-BE49-F238E27FC236}">
                <a16:creationId xmlns:a16="http://schemas.microsoft.com/office/drawing/2014/main" id="{C7AB3AE6-499D-43E4-9A2D-2FFF7B84102E}"/>
              </a:ext>
            </a:extLst>
          </p:cNvPr>
          <p:cNvSpPr txBox="1">
            <a:spLocks noChangeArrowheads="1"/>
          </p:cNvSpPr>
          <p:nvPr/>
        </p:nvSpPr>
        <p:spPr bwMode="auto">
          <a:xfrm>
            <a:off x="6399213" y="1681163"/>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26628" name="TextBox 6">
            <a:extLst>
              <a:ext uri="{FF2B5EF4-FFF2-40B4-BE49-F238E27FC236}">
                <a16:creationId xmlns:a16="http://schemas.microsoft.com/office/drawing/2014/main" id="{29A962DB-B8A5-426A-B30D-75C95D5E1710}"/>
              </a:ext>
            </a:extLst>
          </p:cNvPr>
          <p:cNvSpPr txBox="1">
            <a:spLocks noChangeArrowheads="1"/>
          </p:cNvSpPr>
          <p:nvPr/>
        </p:nvSpPr>
        <p:spPr bwMode="auto">
          <a:xfrm>
            <a:off x="6400800" y="2057400"/>
            <a:ext cx="1479550" cy="103981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Armed Services</a:t>
            </a:r>
          </a:p>
          <a:p>
            <a:pPr algn="ctr">
              <a:spcBef>
                <a:spcPct val="0"/>
              </a:spcBef>
              <a:buFontTx/>
              <a:buNone/>
              <a:defRPr/>
            </a:pPr>
            <a:r>
              <a:rPr lang="en-US" altLang="en-US" sz="1800" dirty="0"/>
              <a:t>Committees</a:t>
            </a:r>
          </a:p>
        </p:txBody>
      </p:sp>
      <p:sp>
        <p:nvSpPr>
          <p:cNvPr id="26629" name="TextBox 7">
            <a:extLst>
              <a:ext uri="{FF2B5EF4-FFF2-40B4-BE49-F238E27FC236}">
                <a16:creationId xmlns:a16="http://schemas.microsoft.com/office/drawing/2014/main" id="{BED81A92-4E6F-4DCC-9E44-53032B4622C9}"/>
              </a:ext>
            </a:extLst>
          </p:cNvPr>
          <p:cNvSpPr txBox="1">
            <a:spLocks noChangeArrowheads="1"/>
          </p:cNvSpPr>
          <p:nvPr/>
        </p:nvSpPr>
        <p:spPr bwMode="auto">
          <a:xfrm>
            <a:off x="3013075" y="2794000"/>
            <a:ext cx="12096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Lobbyists</a:t>
            </a:r>
          </a:p>
        </p:txBody>
      </p:sp>
      <p:sp>
        <p:nvSpPr>
          <p:cNvPr id="26630" name="TextBox 8">
            <a:extLst>
              <a:ext uri="{FF2B5EF4-FFF2-40B4-BE49-F238E27FC236}">
                <a16:creationId xmlns:a16="http://schemas.microsoft.com/office/drawing/2014/main" id="{85E5AAA4-3FAE-471E-B291-CA2BE8CB88E3}"/>
              </a:ext>
            </a:extLst>
          </p:cNvPr>
          <p:cNvSpPr txBox="1">
            <a:spLocks noChangeArrowheads="1"/>
          </p:cNvSpPr>
          <p:nvPr/>
        </p:nvSpPr>
        <p:spPr bwMode="auto">
          <a:xfrm>
            <a:off x="6477000" y="4876800"/>
            <a:ext cx="1295400"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6631" name="TextBox 9">
            <a:extLst>
              <a:ext uri="{FF2B5EF4-FFF2-40B4-BE49-F238E27FC236}">
                <a16:creationId xmlns:a16="http://schemas.microsoft.com/office/drawing/2014/main" id="{7D9F7792-6925-49BF-A6B6-DB316841ED34}"/>
              </a:ext>
            </a:extLst>
          </p:cNvPr>
          <p:cNvSpPr txBox="1">
            <a:spLocks noChangeArrowheads="1"/>
          </p:cNvSpPr>
          <p:nvPr/>
        </p:nvSpPr>
        <p:spPr bwMode="auto">
          <a:xfrm>
            <a:off x="1812925" y="4048125"/>
            <a:ext cx="1419225" cy="801688"/>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12" name="Connector: Curved 11">
            <a:extLst>
              <a:ext uri="{FF2B5EF4-FFF2-40B4-BE49-F238E27FC236}">
                <a16:creationId xmlns:a16="http://schemas.microsoft.com/office/drawing/2014/main" id="{34DA0540-7C51-47FF-94A5-1F5C70D4F303}"/>
              </a:ext>
            </a:extLst>
          </p:cNvPr>
          <p:cNvCxnSpPr>
            <a:cxnSpLocks/>
            <a:stCxn id="0" idx="0"/>
            <a:endCxn id="0" idx="1"/>
          </p:cNvCxnSpPr>
          <p:nvPr/>
        </p:nvCxnSpPr>
        <p:spPr>
          <a:xfrm rot="5400000" flipH="1" flipV="1">
            <a:off x="2231232" y="3266281"/>
            <a:ext cx="1073150" cy="490537"/>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146CFA2D-D932-4BBB-A56F-964F76D659CC}"/>
              </a:ext>
            </a:extLst>
          </p:cNvPr>
          <p:cNvCxnSpPr>
            <a:cxnSpLocks/>
            <a:stCxn id="0" idx="3"/>
            <a:endCxn id="0" idx="1"/>
          </p:cNvCxnSpPr>
          <p:nvPr/>
        </p:nvCxnSpPr>
        <p:spPr>
          <a:xfrm flipV="1">
            <a:off x="4222750" y="2973388"/>
            <a:ext cx="425450" cy="15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8302F037-F640-4F9B-ADE8-8AD529FE8084}"/>
              </a:ext>
            </a:extLst>
          </p:cNvPr>
          <p:cNvCxnSpPr>
            <a:cxnSpLocks/>
            <a:stCxn id="0" idx="1"/>
            <a:endCxn id="0" idx="2"/>
          </p:cNvCxnSpPr>
          <p:nvPr/>
        </p:nvCxnSpPr>
        <p:spPr>
          <a:xfrm rot="10800000">
            <a:off x="2522538" y="4849813"/>
            <a:ext cx="3954462" cy="20637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EC00B391-B08F-40B4-8034-B7DB908AC519}"/>
              </a:ext>
            </a:extLst>
          </p:cNvPr>
          <p:cNvCxnSpPr>
            <a:cxnSpLocks/>
            <a:stCxn id="0" idx="2"/>
            <a:endCxn id="0" idx="3"/>
          </p:cNvCxnSpPr>
          <p:nvPr/>
        </p:nvCxnSpPr>
        <p:spPr>
          <a:xfrm rot="5400000">
            <a:off x="4510088" y="1819275"/>
            <a:ext cx="1352550" cy="39084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54" name="TextBox 29">
            <a:extLst>
              <a:ext uri="{FF2B5EF4-FFF2-40B4-BE49-F238E27FC236}">
                <a16:creationId xmlns:a16="http://schemas.microsoft.com/office/drawing/2014/main" id="{0EE366DD-11CF-477B-B75D-3F171CC9EB47}"/>
              </a:ext>
            </a:extLst>
          </p:cNvPr>
          <p:cNvSpPr txBox="1">
            <a:spLocks noChangeArrowheads="1"/>
          </p:cNvSpPr>
          <p:nvPr/>
        </p:nvSpPr>
        <p:spPr bwMode="auto">
          <a:xfrm>
            <a:off x="3581400" y="5029200"/>
            <a:ext cx="2566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26637" name="TextBox 30">
            <a:extLst>
              <a:ext uri="{FF2B5EF4-FFF2-40B4-BE49-F238E27FC236}">
                <a16:creationId xmlns:a16="http://schemas.microsoft.com/office/drawing/2014/main" id="{2D3336B6-5DF6-4563-B906-1FB47906A0CD}"/>
              </a:ext>
            </a:extLst>
          </p:cNvPr>
          <p:cNvSpPr txBox="1">
            <a:spLocks noChangeArrowheads="1"/>
          </p:cNvSpPr>
          <p:nvPr/>
        </p:nvSpPr>
        <p:spPr bwMode="auto">
          <a:xfrm>
            <a:off x="1905000" y="1600200"/>
            <a:ext cx="1219200" cy="6016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32" name="Connector: Curved 31">
            <a:extLst>
              <a:ext uri="{FF2B5EF4-FFF2-40B4-BE49-F238E27FC236}">
                <a16:creationId xmlns:a16="http://schemas.microsoft.com/office/drawing/2014/main" id="{D41B1DB8-0709-4ADA-B546-56B4E084F4A6}"/>
              </a:ext>
            </a:extLst>
          </p:cNvPr>
          <p:cNvCxnSpPr>
            <a:cxnSpLocks/>
            <a:stCxn id="0" idx="3"/>
          </p:cNvCxnSpPr>
          <p:nvPr/>
        </p:nvCxnSpPr>
        <p:spPr>
          <a:xfrm flipV="1">
            <a:off x="3124200" y="1866900"/>
            <a:ext cx="3275013" cy="3333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A6EA93EE-1CEC-4A57-A191-5C5FE789CD59}"/>
              </a:ext>
            </a:extLst>
          </p:cNvPr>
          <p:cNvCxnSpPr>
            <a:cxnSpLocks/>
            <a:stCxn id="26631" idx="0"/>
            <a:endCxn id="26637" idx="2"/>
          </p:cNvCxnSpPr>
          <p:nvPr/>
        </p:nvCxnSpPr>
        <p:spPr>
          <a:xfrm rot="16200000" flipV="1">
            <a:off x="1595438" y="3121025"/>
            <a:ext cx="1846263" cy="7938"/>
          </a:xfrm>
          <a:prstGeom prst="curvedConnector3">
            <a:avLst>
              <a:gd name="adj1" fmla="val 50000"/>
            </a:avLst>
          </a:prstGeom>
          <a:ln w="38100">
            <a:solidFill>
              <a:schemeClr val="tx1"/>
            </a:solidFill>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060" name="TextBox 43">
            <a:extLst>
              <a:ext uri="{FF2B5EF4-FFF2-40B4-BE49-F238E27FC236}">
                <a16:creationId xmlns:a16="http://schemas.microsoft.com/office/drawing/2014/main" id="{0179EBA1-486D-4548-8659-715D6C327F29}"/>
              </a:ext>
            </a:extLst>
          </p:cNvPr>
          <p:cNvSpPr txBox="1">
            <a:spLocks noChangeArrowheads="1"/>
          </p:cNvSpPr>
          <p:nvPr/>
        </p:nvSpPr>
        <p:spPr bwMode="auto">
          <a:xfrm>
            <a:off x="2590800" y="34290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44061" name="TextBox 45">
            <a:extLst>
              <a:ext uri="{FF2B5EF4-FFF2-40B4-BE49-F238E27FC236}">
                <a16:creationId xmlns:a16="http://schemas.microsoft.com/office/drawing/2014/main" id="{80E4F7B0-F44C-46F9-A178-7B89030D9A1E}"/>
              </a:ext>
            </a:extLst>
          </p:cNvPr>
          <p:cNvSpPr txBox="1">
            <a:spLocks noChangeArrowheads="1"/>
          </p:cNvSpPr>
          <p:nvPr/>
        </p:nvSpPr>
        <p:spPr bwMode="auto">
          <a:xfrm>
            <a:off x="5518150" y="424021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$700 Billion</a:t>
            </a:r>
          </a:p>
        </p:txBody>
      </p:sp>
      <p:cxnSp>
        <p:nvCxnSpPr>
          <p:cNvPr id="47" name="Connector: Curved 46">
            <a:extLst>
              <a:ext uri="{FF2B5EF4-FFF2-40B4-BE49-F238E27FC236}">
                <a16:creationId xmlns:a16="http://schemas.microsoft.com/office/drawing/2014/main" id="{78046607-826A-4FA1-B53B-026E5CA3B6DD}"/>
              </a:ext>
            </a:extLst>
          </p:cNvPr>
          <p:cNvCxnSpPr>
            <a:cxnSpLocks/>
            <a:stCxn id="0" idx="2"/>
            <a:endCxn id="0" idx="0"/>
          </p:cNvCxnSpPr>
          <p:nvPr/>
        </p:nvCxnSpPr>
        <p:spPr>
          <a:xfrm rot="5400000">
            <a:off x="6242844" y="3979069"/>
            <a:ext cx="1779587" cy="15875"/>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3" name="TextBox 49">
            <a:extLst>
              <a:ext uri="{FF2B5EF4-FFF2-40B4-BE49-F238E27FC236}">
                <a16:creationId xmlns:a16="http://schemas.microsoft.com/office/drawing/2014/main" id="{E348EFC7-138C-48EB-982C-821AF9ED319F}"/>
              </a:ext>
            </a:extLst>
          </p:cNvPr>
          <p:cNvSpPr txBox="1">
            <a:spLocks noChangeArrowheads="1"/>
          </p:cNvSpPr>
          <p:nvPr/>
        </p:nvSpPr>
        <p:spPr bwMode="auto">
          <a:xfrm>
            <a:off x="3810000" y="1905000"/>
            <a:ext cx="157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$2,600 Billion</a:t>
            </a:r>
          </a:p>
        </p:txBody>
      </p:sp>
      <p:sp>
        <p:nvSpPr>
          <p:cNvPr id="26644" name="TextBox 74">
            <a:extLst>
              <a:ext uri="{FF2B5EF4-FFF2-40B4-BE49-F238E27FC236}">
                <a16:creationId xmlns:a16="http://schemas.microsoft.com/office/drawing/2014/main" id="{801D2D1B-A255-4497-B48F-2FF5B7A61F11}"/>
              </a:ext>
            </a:extLst>
          </p:cNvPr>
          <p:cNvSpPr txBox="1">
            <a:spLocks noChangeArrowheads="1"/>
          </p:cNvSpPr>
          <p:nvPr/>
        </p:nvSpPr>
        <p:spPr bwMode="auto">
          <a:xfrm>
            <a:off x="4648200" y="2792413"/>
            <a:ext cx="1030288"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77" name="Connector: Curved 76">
            <a:extLst>
              <a:ext uri="{FF2B5EF4-FFF2-40B4-BE49-F238E27FC236}">
                <a16:creationId xmlns:a16="http://schemas.microsoft.com/office/drawing/2014/main" id="{0F43787A-1F7A-4725-A2D7-CA21E3D67B2A}"/>
              </a:ext>
            </a:extLst>
          </p:cNvPr>
          <p:cNvCxnSpPr>
            <a:cxnSpLocks/>
            <a:stCxn id="0" idx="3"/>
            <a:endCxn id="0" idx="1"/>
          </p:cNvCxnSpPr>
          <p:nvPr/>
        </p:nvCxnSpPr>
        <p:spPr>
          <a:xfrm flipV="1">
            <a:off x="5678488" y="2578100"/>
            <a:ext cx="722312" cy="39528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8" name="TextBox 98">
            <a:extLst>
              <a:ext uri="{FF2B5EF4-FFF2-40B4-BE49-F238E27FC236}">
                <a16:creationId xmlns:a16="http://schemas.microsoft.com/office/drawing/2014/main" id="{33E26711-C1C5-4822-AD14-127995C8F82B}"/>
              </a:ext>
            </a:extLst>
          </p:cNvPr>
          <p:cNvSpPr txBox="1">
            <a:spLocks noChangeArrowheads="1"/>
          </p:cNvSpPr>
          <p:nvPr/>
        </p:nvSpPr>
        <p:spPr bwMode="auto">
          <a:xfrm>
            <a:off x="7938" y="6454775"/>
            <a:ext cx="373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Figures are annual approximations</a:t>
            </a:r>
          </a:p>
        </p:txBody>
      </p:sp>
      <p:sp>
        <p:nvSpPr>
          <p:cNvPr id="44069" name="Title 140">
            <a:extLst>
              <a:ext uri="{FF2B5EF4-FFF2-40B4-BE49-F238E27FC236}">
                <a16:creationId xmlns:a16="http://schemas.microsoft.com/office/drawing/2014/main" id="{860D212E-81CE-429A-B0F0-2D85AE9A1E89}"/>
              </a:ext>
            </a:extLst>
          </p:cNvPr>
          <p:cNvSpPr>
            <a:spLocks noGrp="1"/>
          </p:cNvSpPr>
          <p:nvPr>
            <p:ph type="title"/>
          </p:nvPr>
        </p:nvSpPr>
        <p:spPr>
          <a:xfrm>
            <a:off x="457200" y="0"/>
            <a:ext cx="7886700" cy="1219200"/>
          </a:xfrm>
        </p:spPr>
        <p:txBody>
          <a:bodyPr/>
          <a:lstStyle/>
          <a:p>
            <a:r>
              <a:rPr lang="en-US" altLang="en-US"/>
              <a:t>The Military Industrial Complex</a:t>
            </a:r>
          </a:p>
        </p:txBody>
      </p:sp>
      <p:sp>
        <p:nvSpPr>
          <p:cNvPr id="26648" name="TextBox 141">
            <a:extLst>
              <a:ext uri="{FF2B5EF4-FFF2-40B4-BE49-F238E27FC236}">
                <a16:creationId xmlns:a16="http://schemas.microsoft.com/office/drawing/2014/main" id="{B768EFAB-30A2-4728-8A80-EEB9EE36A0AA}"/>
              </a:ext>
            </a:extLst>
          </p:cNvPr>
          <p:cNvSpPr txBox="1">
            <a:spLocks noChangeArrowheads="1"/>
          </p:cNvSpPr>
          <p:nvPr/>
        </p:nvSpPr>
        <p:spPr bwMode="auto">
          <a:xfrm>
            <a:off x="896938" y="2952750"/>
            <a:ext cx="1030287"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143" name="Freeform: Shape 142">
            <a:extLst>
              <a:ext uri="{FF2B5EF4-FFF2-40B4-BE49-F238E27FC236}">
                <a16:creationId xmlns:a16="http://schemas.microsoft.com/office/drawing/2014/main" id="{0C8A90F6-D029-4082-938F-B319D072D866}"/>
              </a:ext>
            </a:extLst>
          </p:cNvPr>
          <p:cNvSpPr/>
          <p:nvPr/>
        </p:nvSpPr>
        <p:spPr>
          <a:xfrm>
            <a:off x="1397000" y="3314700"/>
            <a:ext cx="5538788" cy="233362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Lst>
            <a:ahLst/>
            <a:cxnLst>
              <a:cxn ang="0">
                <a:pos x="connsiteX0" y="connsiteY0"/>
              </a:cxn>
              <a:cxn ang="0">
                <a:pos x="connsiteX1" y="connsiteY1"/>
              </a:cxn>
              <a:cxn ang="0">
                <a:pos x="connsiteX2" y="connsiteY2"/>
              </a:cxn>
            </a:cxnLst>
            <a:rect l="l" t="t" r="r" b="b"/>
            <a:pathLst>
              <a:path w="6781667" h="3111776">
                <a:moveTo>
                  <a:pt x="6781667" y="2566930"/>
                </a:moveTo>
                <a:cubicBezTo>
                  <a:pt x="6777848" y="3310569"/>
                  <a:pt x="854654" y="3171022"/>
                  <a:pt x="350870" y="2864385"/>
                </a:cubicBezTo>
                <a:cubicBezTo>
                  <a:pt x="-152914" y="2557748"/>
                  <a:pt x="35850" y="555434"/>
                  <a:pt x="29461" y="0"/>
                </a:cubicBez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2" name="Connector: Curved 151">
            <a:extLst>
              <a:ext uri="{FF2B5EF4-FFF2-40B4-BE49-F238E27FC236}">
                <a16:creationId xmlns:a16="http://schemas.microsoft.com/office/drawing/2014/main" id="{4FB0BCAC-9C88-4BB5-9CF6-73124B04C5C6}"/>
              </a:ext>
            </a:extLst>
          </p:cNvPr>
          <p:cNvCxnSpPr>
            <a:cxnSpLocks/>
            <a:stCxn id="0" idx="1"/>
            <a:endCxn id="0" idx="2"/>
          </p:cNvCxnSpPr>
          <p:nvPr/>
        </p:nvCxnSpPr>
        <p:spPr>
          <a:xfrm rot="10800000">
            <a:off x="1411288" y="3313113"/>
            <a:ext cx="401637" cy="1135062"/>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7" name="Connector: Curved 156">
            <a:extLst>
              <a:ext uri="{FF2B5EF4-FFF2-40B4-BE49-F238E27FC236}">
                <a16:creationId xmlns:a16="http://schemas.microsoft.com/office/drawing/2014/main" id="{34B4638E-C871-49E5-96B5-B61BCDF58803}"/>
              </a:ext>
            </a:extLst>
          </p:cNvPr>
          <p:cNvCxnSpPr>
            <a:cxnSpLocks/>
            <a:stCxn id="0" idx="0"/>
            <a:endCxn id="0" idx="1"/>
          </p:cNvCxnSpPr>
          <p:nvPr/>
        </p:nvCxnSpPr>
        <p:spPr>
          <a:xfrm rot="5400000" flipH="1" flipV="1">
            <a:off x="1132682" y="2180431"/>
            <a:ext cx="1052512" cy="4921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76" name="TextBox 168">
            <a:extLst>
              <a:ext uri="{FF2B5EF4-FFF2-40B4-BE49-F238E27FC236}">
                <a16:creationId xmlns:a16="http://schemas.microsoft.com/office/drawing/2014/main" id="{9270D5A5-9293-4DC5-93FD-93700026039C}"/>
              </a:ext>
            </a:extLst>
          </p:cNvPr>
          <p:cNvSpPr txBox="1">
            <a:spLocks noChangeArrowheads="1"/>
          </p:cNvSpPr>
          <p:nvPr/>
        </p:nvSpPr>
        <p:spPr bwMode="auto">
          <a:xfrm>
            <a:off x="1685925" y="2770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extLst>
      <p:ext uri="{BB962C8B-B14F-4D97-AF65-F5344CB8AC3E}">
        <p14:creationId xmlns:p14="http://schemas.microsoft.com/office/powerpoint/2010/main" val="16642424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DE29F8-ED85-4471-981F-8ED3A4DDD1C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403" name="Title 1">
            <a:extLst>
              <a:ext uri="{FF2B5EF4-FFF2-40B4-BE49-F238E27FC236}">
                <a16:creationId xmlns:a16="http://schemas.microsoft.com/office/drawing/2014/main" id="{3C02D108-B95C-499B-AE43-C742F32568F8}"/>
              </a:ext>
            </a:extLst>
          </p:cNvPr>
          <p:cNvSpPr>
            <a:spLocks noGrp="1"/>
          </p:cNvSpPr>
          <p:nvPr>
            <p:ph type="title"/>
          </p:nvPr>
        </p:nvSpPr>
        <p:spPr/>
        <p:txBody>
          <a:bodyPr/>
          <a:lstStyle/>
          <a:p>
            <a:endParaRPr lang="en-US" altLang="en-US"/>
          </a:p>
        </p:txBody>
      </p:sp>
      <p:sp>
        <p:nvSpPr>
          <p:cNvPr id="102404" name="Content Placeholder 2">
            <a:extLst>
              <a:ext uri="{FF2B5EF4-FFF2-40B4-BE49-F238E27FC236}">
                <a16:creationId xmlns:a16="http://schemas.microsoft.com/office/drawing/2014/main" id="{365CE121-D9B4-41B2-B6A9-43C79AE2A722}"/>
              </a:ext>
            </a:extLst>
          </p:cNvPr>
          <p:cNvSpPr>
            <a:spLocks noGrp="1"/>
          </p:cNvSpPr>
          <p:nvPr>
            <p:ph idx="1"/>
          </p:nvPr>
        </p:nvSpPr>
        <p:spPr/>
        <p:txBody>
          <a:bodyPr/>
          <a:lstStyle/>
          <a:p>
            <a:endParaRPr lang="en-US" altLang="en-US"/>
          </a:p>
        </p:txBody>
      </p:sp>
      <p:pic>
        <p:nvPicPr>
          <p:cNvPr id="102405" name="Picture 3">
            <a:extLst>
              <a:ext uri="{FF2B5EF4-FFF2-40B4-BE49-F238E27FC236}">
                <a16:creationId xmlns:a16="http://schemas.microsoft.com/office/drawing/2014/main" id="{680B0870-0DC6-4BD9-96AD-E7173B9053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a:extLst>
              <a:ext uri="{FF2B5EF4-FFF2-40B4-BE49-F238E27FC236}">
                <a16:creationId xmlns:a16="http://schemas.microsoft.com/office/drawing/2014/main" id="{A665ABD5-0B55-4A14-9F58-678203534F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7010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2">
            <a:extLst>
              <a:ext uri="{FF2B5EF4-FFF2-40B4-BE49-F238E27FC236}">
                <a16:creationId xmlns:a16="http://schemas.microsoft.com/office/drawing/2014/main" id="{CDC3D22D-C405-4E56-9F45-C4945F2237DB}"/>
              </a:ext>
            </a:extLst>
          </p:cNvPr>
          <p:cNvSpPr>
            <a:spLocks noGrp="1"/>
          </p:cNvSpPr>
          <p:nvPr>
            <p:ph type="title"/>
          </p:nvPr>
        </p:nvSpPr>
        <p:spPr/>
        <p:txBody>
          <a:bodyPr/>
          <a:lstStyle/>
          <a:p>
            <a:r>
              <a:rPr lang="en-US" altLang="en-US"/>
              <a:t>All we have to do is:</a:t>
            </a:r>
          </a:p>
        </p:txBody>
      </p:sp>
      <p:sp>
        <p:nvSpPr>
          <p:cNvPr id="105475" name="Content Placeholder 3">
            <a:extLst>
              <a:ext uri="{FF2B5EF4-FFF2-40B4-BE49-F238E27FC236}">
                <a16:creationId xmlns:a16="http://schemas.microsoft.com/office/drawing/2014/main" id="{DAE3D1F7-E747-4AF5-92C4-FFDEC31A74E4}"/>
              </a:ext>
            </a:extLst>
          </p:cNvPr>
          <p:cNvSpPr>
            <a:spLocks noGrp="1"/>
          </p:cNvSpPr>
          <p:nvPr>
            <p:ph idx="1"/>
          </p:nvPr>
        </p:nvSpPr>
        <p:spPr/>
        <p:txBody>
          <a:bodyPr/>
          <a:lstStyle/>
          <a:p>
            <a:r>
              <a:rPr lang="en-US" altLang="en-US"/>
              <a:t>Stop burning fossil fuels!</a:t>
            </a:r>
          </a:p>
          <a:p>
            <a:pPr lvl="1"/>
            <a:r>
              <a:rPr lang="en-US" altLang="en-US"/>
              <a:t>Including uranium.</a:t>
            </a:r>
          </a:p>
          <a:p>
            <a:r>
              <a:rPr lang="en-US" altLang="en-US"/>
              <a:t>Switch to sustainable, clean solutions</a:t>
            </a:r>
          </a:p>
          <a:p>
            <a:r>
              <a:rPr lang="en-US" altLang="en-US"/>
              <a:t>Conserve energy</a:t>
            </a:r>
          </a:p>
          <a:p>
            <a:r>
              <a:rPr lang="en-US" altLang="en-US"/>
              <a:t>Have fewer children</a:t>
            </a:r>
          </a:p>
          <a:p>
            <a:endParaRPr lang="en-US" altLang="en-US"/>
          </a:p>
          <a:p>
            <a:r>
              <a:rPr lang="en-US" altLang="en-US"/>
              <a:t>It’s probably too late to avoid major problems but the sooner we get started, the less problems we will have</a:t>
            </a:r>
          </a:p>
          <a:p>
            <a:endParaRPr lang="en-US"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F28A5A18-8FCF-4C3A-B55B-1D6ED3463B45}"/>
              </a:ext>
            </a:extLst>
          </p:cNvPr>
          <p:cNvSpPr>
            <a:spLocks noGrp="1"/>
          </p:cNvSpPr>
          <p:nvPr>
            <p:ph type="title"/>
          </p:nvPr>
        </p:nvSpPr>
        <p:spPr/>
        <p:txBody>
          <a:bodyPr/>
          <a:lstStyle/>
          <a:p>
            <a:r>
              <a:rPr lang="en-US" altLang="en-US"/>
              <a:t>Ocean Acidification</a:t>
            </a:r>
          </a:p>
        </p:txBody>
      </p:sp>
      <p:pic>
        <p:nvPicPr>
          <p:cNvPr id="106499" name="Picture 3">
            <a:extLst>
              <a:ext uri="{FF2B5EF4-FFF2-40B4-BE49-F238E27FC236}">
                <a16:creationId xmlns:a16="http://schemas.microsoft.com/office/drawing/2014/main" id="{01A69B1C-89CB-42DB-8C76-B927FB6B2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7620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98902824-A30E-4E82-B3F8-88B7478D34D3}"/>
              </a:ext>
            </a:extLst>
          </p:cNvPr>
          <p:cNvSpPr>
            <a:spLocks noGrp="1"/>
          </p:cNvSpPr>
          <p:nvPr>
            <p:ph type="title"/>
          </p:nvPr>
        </p:nvSpPr>
        <p:spPr/>
        <p:txBody>
          <a:bodyPr/>
          <a:lstStyle/>
          <a:p>
            <a:r>
              <a:rPr lang="en-US" altLang="en-US"/>
              <a:t>Increase in pH Since 1700s</a:t>
            </a:r>
          </a:p>
        </p:txBody>
      </p:sp>
      <p:pic>
        <p:nvPicPr>
          <p:cNvPr id="108547" name="Picture 2">
            <a:extLst>
              <a:ext uri="{FF2B5EF4-FFF2-40B4-BE49-F238E27FC236}">
                <a16:creationId xmlns:a16="http://schemas.microsoft.com/office/drawing/2014/main" id="{4C36FA01-B0B6-461D-91C3-0366DC8C9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8029575"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59D3A23D-E752-4F2C-99B3-3A962B5D070F}"/>
              </a:ext>
            </a:extLst>
          </p:cNvPr>
          <p:cNvSpPr>
            <a:spLocks noGrp="1"/>
          </p:cNvSpPr>
          <p:nvPr>
            <p:ph type="title"/>
          </p:nvPr>
        </p:nvSpPr>
        <p:spPr/>
        <p:txBody>
          <a:bodyPr/>
          <a:lstStyle/>
          <a:p>
            <a:endParaRPr lang="en-US" altLang="en-US"/>
          </a:p>
        </p:txBody>
      </p:sp>
      <p:pic>
        <p:nvPicPr>
          <p:cNvPr id="110595" name="Picture 2">
            <a:extLst>
              <a:ext uri="{FF2B5EF4-FFF2-40B4-BE49-F238E27FC236}">
                <a16:creationId xmlns:a16="http://schemas.microsoft.com/office/drawing/2014/main" id="{B0B4D574-A2EE-4A58-A578-DBA8E7FC5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
            <a:ext cx="831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410D0DE5-AC3C-4036-AE70-2ABD877887D5}"/>
              </a:ext>
            </a:extLst>
          </p:cNvPr>
          <p:cNvSpPr>
            <a:spLocks noGrp="1"/>
          </p:cNvSpPr>
          <p:nvPr>
            <p:ph type="title"/>
          </p:nvPr>
        </p:nvSpPr>
        <p:spPr/>
        <p:txBody>
          <a:bodyPr/>
          <a:lstStyle/>
          <a:p>
            <a:r>
              <a:rPr lang="en-US" altLang="en-US"/>
              <a:t>Fertility Rate: 2005</a:t>
            </a:r>
          </a:p>
        </p:txBody>
      </p:sp>
      <p:sp>
        <p:nvSpPr>
          <p:cNvPr id="111619" name="Content Placeholder 2">
            <a:extLst>
              <a:ext uri="{FF2B5EF4-FFF2-40B4-BE49-F238E27FC236}">
                <a16:creationId xmlns:a16="http://schemas.microsoft.com/office/drawing/2014/main" id="{25BC005A-7B1A-40FA-AEA1-A7D813173217}"/>
              </a:ext>
            </a:extLst>
          </p:cNvPr>
          <p:cNvSpPr>
            <a:spLocks noGrp="1"/>
          </p:cNvSpPr>
          <p:nvPr>
            <p:ph idx="1"/>
          </p:nvPr>
        </p:nvSpPr>
        <p:spPr/>
        <p:txBody>
          <a:bodyPr/>
          <a:lstStyle/>
          <a:p>
            <a:endParaRPr lang="en-US" altLang="en-US"/>
          </a:p>
        </p:txBody>
      </p:sp>
      <p:pic>
        <p:nvPicPr>
          <p:cNvPr id="111620" name="Picture 3">
            <a:extLst>
              <a:ext uri="{FF2B5EF4-FFF2-40B4-BE49-F238E27FC236}">
                <a16:creationId xmlns:a16="http://schemas.microsoft.com/office/drawing/2014/main" id="{5DC987F1-78B3-4E69-A382-7B191CF81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2863"/>
            <a:ext cx="8737600" cy="5014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1" name="TextBox 5">
            <a:extLst>
              <a:ext uri="{FF2B5EF4-FFF2-40B4-BE49-F238E27FC236}">
                <a16:creationId xmlns:a16="http://schemas.microsoft.com/office/drawing/2014/main" id="{78E6B8F3-DE34-498E-8089-1D5F698FB3A9}"/>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594E-14C0-484F-BB48-DB581425DBE9}"/>
              </a:ext>
            </a:extLst>
          </p:cNvPr>
          <p:cNvSpPr>
            <a:spLocks noGrp="1"/>
          </p:cNvSpPr>
          <p:nvPr>
            <p:ph type="title"/>
          </p:nvPr>
        </p:nvSpPr>
        <p:spPr>
          <a:xfrm>
            <a:off x="1371600" y="304800"/>
            <a:ext cx="7620000" cy="1143000"/>
          </a:xfrm>
        </p:spPr>
        <p:txBody>
          <a:bodyPr/>
          <a:lstStyle/>
          <a:p>
            <a:r>
              <a:rPr lang="en-US" sz="3600" u="none" dirty="0"/>
              <a:t>You have to know the past to understand the present.</a:t>
            </a:r>
            <a:br>
              <a:rPr lang="en-US" sz="3600" u="none" dirty="0"/>
            </a:br>
            <a:r>
              <a:rPr lang="en-US" sz="3600" u="none" dirty="0"/>
              <a:t>- Carl Sagan</a:t>
            </a:r>
          </a:p>
        </p:txBody>
      </p:sp>
      <p:sp>
        <p:nvSpPr>
          <p:cNvPr id="3" name="Content Placeholder 2">
            <a:extLst>
              <a:ext uri="{FF2B5EF4-FFF2-40B4-BE49-F238E27FC236}">
                <a16:creationId xmlns:a16="http://schemas.microsoft.com/office/drawing/2014/main" id="{3F93EE16-8C13-4E92-B5D4-CA0143BC0C44}"/>
              </a:ext>
            </a:extLst>
          </p:cNvPr>
          <p:cNvSpPr>
            <a:spLocks noGrp="1"/>
          </p:cNvSpPr>
          <p:nvPr>
            <p:ph idx="1"/>
          </p:nvPr>
        </p:nvSpPr>
        <p:spPr>
          <a:xfrm>
            <a:off x="1066800" y="1905000"/>
            <a:ext cx="7924800" cy="4267200"/>
          </a:xfrm>
        </p:spPr>
        <p:txBody>
          <a:bodyPr/>
          <a:lstStyle/>
          <a:p>
            <a:r>
              <a:rPr lang="en-US" dirty="0"/>
              <a:t>We have everything we need to make the world a wonderful place for everyone</a:t>
            </a:r>
          </a:p>
          <a:p>
            <a:r>
              <a:rPr lang="en-US" dirty="0"/>
              <a:t>Yet, we continue to make decisions that cause disasters</a:t>
            </a:r>
          </a:p>
          <a:p>
            <a:r>
              <a:rPr lang="en-US" dirty="0"/>
              <a:t>Before asking what we can do, I feel we need some perspective on how we got here </a:t>
            </a:r>
          </a:p>
        </p:txBody>
      </p:sp>
    </p:spTree>
    <p:extLst>
      <p:ext uri="{BB962C8B-B14F-4D97-AF65-F5344CB8AC3E}">
        <p14:creationId xmlns:p14="http://schemas.microsoft.com/office/powerpoint/2010/main" val="2152212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a:extLst>
              <a:ext uri="{FF2B5EF4-FFF2-40B4-BE49-F238E27FC236}">
                <a16:creationId xmlns:a16="http://schemas.microsoft.com/office/drawing/2014/main" id="{9AEAF576-5C50-4A37-A493-9D9E252DC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2954338"/>
            <a:ext cx="5883275"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1">
            <a:extLst>
              <a:ext uri="{FF2B5EF4-FFF2-40B4-BE49-F238E27FC236}">
                <a16:creationId xmlns:a16="http://schemas.microsoft.com/office/drawing/2014/main" id="{2B9DBA09-FA78-4E10-A64B-41D6689EFC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824663"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2">
            <a:extLst>
              <a:ext uri="{FF2B5EF4-FFF2-40B4-BE49-F238E27FC236}">
                <a16:creationId xmlns:a16="http://schemas.microsoft.com/office/drawing/2014/main" id="{F2F0041B-C10A-48C6-BA99-99F857345F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38846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B8D55904-BA4D-4C31-8F4E-593FE1B21BBA}"/>
              </a:ext>
            </a:extLst>
          </p:cNvPr>
          <p:cNvSpPr>
            <a:spLocks noGrp="1"/>
          </p:cNvSpPr>
          <p:nvPr>
            <p:ph type="title"/>
          </p:nvPr>
        </p:nvSpPr>
        <p:spPr/>
        <p:txBody>
          <a:bodyPr/>
          <a:lstStyle/>
          <a:p>
            <a:pPr eaLnBrk="1" hangingPunct="1"/>
            <a:r>
              <a:rPr lang="en-US" altLang="en-US"/>
              <a:t>Estimated World Population</a:t>
            </a:r>
          </a:p>
        </p:txBody>
      </p:sp>
      <p:sp>
        <p:nvSpPr>
          <p:cNvPr id="114691" name="TextBox 3">
            <a:extLst>
              <a:ext uri="{FF2B5EF4-FFF2-40B4-BE49-F238E27FC236}">
                <a16:creationId xmlns:a16="http://schemas.microsoft.com/office/drawing/2014/main" id="{C2586A10-ED90-45C4-A426-64FEEA0A4FC4}"/>
              </a:ext>
            </a:extLst>
          </p:cNvPr>
          <p:cNvSpPr txBox="1">
            <a:spLocks noChangeArrowheads="1"/>
          </p:cNvSpPr>
          <p:nvPr/>
        </p:nvSpPr>
        <p:spPr bwMode="auto">
          <a:xfrm>
            <a:off x="1219200" y="6488113"/>
            <a:ext cx="524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WORLD POPULATION TO 2300 - United Nations</a:t>
            </a:r>
          </a:p>
        </p:txBody>
      </p:sp>
      <p:pic>
        <p:nvPicPr>
          <p:cNvPr id="114692" name="Picture 4">
            <a:extLst>
              <a:ext uri="{FF2B5EF4-FFF2-40B4-BE49-F238E27FC236}">
                <a16:creationId xmlns:a16="http://schemas.microsoft.com/office/drawing/2014/main" id="{52EEBA9A-16BE-4941-A653-6CB5AD37C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6262688"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04F71E9F-2598-4BCE-930B-11BE11A069D2}"/>
              </a:ext>
            </a:extLst>
          </p:cNvPr>
          <p:cNvSpPr>
            <a:spLocks noGrp="1"/>
          </p:cNvSpPr>
          <p:nvPr>
            <p:ph type="title"/>
          </p:nvPr>
        </p:nvSpPr>
        <p:spPr/>
        <p:txBody>
          <a:bodyPr/>
          <a:lstStyle/>
          <a:p>
            <a:r>
              <a:rPr lang="en-US" altLang="en-US"/>
              <a:t>The Risk</a:t>
            </a:r>
          </a:p>
        </p:txBody>
      </p:sp>
      <p:graphicFrame>
        <p:nvGraphicFramePr>
          <p:cNvPr id="4" name="Content Placeholder 3">
            <a:extLst>
              <a:ext uri="{FF2B5EF4-FFF2-40B4-BE49-F238E27FC236}">
                <a16:creationId xmlns:a16="http://schemas.microsoft.com/office/drawing/2014/main" id="{F6FA0E83-3BA7-4EC8-B802-68ADF3102906}"/>
              </a:ext>
            </a:extLst>
          </p:cNvPr>
          <p:cNvGraphicFramePr>
            <a:graphicFrameLocks noGrp="1"/>
          </p:cNvGraphicFramePr>
          <p:nvPr>
            <p:ph idx="1"/>
          </p:nvPr>
        </p:nvGraphicFramePr>
        <p:xfrm>
          <a:off x="1066800" y="1371600"/>
          <a:ext cx="7924800" cy="3932238"/>
        </p:xfrm>
        <a:graphic>
          <a:graphicData uri="http://schemas.openxmlformats.org/drawingml/2006/table">
            <a:tbl>
              <a:tblPr firstRow="1" bandRow="1">
                <a:tableStyleId>{00A15C55-8517-42AA-B614-E9B94910E393}</a:tableStyleId>
              </a:tblPr>
              <a:tblGrid>
                <a:gridCol w="21336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96272">
                <a:tc>
                  <a:txBody>
                    <a:bodyPr/>
                    <a:lstStyle/>
                    <a:p>
                      <a:endParaRPr lang="en-US" sz="2000" dirty="0"/>
                    </a:p>
                  </a:txBody>
                  <a:tcPr marT="45724" marB="45724"/>
                </a:tc>
                <a:tc>
                  <a:txBody>
                    <a:bodyPr/>
                    <a:lstStyle/>
                    <a:p>
                      <a:r>
                        <a:rPr lang="en-US" sz="2000" dirty="0"/>
                        <a:t>Do Nothing</a:t>
                      </a:r>
                    </a:p>
                  </a:txBody>
                  <a:tcPr marT="45724" marB="45724"/>
                </a:tc>
                <a:tc>
                  <a:txBody>
                    <a:bodyPr/>
                    <a:lstStyle/>
                    <a:p>
                      <a:r>
                        <a:rPr lang="en-US" sz="2000" dirty="0"/>
                        <a:t>Take Action</a:t>
                      </a:r>
                    </a:p>
                  </a:txBody>
                  <a:tcPr marT="45724" marB="45724"/>
                </a:tc>
                <a:extLst>
                  <a:ext uri="{0D108BD9-81ED-4DB2-BD59-A6C34878D82A}">
                    <a16:rowId xmlns:a16="http://schemas.microsoft.com/office/drawing/2014/main" val="10000"/>
                  </a:ext>
                </a:extLst>
              </a:tr>
              <a:tr h="1005921">
                <a:tc>
                  <a:txBody>
                    <a:bodyPr/>
                    <a:lstStyle/>
                    <a:p>
                      <a:r>
                        <a:rPr lang="en-US" sz="2000" dirty="0"/>
                        <a:t>Global Change is not happening</a:t>
                      </a:r>
                    </a:p>
                  </a:txBody>
                  <a:tcPr marT="45724" marB="45724"/>
                </a:tc>
                <a:tc>
                  <a:txBody>
                    <a:bodyPr/>
                    <a:lstStyle/>
                    <a:p>
                      <a:r>
                        <a:rPr lang="en-US" sz="2000" dirty="0"/>
                        <a:t>No effect</a:t>
                      </a:r>
                    </a:p>
                  </a:txBody>
                  <a:tcPr marT="45724" marB="45724"/>
                </a:tc>
                <a:tc>
                  <a:txBody>
                    <a:bodyPr/>
                    <a:lstStyle/>
                    <a:p>
                      <a:r>
                        <a:rPr lang="en-US" sz="2000" dirty="0"/>
                        <a:t>Cleaner</a:t>
                      </a:r>
                      <a:r>
                        <a:rPr lang="en-US" sz="2000" baseline="0" dirty="0"/>
                        <a:t> environment for everyone</a:t>
                      </a:r>
                    </a:p>
                    <a:p>
                      <a:r>
                        <a:rPr lang="en-US" sz="2000" baseline="0" dirty="0"/>
                        <a:t>Economic impacts?</a:t>
                      </a:r>
                      <a:endParaRPr lang="en-US" sz="2000" dirty="0"/>
                    </a:p>
                  </a:txBody>
                  <a:tcPr marT="45724" marB="45724"/>
                </a:tc>
                <a:extLst>
                  <a:ext uri="{0D108BD9-81ED-4DB2-BD59-A6C34878D82A}">
                    <a16:rowId xmlns:a16="http://schemas.microsoft.com/office/drawing/2014/main" val="10001"/>
                  </a:ext>
                </a:extLst>
              </a:tr>
              <a:tr h="2530045">
                <a:tc>
                  <a:txBody>
                    <a:bodyPr/>
                    <a:lstStyle/>
                    <a:p>
                      <a:r>
                        <a:rPr lang="en-US" sz="2000" dirty="0"/>
                        <a:t>Global Change</a:t>
                      </a:r>
                      <a:r>
                        <a:rPr lang="en-US" sz="2000" baseline="0" dirty="0"/>
                        <a:t> is happening</a:t>
                      </a:r>
                      <a:endParaRPr lang="en-US" sz="2000" dirty="0"/>
                    </a:p>
                  </a:txBody>
                  <a:tcPr marT="45724" marB="45724"/>
                </a:tc>
                <a:tc>
                  <a:txBody>
                    <a:bodyPr/>
                    <a:lstStyle/>
                    <a:p>
                      <a:r>
                        <a:rPr lang="en-US" sz="2000" dirty="0"/>
                        <a:t>Billions</a:t>
                      </a:r>
                      <a:r>
                        <a:rPr lang="en-US" sz="2000" baseline="0" dirty="0"/>
                        <a:t> starve</a:t>
                      </a:r>
                    </a:p>
                    <a:p>
                      <a:r>
                        <a:rPr lang="en-US" sz="2000" baseline="0" dirty="0"/>
                        <a:t>Most major cities have to move</a:t>
                      </a:r>
                    </a:p>
                    <a:p>
                      <a:r>
                        <a:rPr lang="en-US" sz="2000" baseline="0" dirty="0"/>
                        <a:t>Island cultures relocated</a:t>
                      </a:r>
                    </a:p>
                    <a:p>
                      <a:r>
                        <a:rPr lang="en-US" sz="2000" baseline="0" dirty="0"/>
                        <a:t>Low-lying countries inundated</a:t>
                      </a:r>
                    </a:p>
                    <a:p>
                      <a:r>
                        <a:rPr lang="en-US" sz="2000" baseline="0" dirty="0"/>
                        <a:t>20-50% species lost</a:t>
                      </a:r>
                      <a:endParaRPr lang="en-US" sz="2000" dirty="0"/>
                    </a:p>
                  </a:txBody>
                  <a:tcPr marT="45724" marB="45724"/>
                </a:tc>
                <a:tc>
                  <a:txBody>
                    <a:bodyPr/>
                    <a:lstStyle/>
                    <a:p>
                      <a:r>
                        <a:rPr lang="en-US" sz="2000" dirty="0"/>
                        <a:t>Less starve</a:t>
                      </a:r>
                    </a:p>
                    <a:p>
                      <a:r>
                        <a:rPr lang="en-US" sz="2000" dirty="0"/>
                        <a:t>Less impact on cities</a:t>
                      </a:r>
                    </a:p>
                    <a:p>
                      <a:r>
                        <a:rPr lang="en-US" sz="2000" dirty="0"/>
                        <a:t>Less impact on island</a:t>
                      </a:r>
                      <a:r>
                        <a:rPr lang="en-US" sz="2000" baseline="0" dirty="0"/>
                        <a:t> cultures</a:t>
                      </a:r>
                    </a:p>
                    <a:p>
                      <a:r>
                        <a:rPr lang="en-US" sz="2000" baseline="0" dirty="0"/>
                        <a:t>Less impact on low-lying countries</a:t>
                      </a:r>
                    </a:p>
                    <a:p>
                      <a:r>
                        <a:rPr lang="en-US" sz="2000" baseline="0" dirty="0"/>
                        <a:t>Less species loss</a:t>
                      </a:r>
                      <a:endParaRPr lang="en-US" sz="2000" dirty="0"/>
                    </a:p>
                  </a:txBody>
                  <a:tcPr marT="45724" marB="45724"/>
                </a:tc>
                <a:extLst>
                  <a:ext uri="{0D108BD9-81ED-4DB2-BD59-A6C34878D82A}">
                    <a16:rowId xmlns:a16="http://schemas.microsoft.com/office/drawing/2014/main" val="10002"/>
                  </a:ext>
                </a:extLst>
              </a:tr>
            </a:tbl>
          </a:graphicData>
        </a:graphic>
      </p:graphicFrame>
      <p:sp>
        <p:nvSpPr>
          <p:cNvPr id="116757" name="TextBox 1">
            <a:extLst>
              <a:ext uri="{FF2B5EF4-FFF2-40B4-BE49-F238E27FC236}">
                <a16:creationId xmlns:a16="http://schemas.microsoft.com/office/drawing/2014/main" id="{F35DC473-45E1-4106-8521-2E7309C0D2C7}"/>
              </a:ext>
            </a:extLst>
          </p:cNvPr>
          <p:cNvSpPr txBox="1">
            <a:spLocks noChangeArrowheads="1"/>
          </p:cNvSpPr>
          <p:nvPr/>
        </p:nvSpPr>
        <p:spPr bwMode="auto">
          <a:xfrm>
            <a:off x="1219200" y="57150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Adapted from YouTube video: The most terrifying video you'll ever see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9B47C8-A73C-4086-B478-C378A67A071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8787" name="Picture 1">
            <a:extLst>
              <a:ext uri="{FF2B5EF4-FFF2-40B4-BE49-F238E27FC236}">
                <a16:creationId xmlns:a16="http://schemas.microsoft.com/office/drawing/2014/main" id="{DF3AF31D-6FD8-4BEC-9808-B79BC8DAEA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08208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2">
            <a:extLst>
              <a:ext uri="{FF2B5EF4-FFF2-40B4-BE49-F238E27FC236}">
                <a16:creationId xmlns:a16="http://schemas.microsoft.com/office/drawing/2014/main" id="{26E2C077-F40F-465D-AAFB-73913401F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5626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Box 3">
            <a:extLst>
              <a:ext uri="{FF2B5EF4-FFF2-40B4-BE49-F238E27FC236}">
                <a16:creationId xmlns:a16="http://schemas.microsoft.com/office/drawing/2014/main" id="{2A4010E0-A10D-420C-8EBB-6BFA7DC7C9F1}"/>
              </a:ext>
            </a:extLst>
          </p:cNvPr>
          <p:cNvSpPr txBox="1">
            <a:spLocks noChangeArrowheads="1"/>
          </p:cNvSpPr>
          <p:nvPr/>
        </p:nvSpPr>
        <p:spPr bwMode="auto">
          <a:xfrm>
            <a:off x="609600" y="0"/>
            <a:ext cx="302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http://unit8juliahalexisp10.wikispaces.com</a:t>
            </a:r>
          </a:p>
        </p:txBody>
      </p:sp>
      <p:sp>
        <p:nvSpPr>
          <p:cNvPr id="118790" name="TextBox 1">
            <a:extLst>
              <a:ext uri="{FF2B5EF4-FFF2-40B4-BE49-F238E27FC236}">
                <a16:creationId xmlns:a16="http://schemas.microsoft.com/office/drawing/2014/main" id="{D437FF5F-68A4-48E9-89C8-E460C093BC7D}"/>
              </a:ext>
            </a:extLst>
          </p:cNvPr>
          <p:cNvSpPr txBox="1">
            <a:spLocks noChangeArrowheads="1"/>
          </p:cNvSpPr>
          <p:nvPr/>
        </p:nvSpPr>
        <p:spPr bwMode="auto">
          <a:xfrm>
            <a:off x="914400" y="533400"/>
            <a:ext cx="244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Korean War</a:t>
            </a:r>
          </a:p>
          <a:p>
            <a:pPr algn="r">
              <a:spcBef>
                <a:spcPct val="0"/>
              </a:spcBef>
              <a:buFontTx/>
              <a:buNone/>
            </a:pPr>
            <a:r>
              <a:rPr lang="en-US" altLang="en-US" sz="1800"/>
              <a:t>1 Million People Killed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E55AA-DAE6-4C24-8E92-F794554D1BE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9811" name="Title 1">
            <a:extLst>
              <a:ext uri="{FF2B5EF4-FFF2-40B4-BE49-F238E27FC236}">
                <a16:creationId xmlns:a16="http://schemas.microsoft.com/office/drawing/2014/main" id="{98DB7ACB-314B-4402-AADE-4B36D1456DAC}"/>
              </a:ext>
            </a:extLst>
          </p:cNvPr>
          <p:cNvSpPr>
            <a:spLocks noGrp="1"/>
          </p:cNvSpPr>
          <p:nvPr>
            <p:ph type="title"/>
          </p:nvPr>
        </p:nvSpPr>
        <p:spPr>
          <a:xfrm>
            <a:off x="228600" y="0"/>
            <a:ext cx="8763000" cy="1143000"/>
          </a:xfrm>
        </p:spPr>
        <p:txBody>
          <a:bodyPr/>
          <a:lstStyle/>
          <a:p>
            <a:r>
              <a:rPr lang="en-US" altLang="en-US" sz="4000"/>
              <a:t>What does this have to do with GIS?</a:t>
            </a:r>
          </a:p>
        </p:txBody>
      </p:sp>
      <p:pic>
        <p:nvPicPr>
          <p:cNvPr id="119812" name="Picture 2">
            <a:extLst>
              <a:ext uri="{FF2B5EF4-FFF2-40B4-BE49-F238E27FC236}">
                <a16:creationId xmlns:a16="http://schemas.microsoft.com/office/drawing/2014/main" id="{BFEE37C3-6E94-43D7-9BD1-BCA567381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4958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3">
            <a:extLst>
              <a:ext uri="{FF2B5EF4-FFF2-40B4-BE49-F238E27FC236}">
                <a16:creationId xmlns:a16="http://schemas.microsoft.com/office/drawing/2014/main" id="{77FF2111-D175-462C-99D5-62EC05C7C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73275"/>
            <a:ext cx="441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4" name="TextBox 3">
            <a:extLst>
              <a:ext uri="{FF2B5EF4-FFF2-40B4-BE49-F238E27FC236}">
                <a16:creationId xmlns:a16="http://schemas.microsoft.com/office/drawing/2014/main" id="{D5FF8F54-ECE2-4E42-9DE3-A06EF18410C1}"/>
              </a:ext>
            </a:extLst>
          </p:cNvPr>
          <p:cNvSpPr txBox="1">
            <a:spLocks noChangeArrowheads="1"/>
          </p:cNvSpPr>
          <p:nvPr/>
        </p:nvSpPr>
        <p:spPr bwMode="auto">
          <a:xfrm>
            <a:off x="0" y="54610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sp>
        <p:nvSpPr>
          <p:cNvPr id="119815" name="TextBox 4">
            <a:extLst>
              <a:ext uri="{FF2B5EF4-FFF2-40B4-BE49-F238E27FC236}">
                <a16:creationId xmlns:a16="http://schemas.microsoft.com/office/drawing/2014/main" id="{E3514297-A467-48D0-A8B2-86F5FAD24D00}"/>
              </a:ext>
            </a:extLst>
          </p:cNvPr>
          <p:cNvSpPr txBox="1">
            <a:spLocks noChangeArrowheads="1"/>
          </p:cNvSpPr>
          <p:nvPr/>
        </p:nvSpPr>
        <p:spPr bwMode="auto">
          <a:xfrm>
            <a:off x="7959725" y="649287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Wikipedia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BF2584-F5D6-4932-A4B9-2696AAB6549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20835" name="Picture 2">
            <a:extLst>
              <a:ext uri="{FF2B5EF4-FFF2-40B4-BE49-F238E27FC236}">
                <a16:creationId xmlns:a16="http://schemas.microsoft.com/office/drawing/2014/main" id="{FD398DF7-3AFB-4CA3-860B-3DBA1897D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5200"/>
            <a:ext cx="88392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6" name="Title 1">
            <a:extLst>
              <a:ext uri="{FF2B5EF4-FFF2-40B4-BE49-F238E27FC236}">
                <a16:creationId xmlns:a16="http://schemas.microsoft.com/office/drawing/2014/main" id="{986AADCB-E9CA-49D1-B823-54650FB56572}"/>
              </a:ext>
            </a:extLst>
          </p:cNvPr>
          <p:cNvSpPr>
            <a:spLocks noGrp="1"/>
          </p:cNvSpPr>
          <p:nvPr>
            <p:ph type="title"/>
          </p:nvPr>
        </p:nvSpPr>
        <p:spPr/>
        <p:txBody>
          <a:bodyPr/>
          <a:lstStyle/>
          <a:p>
            <a:r>
              <a:rPr lang="en-US" altLang="en-US"/>
              <a:t>US Renewable Energy</a:t>
            </a:r>
          </a:p>
        </p:txBody>
      </p:sp>
      <p:sp>
        <p:nvSpPr>
          <p:cNvPr id="120837" name="Rectangle 3">
            <a:extLst>
              <a:ext uri="{FF2B5EF4-FFF2-40B4-BE49-F238E27FC236}">
                <a16:creationId xmlns:a16="http://schemas.microsoft.com/office/drawing/2014/main" id="{75CBF388-7670-420D-9BA6-912ED9CABE02}"/>
              </a:ext>
            </a:extLst>
          </p:cNvPr>
          <p:cNvSpPr>
            <a:spLocks noChangeArrowheads="1"/>
          </p:cNvSpPr>
          <p:nvPr/>
        </p:nvSpPr>
        <p:spPr bwMode="auto">
          <a:xfrm>
            <a:off x="0" y="6538913"/>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http://thinkprogress.org/climate/2011/11/03/360531/getting-clean-energy-economy-facts/?mobile=nc</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92E6C4AE-0B67-47B9-8D2E-7E5815D1186C}"/>
              </a:ext>
            </a:extLst>
          </p:cNvPr>
          <p:cNvSpPr>
            <a:spLocks noGrp="1"/>
          </p:cNvSpPr>
          <p:nvPr>
            <p:ph type="title"/>
          </p:nvPr>
        </p:nvSpPr>
        <p:spPr/>
        <p:txBody>
          <a:bodyPr/>
          <a:lstStyle/>
          <a:p>
            <a:endParaRPr lang="en-US" altLang="en-US"/>
          </a:p>
        </p:txBody>
      </p:sp>
      <p:sp>
        <p:nvSpPr>
          <p:cNvPr id="121859" name="Content Placeholder 2">
            <a:extLst>
              <a:ext uri="{FF2B5EF4-FFF2-40B4-BE49-F238E27FC236}">
                <a16:creationId xmlns:a16="http://schemas.microsoft.com/office/drawing/2014/main" id="{9062223D-9362-421B-96AB-AD58DDF1C1BB}"/>
              </a:ext>
            </a:extLst>
          </p:cNvPr>
          <p:cNvSpPr>
            <a:spLocks noGrp="1"/>
          </p:cNvSpPr>
          <p:nvPr>
            <p:ph idx="1"/>
          </p:nvPr>
        </p:nvSpPr>
        <p:spPr/>
        <p:txBody>
          <a:bodyPr/>
          <a:lstStyle/>
          <a:p>
            <a:r>
              <a:rPr lang="en-US" altLang="en-US">
                <a:hlinkClick r:id="rId2"/>
              </a:rPr>
              <a:t>Renewables are now cheaper than fossil fuels (including nuclear)</a:t>
            </a:r>
            <a:endParaRPr lang="en-US"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70137252-517B-4FCD-AD86-B9059D16C398}"/>
              </a:ext>
            </a:extLst>
          </p:cNvPr>
          <p:cNvSpPr>
            <a:spLocks noGrp="1"/>
          </p:cNvSpPr>
          <p:nvPr>
            <p:ph type="title"/>
          </p:nvPr>
        </p:nvSpPr>
        <p:spPr/>
        <p:txBody>
          <a:bodyPr/>
          <a:lstStyle/>
          <a:p>
            <a:r>
              <a:rPr lang="en-US" altLang="en-US"/>
              <a:t>Solar Engery</a:t>
            </a:r>
          </a:p>
        </p:txBody>
      </p:sp>
      <p:pic>
        <p:nvPicPr>
          <p:cNvPr id="122883" name="Picture 2">
            <a:extLst>
              <a:ext uri="{FF2B5EF4-FFF2-40B4-BE49-F238E27FC236}">
                <a16:creationId xmlns:a16="http://schemas.microsoft.com/office/drawing/2014/main" id="{B57DBE28-0FD4-409E-ABE3-D7CEEBC6F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219200"/>
            <a:ext cx="8689975" cy="48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TextBox 3">
            <a:extLst>
              <a:ext uri="{FF2B5EF4-FFF2-40B4-BE49-F238E27FC236}">
                <a16:creationId xmlns:a16="http://schemas.microsoft.com/office/drawing/2014/main" id="{20CAF4E0-704F-4DC0-8D9F-234AD7357026}"/>
              </a:ext>
            </a:extLst>
          </p:cNvPr>
          <p:cNvSpPr txBox="1">
            <a:spLocks noChangeArrowheads="1"/>
          </p:cNvSpPr>
          <p:nvPr/>
        </p:nvSpPr>
        <p:spPr bwMode="auto">
          <a:xfrm>
            <a:off x="5295900" y="6488113"/>
            <a:ext cx="384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http://www.exploregreenenergy.com</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736CA3A2-D9AB-436F-8F8C-2FAC56F56534}"/>
              </a:ext>
            </a:extLst>
          </p:cNvPr>
          <p:cNvSpPr>
            <a:spLocks noGrp="1"/>
          </p:cNvSpPr>
          <p:nvPr>
            <p:ph type="title"/>
          </p:nvPr>
        </p:nvSpPr>
        <p:spPr/>
        <p:txBody>
          <a:bodyPr/>
          <a:lstStyle/>
          <a:p>
            <a:r>
              <a:rPr lang="en-US" altLang="en-US"/>
              <a:t>Mean Annual Wind Speed</a:t>
            </a:r>
          </a:p>
        </p:txBody>
      </p:sp>
      <p:pic>
        <p:nvPicPr>
          <p:cNvPr id="123907" name="Picture 2">
            <a:extLst>
              <a:ext uri="{FF2B5EF4-FFF2-40B4-BE49-F238E27FC236}">
                <a16:creationId xmlns:a16="http://schemas.microsoft.com/office/drawing/2014/main" id="{06296F4D-EE17-4C1A-9DA9-DCE715CC4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2025"/>
            <a:ext cx="7391400" cy="5557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8" name="TextBox 3">
            <a:extLst>
              <a:ext uri="{FF2B5EF4-FFF2-40B4-BE49-F238E27FC236}">
                <a16:creationId xmlns:a16="http://schemas.microsoft.com/office/drawing/2014/main" id="{CCF50137-0CA0-4C29-9DA4-44A3B30EB5F9}"/>
              </a:ext>
            </a:extLst>
          </p:cNvPr>
          <p:cNvSpPr txBox="1">
            <a:spLocks noChangeArrowheads="1"/>
          </p:cNvSpPr>
          <p:nvPr/>
        </p:nvSpPr>
        <p:spPr bwMode="auto">
          <a:xfrm>
            <a:off x="3135313" y="6488113"/>
            <a:ext cx="600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http://myweb.unomaha.edu/~gpagett/CartGIS/gallery.htm</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93C420C2-9D65-4538-9541-BCCF6653395A}"/>
              </a:ext>
            </a:extLst>
          </p:cNvPr>
          <p:cNvSpPr>
            <a:spLocks noGrp="1"/>
          </p:cNvSpPr>
          <p:nvPr>
            <p:ph type="title"/>
          </p:nvPr>
        </p:nvSpPr>
        <p:spPr/>
        <p:txBody>
          <a:bodyPr/>
          <a:lstStyle/>
          <a:p>
            <a:r>
              <a:rPr lang="en-US" altLang="en-US"/>
              <a:t>Geothermal</a:t>
            </a:r>
          </a:p>
        </p:txBody>
      </p:sp>
      <p:pic>
        <p:nvPicPr>
          <p:cNvPr id="124931" name="Picture 2">
            <a:extLst>
              <a:ext uri="{FF2B5EF4-FFF2-40B4-BE49-F238E27FC236}">
                <a16:creationId xmlns:a16="http://schemas.microsoft.com/office/drawing/2014/main" id="{7C580359-438E-4CF1-B8D9-0451F38A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7067550"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81D94-60FB-48AA-AD07-96F6E3628CD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26" name="Picture 2" descr="The Roman Empire, explained in 40 maps - Vox">
            <a:extLst>
              <a:ext uri="{FF2B5EF4-FFF2-40B4-BE49-F238E27FC236}">
                <a16:creationId xmlns:a16="http://schemas.microsoft.com/office/drawing/2014/main" id="{6146DAA4-A261-229A-D3B8-D0F52B414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1B08054-27E8-F476-0A06-D7200D76CFFD}"/>
              </a:ext>
            </a:extLst>
          </p:cNvPr>
          <p:cNvSpPr txBox="1"/>
          <p:nvPr/>
        </p:nvSpPr>
        <p:spPr>
          <a:xfrm>
            <a:off x="-32657" y="6596390"/>
            <a:ext cx="5604419" cy="261610"/>
          </a:xfrm>
          <a:prstGeom prst="rect">
            <a:avLst/>
          </a:prstGeom>
          <a:noFill/>
        </p:spPr>
        <p:txBody>
          <a:bodyPr wrap="none" rtlCol="0">
            <a:spAutoFit/>
          </a:bodyPr>
          <a:lstStyle/>
          <a:p>
            <a:r>
              <a:rPr lang="en-US" sz="1100" dirty="0"/>
              <a:t>https://www.vox.com/world/2018/6/19/17469176/roman-empire-maps-history-explained</a:t>
            </a:r>
          </a:p>
        </p:txBody>
      </p:sp>
    </p:spTree>
    <p:extLst>
      <p:ext uri="{BB962C8B-B14F-4D97-AF65-F5344CB8AC3E}">
        <p14:creationId xmlns:p14="http://schemas.microsoft.com/office/powerpoint/2010/main" val="4165842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D039DE37-4984-4552-9079-49D84C8BBBCD}"/>
              </a:ext>
            </a:extLst>
          </p:cNvPr>
          <p:cNvSpPr>
            <a:spLocks noGrp="1"/>
          </p:cNvSpPr>
          <p:nvPr>
            <p:ph type="title"/>
          </p:nvPr>
        </p:nvSpPr>
        <p:spPr/>
        <p:txBody>
          <a:bodyPr/>
          <a:lstStyle/>
          <a:p>
            <a:r>
              <a:rPr lang="en-US" altLang="en-US"/>
              <a:t>Biofuel</a:t>
            </a:r>
          </a:p>
        </p:txBody>
      </p:sp>
      <p:pic>
        <p:nvPicPr>
          <p:cNvPr id="125955" name="Picture 2">
            <a:extLst>
              <a:ext uri="{FF2B5EF4-FFF2-40B4-BE49-F238E27FC236}">
                <a16:creationId xmlns:a16="http://schemas.microsoft.com/office/drawing/2014/main" id="{F0452F07-9C36-4467-82A7-1B86C7F82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391400" cy="559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F7D8E043-E36D-45F2-8706-6006D3658ED8}"/>
              </a:ext>
            </a:extLst>
          </p:cNvPr>
          <p:cNvSpPr>
            <a:spLocks noGrp="1"/>
          </p:cNvSpPr>
          <p:nvPr>
            <p:ph type="title"/>
          </p:nvPr>
        </p:nvSpPr>
        <p:spPr/>
        <p:txBody>
          <a:bodyPr/>
          <a:lstStyle/>
          <a:p>
            <a:pPr eaLnBrk="1" hangingPunct="1"/>
            <a:r>
              <a:rPr lang="en-US" altLang="en-US"/>
              <a:t>Food Production in Increasing</a:t>
            </a:r>
          </a:p>
        </p:txBody>
      </p:sp>
      <p:pic>
        <p:nvPicPr>
          <p:cNvPr id="126979" name="Picture 3">
            <a:extLst>
              <a:ext uri="{FF2B5EF4-FFF2-40B4-BE49-F238E27FC236}">
                <a16:creationId xmlns:a16="http://schemas.microsoft.com/office/drawing/2014/main" id="{DC4CF8E2-D1B2-488B-831D-BE30C565E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7131050"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E9D5D57E-F1E6-4FFB-A364-84D244EE5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93713"/>
            <a:ext cx="6534150" cy="597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7" name="Title 1">
            <a:extLst>
              <a:ext uri="{FF2B5EF4-FFF2-40B4-BE49-F238E27FC236}">
                <a16:creationId xmlns:a16="http://schemas.microsoft.com/office/drawing/2014/main" id="{4350BBFF-1B4D-43F9-B606-734C314BF9D8}"/>
              </a:ext>
            </a:extLst>
          </p:cNvPr>
          <p:cNvSpPr>
            <a:spLocks noGrp="1"/>
          </p:cNvSpPr>
          <p:nvPr>
            <p:ph type="title"/>
          </p:nvPr>
        </p:nvSpPr>
        <p:spPr/>
        <p:txBody>
          <a:bodyPr/>
          <a:lstStyle/>
          <a:p>
            <a:r>
              <a:rPr lang="en-US" altLang="en-US"/>
              <a:t>Greenhouse Gasses</a:t>
            </a:r>
          </a:p>
        </p:txBody>
      </p:sp>
      <p:sp>
        <p:nvSpPr>
          <p:cNvPr id="129028" name="Rectangle 3">
            <a:extLst>
              <a:ext uri="{FF2B5EF4-FFF2-40B4-BE49-F238E27FC236}">
                <a16:creationId xmlns:a16="http://schemas.microsoft.com/office/drawing/2014/main" id="{8B12FB37-3560-43F0-83AA-007A835D5101}"/>
              </a:ext>
            </a:extLst>
          </p:cNvPr>
          <p:cNvSpPr>
            <a:spLocks noChangeArrowheads="1"/>
          </p:cNvSpPr>
          <p:nvPr/>
        </p:nvSpPr>
        <p:spPr bwMode="auto">
          <a:xfrm>
            <a:off x="3886200" y="647065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http://interculturalclimateaction.wordpress.com</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0F0F919E-7536-48AF-B27B-A6EE0E26F9A1}"/>
              </a:ext>
            </a:extLst>
          </p:cNvPr>
          <p:cNvSpPr>
            <a:spLocks noGrp="1"/>
          </p:cNvSpPr>
          <p:nvPr>
            <p:ph type="title"/>
          </p:nvPr>
        </p:nvSpPr>
        <p:spPr/>
        <p:txBody>
          <a:bodyPr/>
          <a:lstStyle/>
          <a:p>
            <a:pPr eaLnBrk="1" hangingPunct="1"/>
            <a:r>
              <a:rPr lang="en-US" altLang="en-US"/>
              <a:t>Carbon Dioxide Output</a:t>
            </a:r>
          </a:p>
        </p:txBody>
      </p:sp>
      <p:sp>
        <p:nvSpPr>
          <p:cNvPr id="130051" name="TextBox 3">
            <a:extLst>
              <a:ext uri="{FF2B5EF4-FFF2-40B4-BE49-F238E27FC236}">
                <a16:creationId xmlns:a16="http://schemas.microsoft.com/office/drawing/2014/main" id="{7866B230-6FF4-448D-B67A-DA133A52DBFC}"/>
              </a:ext>
            </a:extLst>
          </p:cNvPr>
          <p:cNvSpPr txBox="1">
            <a:spLocks noChangeArrowheads="1"/>
          </p:cNvSpPr>
          <p:nvPr/>
        </p:nvSpPr>
        <p:spPr bwMode="auto">
          <a:xfrm>
            <a:off x="1371600" y="6400800"/>
            <a:ext cx="235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sz="1800"/>
              <a:t>U.S. Dept. Of Energy</a:t>
            </a:r>
            <a:endParaRPr lang="en-US" altLang="en-US" sz="1800"/>
          </a:p>
        </p:txBody>
      </p:sp>
      <p:pic>
        <p:nvPicPr>
          <p:cNvPr id="130052" name="Picture 2">
            <a:extLst>
              <a:ext uri="{FF2B5EF4-FFF2-40B4-BE49-F238E27FC236}">
                <a16:creationId xmlns:a16="http://schemas.microsoft.com/office/drawing/2014/main" id="{82BF4264-D900-4F8B-BEBA-B278E3FE0D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9740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225D47CD-39FB-48F0-B045-2F01F6362C7D}"/>
              </a:ext>
            </a:extLst>
          </p:cNvPr>
          <p:cNvSpPr>
            <a:spLocks noGrp="1"/>
          </p:cNvSpPr>
          <p:nvPr>
            <p:ph type="title"/>
          </p:nvPr>
        </p:nvSpPr>
        <p:spPr/>
        <p:txBody>
          <a:bodyPr/>
          <a:lstStyle/>
          <a:p>
            <a:r>
              <a:rPr lang="en-US" altLang="en-US"/>
              <a:t>Atmospheric CO2</a:t>
            </a:r>
          </a:p>
        </p:txBody>
      </p:sp>
      <p:pic>
        <p:nvPicPr>
          <p:cNvPr id="131075" name="Picture 3">
            <a:extLst>
              <a:ext uri="{FF2B5EF4-FFF2-40B4-BE49-F238E27FC236}">
                <a16:creationId xmlns:a16="http://schemas.microsoft.com/office/drawing/2014/main" id="{AC387869-B58B-457A-95FC-E65B74DD6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736758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F51D43E6-C562-42B7-9E0F-86C533EA90FD}"/>
              </a:ext>
            </a:extLst>
          </p:cNvPr>
          <p:cNvSpPr>
            <a:spLocks noGrp="1"/>
          </p:cNvSpPr>
          <p:nvPr>
            <p:ph type="title"/>
          </p:nvPr>
        </p:nvSpPr>
        <p:spPr/>
        <p:txBody>
          <a:bodyPr/>
          <a:lstStyle/>
          <a:p>
            <a:endParaRPr lang="en-US" altLang="en-US"/>
          </a:p>
        </p:txBody>
      </p:sp>
      <p:sp>
        <p:nvSpPr>
          <p:cNvPr id="132099" name="Content Placeholder 2">
            <a:extLst>
              <a:ext uri="{FF2B5EF4-FFF2-40B4-BE49-F238E27FC236}">
                <a16:creationId xmlns:a16="http://schemas.microsoft.com/office/drawing/2014/main" id="{33B3A91A-C64A-4952-93C7-2C9D19C4A8F4}"/>
              </a:ext>
            </a:extLst>
          </p:cNvPr>
          <p:cNvSpPr>
            <a:spLocks noGrp="1"/>
          </p:cNvSpPr>
          <p:nvPr>
            <p:ph idx="1"/>
          </p:nvPr>
        </p:nvSpPr>
        <p:spPr/>
        <p:txBody>
          <a:bodyPr/>
          <a:lstStyle/>
          <a:p>
            <a:endParaRPr lang="en-US" altLang="en-US"/>
          </a:p>
        </p:txBody>
      </p:sp>
      <p:pic>
        <p:nvPicPr>
          <p:cNvPr id="132100" name="Picture 3">
            <a:extLst>
              <a:ext uri="{FF2B5EF4-FFF2-40B4-BE49-F238E27FC236}">
                <a16:creationId xmlns:a16="http://schemas.microsoft.com/office/drawing/2014/main" id="{5BD26203-8072-413F-A307-0539D6BF06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19638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E3A4B6D9-8C67-4618-A6BB-C5547CB2435F}"/>
              </a:ext>
            </a:extLst>
          </p:cNvPr>
          <p:cNvSpPr>
            <a:spLocks noGrp="1"/>
          </p:cNvSpPr>
          <p:nvPr>
            <p:ph type="title"/>
          </p:nvPr>
        </p:nvSpPr>
        <p:spPr/>
        <p:txBody>
          <a:bodyPr/>
          <a:lstStyle/>
          <a:p>
            <a:r>
              <a:rPr lang="en-US" altLang="en-US"/>
              <a:t>Fertility Rate: 1970</a:t>
            </a:r>
          </a:p>
        </p:txBody>
      </p:sp>
      <p:sp>
        <p:nvSpPr>
          <p:cNvPr id="133123" name="Content Placeholder 2">
            <a:extLst>
              <a:ext uri="{FF2B5EF4-FFF2-40B4-BE49-F238E27FC236}">
                <a16:creationId xmlns:a16="http://schemas.microsoft.com/office/drawing/2014/main" id="{5A39E632-58E3-4121-918D-EABEED96D397}"/>
              </a:ext>
            </a:extLst>
          </p:cNvPr>
          <p:cNvSpPr>
            <a:spLocks noGrp="1"/>
          </p:cNvSpPr>
          <p:nvPr>
            <p:ph idx="1"/>
          </p:nvPr>
        </p:nvSpPr>
        <p:spPr/>
        <p:txBody>
          <a:bodyPr/>
          <a:lstStyle/>
          <a:p>
            <a:endParaRPr lang="en-US" altLang="en-US"/>
          </a:p>
        </p:txBody>
      </p:sp>
      <p:pic>
        <p:nvPicPr>
          <p:cNvPr id="133124" name="Picture 3">
            <a:extLst>
              <a:ext uri="{FF2B5EF4-FFF2-40B4-BE49-F238E27FC236}">
                <a16:creationId xmlns:a16="http://schemas.microsoft.com/office/drawing/2014/main" id="{E4CB56D5-DE7D-48DC-8802-7C2FF7834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219200"/>
            <a:ext cx="8894762"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5" name="TextBox 3">
            <a:extLst>
              <a:ext uri="{FF2B5EF4-FFF2-40B4-BE49-F238E27FC236}">
                <a16:creationId xmlns:a16="http://schemas.microsoft.com/office/drawing/2014/main" id="{7A174D1A-F688-4E78-A6B5-3597E99675B7}"/>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7D912A-6983-412F-AD1D-A48522DD8AC4}"/>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5171" name="Title 1">
            <a:extLst>
              <a:ext uri="{FF2B5EF4-FFF2-40B4-BE49-F238E27FC236}">
                <a16:creationId xmlns:a16="http://schemas.microsoft.com/office/drawing/2014/main" id="{D3B1F5AF-8CD2-43EB-B6FA-AF1E80C3DBB6}"/>
              </a:ext>
            </a:extLst>
          </p:cNvPr>
          <p:cNvSpPr>
            <a:spLocks noGrp="1"/>
          </p:cNvSpPr>
          <p:nvPr>
            <p:ph type="title"/>
          </p:nvPr>
        </p:nvSpPr>
        <p:spPr/>
        <p:txBody>
          <a:bodyPr/>
          <a:lstStyle/>
          <a:p>
            <a:endParaRPr lang="en-US" altLang="en-US"/>
          </a:p>
        </p:txBody>
      </p:sp>
      <p:pic>
        <p:nvPicPr>
          <p:cNvPr id="135172" name="Picture 2">
            <a:extLst>
              <a:ext uri="{FF2B5EF4-FFF2-40B4-BE49-F238E27FC236}">
                <a16:creationId xmlns:a16="http://schemas.microsoft.com/office/drawing/2014/main" id="{703C0DD8-D4AD-4BCC-8D03-FB18F0773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28125"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3" name="TextBox 3">
            <a:extLst>
              <a:ext uri="{FF2B5EF4-FFF2-40B4-BE49-F238E27FC236}">
                <a16:creationId xmlns:a16="http://schemas.microsoft.com/office/drawing/2014/main" id="{FBEE26FB-D190-4E9F-B8EB-42A717A7AFEE}"/>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520BB6D0-B9DE-40AA-81C0-CBD157CF9C48}"/>
              </a:ext>
            </a:extLst>
          </p:cNvPr>
          <p:cNvSpPr>
            <a:spLocks noGrp="1"/>
          </p:cNvSpPr>
          <p:nvPr>
            <p:ph type="title"/>
          </p:nvPr>
        </p:nvSpPr>
        <p:spPr/>
        <p:txBody>
          <a:bodyPr/>
          <a:lstStyle/>
          <a:p>
            <a:r>
              <a:rPr lang="en-US" altLang="en-US"/>
              <a:t>Solar in the US</a:t>
            </a:r>
          </a:p>
        </p:txBody>
      </p:sp>
      <p:pic>
        <p:nvPicPr>
          <p:cNvPr id="136195" name="Picture 2">
            <a:extLst>
              <a:ext uri="{FF2B5EF4-FFF2-40B4-BE49-F238E27FC236}">
                <a16:creationId xmlns:a16="http://schemas.microsoft.com/office/drawing/2014/main" id="{43460739-93ED-4693-8A0C-F71290CD2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7586663"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F9DAF61A-C5C9-4AC4-94F2-5A62FA5FDEB0}"/>
              </a:ext>
            </a:extLst>
          </p:cNvPr>
          <p:cNvSpPr>
            <a:spLocks noGrp="1"/>
          </p:cNvSpPr>
          <p:nvPr>
            <p:ph type="title"/>
          </p:nvPr>
        </p:nvSpPr>
        <p:spPr/>
        <p:txBody>
          <a:bodyPr/>
          <a:lstStyle/>
          <a:p>
            <a:pPr eaLnBrk="1" hangingPunct="1"/>
            <a:r>
              <a:rPr lang="en-US" altLang="en-US"/>
              <a:t>Peak Oil?</a:t>
            </a:r>
          </a:p>
        </p:txBody>
      </p:sp>
      <p:pic>
        <p:nvPicPr>
          <p:cNvPr id="137219" name="Picture 3">
            <a:extLst>
              <a:ext uri="{FF2B5EF4-FFF2-40B4-BE49-F238E27FC236}">
                <a16:creationId xmlns:a16="http://schemas.microsoft.com/office/drawing/2014/main" id="{CE41F033-B0C5-4D8F-AD84-418D14395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4580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20" name="TextBox 2">
            <a:extLst>
              <a:ext uri="{FF2B5EF4-FFF2-40B4-BE49-F238E27FC236}">
                <a16:creationId xmlns:a16="http://schemas.microsoft.com/office/drawing/2014/main" id="{D615694A-F9DB-491F-A067-8EA14A3B45D2}"/>
              </a:ext>
            </a:extLst>
          </p:cNvPr>
          <p:cNvSpPr txBox="1">
            <a:spLocks noChangeArrowheads="1"/>
          </p:cNvSpPr>
          <p:nvPr/>
        </p:nvSpPr>
        <p:spPr bwMode="auto">
          <a:xfrm>
            <a:off x="1146175" y="6400800"/>
            <a:ext cx="253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www.greatdreams.com</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11206</TotalTime>
  <Words>4448</Words>
  <Application>Microsoft Office PowerPoint</Application>
  <PresentationFormat>On-screen Show (4:3)</PresentationFormat>
  <Paragraphs>738</Paragraphs>
  <Slides>141</Slides>
  <Notes>48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141</vt:i4>
      </vt:variant>
    </vt:vector>
  </HeadingPairs>
  <TitlesOfParts>
    <vt:vector size="143" baseType="lpstr">
      <vt:lpstr>Arial</vt:lpstr>
      <vt:lpstr>Default Design</vt:lpstr>
      <vt:lpstr>My Goals</vt:lpstr>
      <vt:lpstr>Dimensions of Perspective</vt:lpstr>
      <vt:lpstr>Definition of Culture</vt:lpstr>
      <vt:lpstr>What do you see?</vt:lpstr>
      <vt:lpstr>Origins of Western Culture</vt:lpstr>
      <vt:lpstr>Greek Culture</vt:lpstr>
      <vt:lpstr>Other Cultures are Different</vt:lpstr>
      <vt:lpstr>You have to know the past to understand the present. - Carl Sagan</vt:lpstr>
      <vt:lpstr>PowerPoint Presentation</vt:lpstr>
      <vt:lpstr>Islamic Expansion</vt:lpstr>
      <vt:lpstr>Spanish Empire</vt:lpstr>
      <vt:lpstr>PowerPoint Presentation</vt:lpstr>
      <vt:lpstr>British Empire</vt:lpstr>
      <vt:lpstr>Dominant Cultures</vt:lpstr>
      <vt:lpstr>Africa 1883</vt:lpstr>
      <vt:lpstr>PowerPoint Presentation</vt:lpstr>
      <vt:lpstr>The German Perspective</vt:lpstr>
      <vt:lpstr>World War I</vt:lpstr>
      <vt:lpstr>PowerPoint Presentation</vt:lpstr>
      <vt:lpstr>Germany, 1932</vt:lpstr>
      <vt:lpstr>PowerPoint Presentation</vt:lpstr>
      <vt:lpstr>PowerPoint Presentation</vt:lpstr>
      <vt:lpstr>WW II</vt:lpstr>
      <vt:lpstr>United Nations</vt:lpstr>
      <vt:lpstr>PowerPoint Presentation</vt:lpstr>
      <vt:lpstr>Armed Conflict</vt:lpstr>
      <vt:lpstr>PowerPoint Presentation</vt:lpstr>
      <vt:lpstr>PowerPoint Presentation</vt:lpstr>
      <vt:lpstr>In 239 years, 222 years at war</vt:lpstr>
      <vt:lpstr>PowerPoint Presentation</vt:lpstr>
      <vt:lpstr>Military-Related Spending</vt:lpstr>
      <vt:lpstr>Cost of Post-9/11 Wars</vt:lpstr>
      <vt:lpstr>PowerPoint Presentation</vt:lpstr>
      <vt:lpstr>Military-Industrial Complex</vt:lpstr>
      <vt:lpstr>What will the world look like in 2100?</vt:lpstr>
      <vt:lpstr>Threats</vt:lpstr>
      <vt:lpstr>PowerPoint Presentation</vt:lpstr>
      <vt:lpstr>Jim’s Theory</vt:lpstr>
      <vt:lpstr>Power Corrupts</vt:lpstr>
      <vt:lpstr>Leads to</vt:lpstr>
      <vt:lpstr>What can we do?</vt:lpstr>
      <vt:lpstr>Additional Sources</vt:lpstr>
      <vt:lpstr>Additional Slides</vt:lpstr>
      <vt:lpstr>PowerPoint Presentation</vt:lpstr>
      <vt:lpstr>PowerPoint Presentation</vt:lpstr>
      <vt:lpstr>Hypothesis</vt:lpstr>
      <vt:lpstr>PowerPoint Presentation</vt:lpstr>
      <vt:lpstr>As GIS Professionals</vt:lpstr>
      <vt:lpstr>Global Change</vt:lpstr>
      <vt:lpstr>PowerPoint Presentation</vt:lpstr>
      <vt:lpstr>Cost of Afghanistan War</vt:lpstr>
      <vt:lpstr>Cost of Iraq War</vt:lpstr>
      <vt:lpstr>PowerPoint Presentation</vt:lpstr>
      <vt:lpstr>PowerPoint Presentation</vt:lpstr>
      <vt:lpstr>1.3 Trillion Dollars Buys</vt:lpstr>
      <vt:lpstr>Tight Oil</vt:lpstr>
      <vt:lpstr>Renewable Energy Momentum Has Passed The Tipping Point</vt:lpstr>
      <vt:lpstr>PowerPoint Presentation</vt:lpstr>
      <vt:lpstr>PowerPoint Presentation</vt:lpstr>
      <vt:lpstr>Macedonian Empire</vt:lpstr>
      <vt:lpstr>To Understand, You have to see it from their perspective</vt:lpstr>
      <vt:lpstr>Fall-Scale Nuclear “Exchange”</vt:lpstr>
      <vt:lpstr>In Summary</vt:lpstr>
      <vt:lpstr>Future of Life Maps</vt:lpstr>
      <vt:lpstr>PowerPoint Presentation</vt:lpstr>
      <vt:lpstr>Military-Industrial-Oil Complex?</vt:lpstr>
      <vt:lpstr>PowerPoint Presentation</vt:lpstr>
      <vt:lpstr>Trump’s Proposed Changes:</vt:lpstr>
      <vt:lpstr>Summary</vt:lpstr>
      <vt:lpstr>MSP</vt:lpstr>
      <vt:lpstr>Nuclear Arsenal</vt:lpstr>
      <vt:lpstr>The Military Industrial Complex</vt:lpstr>
      <vt:lpstr>PowerPoint Presentation</vt:lpstr>
      <vt:lpstr>PowerPoint Presentation</vt:lpstr>
      <vt:lpstr>All we have to do is:</vt:lpstr>
      <vt:lpstr>Ocean Acidification</vt:lpstr>
      <vt:lpstr>Increase in pH Since 1700s</vt:lpstr>
      <vt:lpstr>PowerPoint Presentation</vt:lpstr>
      <vt:lpstr>Fertility Rate: 2005</vt:lpstr>
      <vt:lpstr>PowerPoint Presentation</vt:lpstr>
      <vt:lpstr>Estimated World Population</vt:lpstr>
      <vt:lpstr>The Risk</vt:lpstr>
      <vt:lpstr>PowerPoint Presentation</vt:lpstr>
      <vt:lpstr>What does this have to do with GIS?</vt:lpstr>
      <vt:lpstr>US Renewable Energy</vt:lpstr>
      <vt:lpstr>PowerPoint Presentation</vt:lpstr>
      <vt:lpstr>Solar Engery</vt:lpstr>
      <vt:lpstr>Mean Annual Wind Speed</vt:lpstr>
      <vt:lpstr>Geothermal</vt:lpstr>
      <vt:lpstr>Biofuel</vt:lpstr>
      <vt:lpstr>Food Production in Increasing</vt:lpstr>
      <vt:lpstr>Greenhouse Gasses</vt:lpstr>
      <vt:lpstr>Carbon Dioxide Output</vt:lpstr>
      <vt:lpstr>Atmospheric CO2</vt:lpstr>
      <vt:lpstr>PowerPoint Presentation</vt:lpstr>
      <vt:lpstr>Fertility Rate: 1970</vt:lpstr>
      <vt:lpstr>PowerPoint Presentation</vt:lpstr>
      <vt:lpstr>Solar in the US</vt:lpstr>
      <vt:lpstr>Peak Oil?</vt:lpstr>
      <vt:lpstr>Spatial-Tempral Planning</vt:lpstr>
      <vt:lpstr>Impacted by Ocean Acidification</vt:lpstr>
      <vt:lpstr>Australian Fire Storms</vt:lpstr>
      <vt:lpstr>PowerPoint Presentation</vt:lpstr>
      <vt:lpstr>Food Security?</vt:lpstr>
      <vt:lpstr>Interconnected World</vt:lpstr>
      <vt:lpstr>PowerPoint Presentation</vt:lpstr>
      <vt:lpstr>Climate Change</vt:lpstr>
      <vt:lpstr>Increasing Food Consumption</vt:lpstr>
      <vt:lpstr>What will the world look like in 2100?</vt:lpstr>
      <vt:lpstr>Three Threats</vt:lpstr>
      <vt:lpstr>Coral Reef Bleaching</vt:lpstr>
      <vt:lpstr>Threats to Biodiversity</vt:lpstr>
      <vt:lpstr>Human Water Security</vt:lpstr>
      <vt:lpstr>PowerPoint Presentation</vt:lpstr>
      <vt:lpstr>Predicted Temperature Increase</vt:lpstr>
      <vt:lpstr>PowerPoint Presentation</vt:lpstr>
      <vt:lpstr>Food Stocks are Low</vt:lpstr>
      <vt:lpstr>Peak Phosphorus</vt:lpstr>
      <vt:lpstr>Ice Cover in Arctic</vt:lpstr>
      <vt:lpstr>Grand Challenges</vt:lpstr>
      <vt:lpstr>PowerPoint Presentation</vt:lpstr>
      <vt:lpstr>“Renewable, Clean, Energy”</vt:lpstr>
      <vt:lpstr>US Energy Sources</vt:lpstr>
      <vt:lpstr>US Renewable Energy</vt:lpstr>
      <vt:lpstr>Increased CO2 -&gt; Warming</vt:lpstr>
      <vt:lpstr>The League of Nations</vt:lpstr>
      <vt:lpstr>Global Potential Energy</vt:lpstr>
      <vt:lpstr>Nuclear Arsenal</vt:lpstr>
      <vt:lpstr>Arctic Ice Extent 2010</vt:lpstr>
      <vt:lpstr>Greenland Ice Melt</vt:lpstr>
      <vt:lpstr>World Phosphorus Reserves</vt:lpstr>
      <vt:lpstr>PowerPoint Presentation</vt:lpstr>
      <vt:lpstr>PowerPoint Presentation</vt:lpstr>
      <vt:lpstr>Change in Cereal Production</vt:lpstr>
      <vt:lpstr>World Happiness Map</vt:lpstr>
      <vt:lpstr>Risks to human happiness</vt:lpstr>
      <vt:lpstr>PowerPoint Presentation</vt:lpstr>
      <vt:lpstr>PowerPoint Presentation</vt:lpstr>
      <vt:lpstr>PowerPoint Presentation</vt:lpstr>
      <vt:lpstr>Global Armed Conflict</vt:lpstr>
      <vt:lpstr>Armed Conflict to Drop to 1 in 12 countries by 2050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 322: Introduction to Geographic Information Systems</dc:title>
  <dc:creator>jimg</dc:creator>
  <cp:lastModifiedBy>James J Graham</cp:lastModifiedBy>
  <cp:revision>259</cp:revision>
  <dcterms:created xsi:type="dcterms:W3CDTF">2008-05-04T17:53:48Z</dcterms:created>
  <dcterms:modified xsi:type="dcterms:W3CDTF">2025-12-08T02:50:29Z</dcterms:modified>
</cp:coreProperties>
</file>