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573" r:id="rId2"/>
    <p:sldId id="574" r:id="rId3"/>
    <p:sldId id="575" r:id="rId4"/>
    <p:sldId id="576" r:id="rId5"/>
    <p:sldId id="577" r:id="rId6"/>
    <p:sldId id="578" r:id="rId7"/>
    <p:sldId id="579" r:id="rId8"/>
    <p:sldId id="580" r:id="rId9"/>
    <p:sldId id="581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745D"/>
    <a:srgbClr val="660066"/>
    <a:srgbClr val="6600CC"/>
    <a:srgbClr val="003399"/>
    <a:srgbClr val="CC66FF"/>
    <a:srgbClr val="8599D3"/>
    <a:srgbClr val="FF0066"/>
    <a:srgbClr val="CCCCFF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99" autoAdjust="0"/>
    <p:restoredTop sz="96450" autoAdjust="0"/>
  </p:normalViewPr>
  <p:slideViewPr>
    <p:cSldViewPr>
      <p:cViewPr varScale="1">
        <p:scale>
          <a:sx n="104" d="100"/>
          <a:sy n="104" d="100"/>
        </p:scale>
        <p:origin x="135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80845118-7F91-4E33-BF66-BFAD903663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2B324D84-DED0-4B76-8B56-5B58CC8BA80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3DE9C472-6ECA-45F7-8937-EDDE042D3D5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29435A72-2C9C-4BDF-8CB7-DE6A7BB8913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3C5BDC2A-D8B9-4AB8-B8D7-04E4CE0C2A0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>
            <a:extLst>
              <a:ext uri="{FF2B5EF4-FFF2-40B4-BE49-F238E27FC236}">
                <a16:creationId xmlns:a16="http://schemas.microsoft.com/office/drawing/2014/main" id="{4B4CE55C-5013-446A-9A3B-5B23EF22B6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067D0C9-CF45-49AA-98D9-A6E8B86485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105565C-F229-47E7-A751-4E4567135A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74950E3-BD59-4F48-889E-9F569E07AC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CC7AC99-3CF1-4B39-A455-20BA7322BD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EA8DB-C56A-4885-B3E6-94C2D5E68F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5861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4717773-123E-4E0F-8C34-D9FD3EBBAF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3515CE1-127A-4F6A-A26B-7E9A529AEF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FA149E4-AC39-44F0-8777-EC891C9E26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A1DB35-53F7-4324-B432-1ABD1AB3E2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0988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0400" y="0"/>
            <a:ext cx="19812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0"/>
            <a:ext cx="57912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DE3D788-D459-467B-9F9E-4859CE26A5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F9710E9-0C14-48AD-87D8-C70B4CF755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96F6AAF-56F1-4452-8104-AB297E01B1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D4D94-17DF-48BF-851D-4A10DAF9BD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16301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792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066800" y="1219200"/>
            <a:ext cx="7924800" cy="49530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7BC249-C61A-4D2B-A02E-890CE2B432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31E4163-53D3-4580-AB2F-7630F0EDB2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2E0CF23-8983-4D5D-B374-C8CFD1B7C6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EB3629-B707-492D-8BED-93320EEBAE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5988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792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219200"/>
            <a:ext cx="38862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05400" y="1219200"/>
            <a:ext cx="3886200" cy="2400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05400" y="3771900"/>
            <a:ext cx="3886200" cy="2400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13B491D-895B-4546-87E8-7C465D24F8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A883D0E-8FDC-4512-969A-CE08A3C612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A5B56B49-66EF-4743-A28B-100CEBFD2A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39D6A-E175-4110-940A-03AF1E1BDC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1655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26BC090-3784-422A-AA2C-BBFFC72724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ED48359-E445-457B-9885-A1CD713EA3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CB3451-6646-4AA6-80FC-0F07F5985D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A3E0F2-AE8D-486B-84CF-867A5D9345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396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40AE064-D868-4C4F-B061-1A1B93E7E6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14C4382-6909-4781-B8B0-5E458CD14E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5CF5E67-7F05-4D3A-9B20-722F5D0A1D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F38057-2B4A-4799-B97E-70AE45F9B6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3351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219200"/>
            <a:ext cx="38862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219200"/>
            <a:ext cx="38862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5125D9E-A8D3-404A-A1A1-E89CDFD520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6CB229-FC54-4967-890C-89D7F60B64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748038F-5ACC-4174-9835-36025DC816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60190-644C-459A-B7D7-D659FD3429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1377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51AACBB-B6C9-4F78-9CFC-3ACB57C04A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FBC484E-1593-4E08-A5CE-4A3509E833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727744D-EB18-4481-BC11-CFB8382AAD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57A5D-C0B7-4957-ABC8-A41A67C9E8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1361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923864B-E179-4592-90FD-821C6A7861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BC8C837-DFA2-43A0-9EF1-0418A0ADF6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0FDE3FC-6AE0-4248-A88E-837900A406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1F984-8136-4B8A-9280-5C961F72B7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2293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F05AF20-1B8D-4725-8CAB-DA92CDE73D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314E7D1-316C-4476-B66E-644082A13A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D4A6B87-9216-40CE-907A-8D8E376C40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70D45-C8B5-4186-BD4A-B75E0A0EFB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1649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24BD25F-D9AA-4A05-9A35-BDB1C63ACD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69A7E0-18AC-4334-A6A0-A85A967047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E4FA66-258A-4164-8A3E-182A36A840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C45A4-CC5B-44D4-9373-10000C1EB6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4509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0F38429-DCAB-42D2-8635-791E680E2C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FD0ED4-90B3-4621-9E8A-47AE474ECF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2203DD-ADAA-47CC-A078-E60B135CA6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7D2C2-99E2-42FA-834E-76EA1A1C5F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6843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hyperlink" Target="http://jan.ucc.nau.edu/~rcb7/namNm15.jpg" TargetMode="Externa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6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20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1D945D9-540F-4B60-AA80-CDF6C29137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0"/>
            <a:ext cx="7924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AC2D876-FE50-4608-B5D5-DC862DA5BE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219200"/>
            <a:ext cx="79248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7F124E1-4F21-43ED-A6E9-F4B32172978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2514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CBE41B6-7625-449F-9C7A-4DE51607D10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8400"/>
            <a:ext cx="3124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350B2EA-931F-4085-AF4A-35923535000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1862839-2467-4A52-BB04-F1C237735A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1" name="Picture 8" descr="stckchrt14">
            <a:extLst>
              <a:ext uri="{FF2B5EF4-FFF2-40B4-BE49-F238E27FC236}">
                <a16:creationId xmlns:a16="http://schemas.microsoft.com/office/drawing/2014/main" id="{B057DDE2-6AAA-47D5-9667-A56449C8CDE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5" descr="macau-stone-map">
            <a:extLst>
              <a:ext uri="{FF2B5EF4-FFF2-40B4-BE49-F238E27FC236}">
                <a16:creationId xmlns:a16="http://schemas.microsoft.com/office/drawing/2014/main" id="{3DB2929F-A0CF-40A9-BF00-EBB0A5B7279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100806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7" descr="img15walker">
            <a:extLst>
              <a:ext uri="{FF2B5EF4-FFF2-40B4-BE49-F238E27FC236}">
                <a16:creationId xmlns:a16="http://schemas.microsoft.com/office/drawing/2014/main" id="{803B4844-7828-4C5C-AE21-3EE7A765AFD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62200"/>
            <a:ext cx="10080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9" descr="namNm15">
            <a:hlinkClick r:id="rId18"/>
            <a:extLst>
              <a:ext uri="{FF2B5EF4-FFF2-40B4-BE49-F238E27FC236}">
                <a16:creationId xmlns:a16="http://schemas.microsoft.com/office/drawing/2014/main" id="{967C52F9-BCED-468B-A154-C275723E1E6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02325"/>
            <a:ext cx="99060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21" descr="piri.jpg">
            <a:extLst>
              <a:ext uri="{FF2B5EF4-FFF2-40B4-BE49-F238E27FC236}">
                <a16:creationId xmlns:a16="http://schemas.microsoft.com/office/drawing/2014/main" id="{644F9ABC-421B-4CC0-AFA0-6E005FE6232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05200"/>
            <a:ext cx="963613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23" descr="ancient-greece-map-761459">
            <a:extLst>
              <a:ext uri="{FF2B5EF4-FFF2-40B4-BE49-F238E27FC236}">
                <a16:creationId xmlns:a16="http://schemas.microsoft.com/office/drawing/2014/main" id="{676C9BD0-B1AC-420E-AF3C-4B1C1E06D21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00600"/>
            <a:ext cx="10112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30813-85A8-CF02-A828-9C0EEB5DD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Spatial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F34B6-DD3B-713C-D5F5-065152C5F1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student who worked for the National Wilderness Preservation System (NWPS) wrote a program to find areas with a high potential for illegal campsites:</a:t>
            </a:r>
          </a:p>
          <a:p>
            <a:pPr lvl="1"/>
            <a:r>
              <a:rPr lang="en-US" dirty="0"/>
              <a:t>Near trails, but not too near</a:t>
            </a:r>
          </a:p>
          <a:p>
            <a:pPr lvl="1"/>
            <a:r>
              <a:rPr lang="en-US" dirty="0"/>
              <a:t>With something to block the view from the trails (i.e. trees)</a:t>
            </a:r>
          </a:p>
          <a:p>
            <a:pPr lvl="1"/>
            <a:r>
              <a:rPr lang="en-US" dirty="0"/>
              <a:t>Near water</a:t>
            </a:r>
          </a:p>
          <a:p>
            <a:r>
              <a:rPr lang="en-US" dirty="0"/>
              <a:t>He was then asked to do this for all 800 wilderness areas in the US!</a:t>
            </a:r>
          </a:p>
        </p:txBody>
      </p:sp>
    </p:spTree>
    <p:extLst>
      <p:ext uri="{BB962C8B-B14F-4D97-AF65-F5344CB8AC3E}">
        <p14:creationId xmlns:p14="http://schemas.microsoft.com/office/powerpoint/2010/main" val="4098793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F321E-C35E-5327-1476-C98597D9A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Spatial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EEBA08-33AA-D145-A6F3-EFF5DA9EB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student worked for a company that was analyzing the impact of palm oil mills in Indonesia.</a:t>
            </a:r>
          </a:p>
          <a:p>
            <a:r>
              <a:rPr lang="en-US" dirty="0"/>
              <a:t>Then, he was asked to do to it for the other 608!</a:t>
            </a:r>
          </a:p>
        </p:txBody>
      </p:sp>
    </p:spTree>
    <p:extLst>
      <p:ext uri="{BB962C8B-B14F-4D97-AF65-F5344CB8AC3E}">
        <p14:creationId xmlns:p14="http://schemas.microsoft.com/office/powerpoint/2010/main" val="2463062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63520-03B2-8908-354A-808EE6F04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More…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D9AFE-B96F-54B3-9E28-B1202FDAAC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I’m processing over 10,000 LiDAR files to create a 1 meter DEM for the Eel/Wiyot River watershed</a:t>
            </a:r>
          </a:p>
          <a:p>
            <a:r>
              <a:rPr lang="en-US" dirty="0"/>
              <a:t>I’ve processed Microsoft's building footprints for the US dataset to get all the building footprints for Humboldt County</a:t>
            </a:r>
          </a:p>
          <a:p>
            <a:r>
              <a:rPr lang="en-US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3675215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3C550-735B-16FD-5DB2-8DF09F671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need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DD2E6F-318F-8AA2-31A4-9BBFDE36B3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need to be able to work with a diverse array of spatial data to complete challenging tasks.</a:t>
            </a:r>
          </a:p>
          <a:p>
            <a:r>
              <a:rPr lang="en-US" dirty="0"/>
              <a:t>For this, we need a Python library that:</a:t>
            </a:r>
          </a:p>
          <a:p>
            <a:pPr lvl="1"/>
            <a:r>
              <a:rPr lang="en-US" dirty="0"/>
              <a:t>Loads and saves standard file formats (shapefiles, TIFF)</a:t>
            </a:r>
          </a:p>
          <a:p>
            <a:pPr lvl="1"/>
            <a:r>
              <a:rPr lang="en-US" dirty="0"/>
              <a:t>Includes spatial processing and analysis</a:t>
            </a:r>
          </a:p>
          <a:p>
            <a:pPr lvl="1"/>
            <a:r>
              <a:rPr lang="en-US" dirty="0"/>
              <a:t>Includes visualizing of data</a:t>
            </a:r>
          </a:p>
          <a:p>
            <a:pPr lvl="1"/>
            <a:r>
              <a:rPr lang="en-US" dirty="0"/>
              <a:t>Is reliable, expandable, and relatively easy to use for GIS folks.</a:t>
            </a:r>
          </a:p>
        </p:txBody>
      </p:sp>
    </p:spTree>
    <p:extLst>
      <p:ext uri="{BB962C8B-B14F-4D97-AF65-F5344CB8AC3E}">
        <p14:creationId xmlns:p14="http://schemas.microsoft.com/office/powerpoint/2010/main" val="1364151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AF938-8DC7-A6C4-9119-02711ECAD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Situation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0DA65-24CE-BB3D-676F-A6E08947A6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952500"/>
            <a:ext cx="7924800" cy="4953000"/>
          </a:xfrm>
        </p:spPr>
        <p:txBody>
          <a:bodyPr/>
          <a:lstStyle/>
          <a:p>
            <a:r>
              <a:rPr lang="en-US" dirty="0"/>
              <a:t>Esri provides a Python connector for ArcGIS Pro.  It is slow, relatively hard to use, and we cannot expand it.  It also requires an Esri license.</a:t>
            </a:r>
          </a:p>
          <a:p>
            <a:r>
              <a:rPr lang="en-US" dirty="0"/>
              <a:t>QGIS does not provide a Python connector</a:t>
            </a:r>
          </a:p>
          <a:p>
            <a:r>
              <a:rPr lang="en-US" dirty="0"/>
              <a:t>The open-source world has a variety of libraries available</a:t>
            </a:r>
          </a:p>
          <a:p>
            <a:pPr lvl="1"/>
            <a:r>
              <a:rPr lang="en-US" dirty="0"/>
              <a:t>Some work well</a:t>
            </a:r>
          </a:p>
          <a:p>
            <a:pPr lvl="1"/>
            <a:r>
              <a:rPr lang="en-US" dirty="0"/>
              <a:t>Some are nightmares!</a:t>
            </a:r>
          </a:p>
          <a:p>
            <a:pPr lvl="1"/>
            <a:r>
              <a:rPr lang="en-US" dirty="0"/>
              <a:t>And there are compatibly issues</a:t>
            </a:r>
          </a:p>
        </p:txBody>
      </p:sp>
    </p:spTree>
    <p:extLst>
      <p:ext uri="{BB962C8B-B14F-4D97-AF65-F5344CB8AC3E}">
        <p14:creationId xmlns:p14="http://schemas.microsoft.com/office/powerpoint/2010/main" val="3823046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78AA4-A63F-6FFE-1A5E-B593DAE26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440EC-47E0-37A1-D90C-8C791352AB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990600"/>
            <a:ext cx="7924800" cy="4953000"/>
          </a:xfrm>
        </p:spPr>
        <p:txBody>
          <a:bodyPr/>
          <a:lstStyle/>
          <a:p>
            <a:r>
              <a:rPr lang="en-US" dirty="0"/>
              <a:t>Create our own library</a:t>
            </a:r>
          </a:p>
          <a:p>
            <a:r>
              <a:rPr lang="en-US" dirty="0"/>
              <a:t>SpaPy was created by students and myself over the last 5 years.  </a:t>
            </a:r>
          </a:p>
          <a:p>
            <a:r>
              <a:rPr lang="en-US" dirty="0"/>
              <a:t>It provides:</a:t>
            </a:r>
          </a:p>
          <a:p>
            <a:pPr lvl="1"/>
            <a:r>
              <a:rPr lang="en-US" dirty="0"/>
              <a:t>Support for shapefiles, all raster formats supported by GDAL, and now GeoJSON</a:t>
            </a:r>
          </a:p>
          <a:p>
            <a:pPr lvl="1"/>
            <a:r>
              <a:rPr lang="en-US" dirty="0"/>
              <a:t>Standard geospatial processing and analysis</a:t>
            </a:r>
          </a:p>
          <a:p>
            <a:pPr lvl="1"/>
            <a:r>
              <a:rPr lang="en-US" dirty="0"/>
              <a:t>Viewing of data and rendering to image files</a:t>
            </a:r>
          </a:p>
          <a:p>
            <a:pPr lvl="1"/>
            <a:r>
              <a:rPr lang="en-US" dirty="0"/>
              <a:t>Pretty well documented and tested</a:t>
            </a:r>
          </a:p>
          <a:p>
            <a:pPr lvl="1"/>
            <a:r>
              <a:rPr lang="en-US" dirty="0"/>
              <a:t>Expandable and allows access to data</a:t>
            </a:r>
          </a:p>
        </p:txBody>
      </p:sp>
    </p:spTree>
    <p:extLst>
      <p:ext uri="{BB962C8B-B14F-4D97-AF65-F5344CB8AC3E}">
        <p14:creationId xmlns:p14="http://schemas.microsoft.com/office/powerpoint/2010/main" val="3724791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2B698-5881-46BF-D75E-2C0B5120B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Source Libraries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3F8A8-D4A3-95F2-C203-B8A53F37A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numpy</a:t>
            </a:r>
            <a:r>
              <a:rPr lang="en-US" dirty="0"/>
              <a:t> – numeric functions</a:t>
            </a:r>
          </a:p>
          <a:p>
            <a:r>
              <a:rPr lang="en-US" dirty="0" err="1"/>
              <a:t>scipy</a:t>
            </a:r>
            <a:r>
              <a:rPr lang="en-US" dirty="0"/>
              <a:t> – scientific functions</a:t>
            </a:r>
          </a:p>
          <a:p>
            <a:r>
              <a:rPr lang="en-US" dirty="0"/>
              <a:t>shapely – data types for working with points, polygons, and polylines (line strings in open source terminology)</a:t>
            </a:r>
          </a:p>
          <a:p>
            <a:r>
              <a:rPr lang="en-US" dirty="0"/>
              <a:t>pyproj – projecting data in </a:t>
            </a:r>
            <a:r>
              <a:rPr lang="en-US" dirty="0" err="1"/>
              <a:t>SpaReferencing</a:t>
            </a:r>
            <a:endParaRPr lang="en-US" dirty="0"/>
          </a:p>
          <a:p>
            <a:r>
              <a:rPr lang="en-US" dirty="0"/>
              <a:t>PIL (Pillow) – rendering maps to images in </a:t>
            </a:r>
            <a:r>
              <a:rPr lang="en-US" dirty="0" err="1"/>
              <a:t>SpaView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103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0F4E3-4CF9-8537-61DF-646E0D9D2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Source Libraries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33AC9-E788-A8B6-F676-648F495CFF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matplotlib – creating maps in charts in </a:t>
            </a:r>
            <a:r>
              <a:rPr lang="en-US" dirty="0" err="1"/>
              <a:t>SpaPlot</a:t>
            </a:r>
            <a:r>
              <a:rPr lang="en-US" dirty="0"/>
              <a:t> (largely replaced by </a:t>
            </a:r>
            <a:r>
              <a:rPr lang="en-US" dirty="0" err="1"/>
              <a:t>SpaView</a:t>
            </a:r>
            <a:r>
              <a:rPr lang="en-US" dirty="0"/>
              <a:t>)</a:t>
            </a:r>
          </a:p>
          <a:p>
            <a:r>
              <a:rPr lang="en-US" dirty="0"/>
              <a:t>osgeo – wrapper for the GIS libraries:</a:t>
            </a:r>
          </a:p>
          <a:p>
            <a:pPr lvl="1"/>
            <a:r>
              <a:rPr lang="en-US" dirty="0" err="1"/>
              <a:t>gdal</a:t>
            </a:r>
            <a:r>
              <a:rPr lang="en-US" dirty="0"/>
              <a:t> – raster file I/O and some other useful functions</a:t>
            </a:r>
          </a:p>
          <a:p>
            <a:pPr lvl="1"/>
            <a:r>
              <a:rPr lang="en-US" dirty="0" err="1"/>
              <a:t>osr</a:t>
            </a:r>
            <a:r>
              <a:rPr lang="en-US" dirty="0"/>
              <a:t> – source reference definitions</a:t>
            </a:r>
          </a:p>
          <a:p>
            <a:pPr lvl="1"/>
            <a:r>
              <a:rPr lang="en-US" dirty="0" err="1"/>
              <a:t>ogr</a:t>
            </a:r>
            <a:r>
              <a:rPr lang="en-US" dirty="0"/>
              <a:t> – vector file I/O</a:t>
            </a:r>
          </a:p>
          <a:p>
            <a:r>
              <a:rPr lang="en-US" dirty="0"/>
              <a:t>shapefile (</a:t>
            </a:r>
            <a:r>
              <a:rPr lang="en-US" dirty="0" err="1"/>
              <a:t>PyShp</a:t>
            </a:r>
            <a:r>
              <a:rPr lang="en-US" dirty="0"/>
              <a:t>) – note that this library is imported as “shapefile” but installed as “</a:t>
            </a:r>
            <a:r>
              <a:rPr lang="en-US" dirty="0" err="1"/>
              <a:t>pyshp</a:t>
            </a:r>
            <a:r>
              <a:rPr lang="en-US" dirty="0"/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41548698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9F4B3-F94D-D0A6-260E-E4A24687B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SpaPy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E67136-D41D-1DC8-3F62-1701F096F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SpaPy.org website contains installation instructions and tutorials</a:t>
            </a:r>
          </a:p>
          <a:p>
            <a:r>
              <a:rPr lang="en-US" dirty="0"/>
              <a:t>For the next several weeks, we’ll be following those tutorials.</a:t>
            </a:r>
          </a:p>
          <a:p>
            <a:r>
              <a:rPr lang="en-US" dirty="0"/>
              <a:t>Then, we’ll come back to learn more Python so we can do even more </a:t>
            </a:r>
            <a:r>
              <a:rPr lang="en-US"/>
              <a:t>cool stuff.</a:t>
            </a:r>
          </a:p>
        </p:txBody>
      </p:sp>
    </p:spTree>
    <p:extLst>
      <p:ext uri="{BB962C8B-B14F-4D97-AF65-F5344CB8AC3E}">
        <p14:creationId xmlns:p14="http://schemas.microsoft.com/office/powerpoint/2010/main" val="400959020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11201</TotalTime>
  <Words>494</Words>
  <Application>Microsoft Office PowerPoint</Application>
  <PresentationFormat>On-screen Show (4:3)</PresentationFormat>
  <Paragraphs>53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Arial</vt:lpstr>
      <vt:lpstr>Default Design</vt:lpstr>
      <vt:lpstr>Spatial Programming</vt:lpstr>
      <vt:lpstr>More Spatial Programming</vt:lpstr>
      <vt:lpstr>And More…</vt:lpstr>
      <vt:lpstr>What we need</vt:lpstr>
      <vt:lpstr>Situation</vt:lpstr>
      <vt:lpstr>Solution?</vt:lpstr>
      <vt:lpstr>Open Source Libraries</vt:lpstr>
      <vt:lpstr>Open Source Libraries</vt:lpstr>
      <vt:lpstr>Using SpaPy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NR 322: Introduction to Geographic Information Systems</dc:title>
  <dc:creator>jimg</dc:creator>
  <cp:lastModifiedBy>James J Graham</cp:lastModifiedBy>
  <cp:revision>257</cp:revision>
  <dcterms:created xsi:type="dcterms:W3CDTF">2008-05-04T17:53:48Z</dcterms:created>
  <dcterms:modified xsi:type="dcterms:W3CDTF">2024-01-30T16:09:23Z</dcterms:modified>
</cp:coreProperties>
</file>